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24" r:id="rId2"/>
    <p:sldMasterId id="2147484076" r:id="rId3"/>
  </p:sldMasterIdLst>
  <p:notesMasterIdLst>
    <p:notesMasterId r:id="rId58"/>
  </p:notesMasterIdLst>
  <p:handoutMasterIdLst>
    <p:handoutMasterId r:id="rId59"/>
  </p:handoutMasterIdLst>
  <p:sldIdLst>
    <p:sldId id="274" r:id="rId4"/>
    <p:sldId id="342" r:id="rId5"/>
    <p:sldId id="282" r:id="rId6"/>
    <p:sldId id="283" r:id="rId7"/>
    <p:sldId id="284" r:id="rId8"/>
    <p:sldId id="285" r:id="rId9"/>
    <p:sldId id="286" r:id="rId10"/>
    <p:sldId id="287" r:id="rId11"/>
    <p:sldId id="288" r:id="rId12"/>
    <p:sldId id="293" r:id="rId13"/>
    <p:sldId id="291" r:id="rId14"/>
    <p:sldId id="292" r:id="rId15"/>
    <p:sldId id="295" r:id="rId16"/>
    <p:sldId id="296" r:id="rId17"/>
    <p:sldId id="297" r:id="rId18"/>
    <p:sldId id="298" r:id="rId19"/>
    <p:sldId id="299" r:id="rId20"/>
    <p:sldId id="345" r:id="rId21"/>
    <p:sldId id="300" r:id="rId22"/>
    <p:sldId id="301" r:id="rId23"/>
    <p:sldId id="302" r:id="rId24"/>
    <p:sldId id="303" r:id="rId25"/>
    <p:sldId id="304" r:id="rId26"/>
    <p:sldId id="305" r:id="rId27"/>
    <p:sldId id="306" r:id="rId28"/>
    <p:sldId id="346" r:id="rId29"/>
    <p:sldId id="308" r:id="rId30"/>
    <p:sldId id="309" r:id="rId31"/>
    <p:sldId id="310" r:id="rId32"/>
    <p:sldId id="311" r:id="rId33"/>
    <p:sldId id="312" r:id="rId34"/>
    <p:sldId id="313" r:id="rId35"/>
    <p:sldId id="348" r:id="rId36"/>
    <p:sldId id="314" r:id="rId37"/>
    <p:sldId id="315" r:id="rId38"/>
    <p:sldId id="316" r:id="rId39"/>
    <p:sldId id="317" r:id="rId40"/>
    <p:sldId id="318" r:id="rId41"/>
    <p:sldId id="329" r:id="rId42"/>
    <p:sldId id="330" r:id="rId43"/>
    <p:sldId id="344" r:id="rId44"/>
    <p:sldId id="332" r:id="rId45"/>
    <p:sldId id="343" r:id="rId46"/>
    <p:sldId id="333" r:id="rId47"/>
    <p:sldId id="334" r:id="rId48"/>
    <p:sldId id="335" r:id="rId49"/>
    <p:sldId id="336" r:id="rId50"/>
    <p:sldId id="337" r:id="rId51"/>
    <p:sldId id="338" r:id="rId52"/>
    <p:sldId id="339" r:id="rId53"/>
    <p:sldId id="340" r:id="rId54"/>
    <p:sldId id="341" r:id="rId55"/>
    <p:sldId id="347" r:id="rId56"/>
    <p:sldId id="275" r:id="rId5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B"/>
    <a:srgbClr val="58595B"/>
    <a:srgbClr val="004BAF"/>
    <a:srgbClr val="E8EBF1"/>
    <a:srgbClr val="4D4D4D"/>
    <a:srgbClr val="AB0810"/>
    <a:srgbClr val="FDBE24"/>
    <a:srgbClr val="FA661C"/>
    <a:srgbClr val="90BDDB"/>
    <a:srgbClr val="335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2986" autoAdjust="0"/>
  </p:normalViewPr>
  <p:slideViewPr>
    <p:cSldViewPr snapToGrid="0" snapToObjects="1">
      <p:cViewPr varScale="1">
        <p:scale>
          <a:sx n="109" d="100"/>
          <a:sy n="109" d="100"/>
        </p:scale>
        <p:origin x="1037" y="91"/>
      </p:cViewPr>
      <p:guideLst>
        <p:guide orient="horz" pos="1620"/>
        <p:guide pos="33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059254-E116-EE40-AE75-CCF523F75621}"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16556BF4-3EBF-3147-9373-0C4119BC9D29}">
      <dgm:prSet phldrT="[Text]" phldr="1" custT="1"/>
      <dgm:spPr>
        <a:noFill/>
      </dgm:spPr>
      <dgm:t>
        <a:bodyPr/>
        <a:lstStyle/>
        <a:p>
          <a:endParaRPr lang="en-US" sz="800" dirty="0"/>
        </a:p>
      </dgm:t>
    </dgm:pt>
    <dgm:pt modelId="{F37D6778-8410-FC45-92B2-443CFADECD44}" type="sibTrans" cxnId="{D321F567-C267-AA47-BEFE-63A0305C3B82}">
      <dgm:prSet/>
      <dgm:spPr/>
      <dgm:t>
        <a:bodyPr/>
        <a:lstStyle/>
        <a:p>
          <a:endParaRPr lang="en-US"/>
        </a:p>
      </dgm:t>
    </dgm:pt>
    <dgm:pt modelId="{D34BD76C-1E13-D94C-8A75-9994AB663844}" type="parTrans" cxnId="{D321F567-C267-AA47-BEFE-63A0305C3B82}">
      <dgm:prSet/>
      <dgm:spPr/>
      <dgm:t>
        <a:bodyPr/>
        <a:lstStyle/>
        <a:p>
          <a:endParaRPr lang="en-US"/>
        </a:p>
      </dgm:t>
    </dgm:pt>
    <dgm:pt modelId="{A4B5F3F5-4B5C-EB4B-9F16-95B89AA46C7F}">
      <dgm:prSet phldrT="[Text]" phldr="1" custT="1"/>
      <dgm:spPr>
        <a:noFill/>
      </dgm:spPr>
      <dgm:t>
        <a:bodyPr/>
        <a:lstStyle/>
        <a:p>
          <a:endParaRPr lang="en-US" sz="800" dirty="0"/>
        </a:p>
      </dgm:t>
    </dgm:pt>
    <dgm:pt modelId="{3E6A7C35-A360-AA49-B172-FF7CB44243E8}" type="sibTrans" cxnId="{3EC74619-F595-B948-86F9-0B43FE749CB6}">
      <dgm:prSet/>
      <dgm:spPr/>
      <dgm:t>
        <a:bodyPr/>
        <a:lstStyle/>
        <a:p>
          <a:endParaRPr lang="en-US"/>
        </a:p>
      </dgm:t>
    </dgm:pt>
    <dgm:pt modelId="{E61C88E7-AC7C-3042-A575-DECCF61738F3}" type="parTrans" cxnId="{3EC74619-F595-B948-86F9-0B43FE749CB6}">
      <dgm:prSet/>
      <dgm:spPr/>
      <dgm:t>
        <a:bodyPr/>
        <a:lstStyle/>
        <a:p>
          <a:endParaRPr lang="en-US"/>
        </a:p>
      </dgm:t>
    </dgm:pt>
    <dgm:pt modelId="{4AE9E5EC-0F8F-4447-83F7-A479EFFB1471}">
      <dgm:prSet phldrT="[Text]" phldr="1" custT="1"/>
      <dgm:spPr>
        <a:noFill/>
      </dgm:spPr>
      <dgm:t>
        <a:bodyPr/>
        <a:lstStyle/>
        <a:p>
          <a:endParaRPr lang="en-US" sz="800" dirty="0"/>
        </a:p>
      </dgm:t>
    </dgm:pt>
    <dgm:pt modelId="{C4CA912F-E79E-0A47-B5C0-B7E601C26340}" type="sibTrans" cxnId="{60D25C9C-AEF9-6F49-991C-8F27073B7575}">
      <dgm:prSet/>
      <dgm:spPr>
        <a:solidFill>
          <a:schemeClr val="accent5"/>
        </a:solidFill>
      </dgm:spPr>
      <dgm:t>
        <a:bodyPr/>
        <a:lstStyle/>
        <a:p>
          <a:endParaRPr lang="en-US"/>
        </a:p>
      </dgm:t>
    </dgm:pt>
    <dgm:pt modelId="{752C2895-B9ED-7E4C-ABA7-9167EE8508E7}" type="parTrans" cxnId="{60D25C9C-AEF9-6F49-991C-8F27073B7575}">
      <dgm:prSet/>
      <dgm:spPr/>
      <dgm:t>
        <a:bodyPr/>
        <a:lstStyle/>
        <a:p>
          <a:endParaRPr lang="en-US"/>
        </a:p>
      </dgm:t>
    </dgm:pt>
    <dgm:pt modelId="{1C85C58C-B953-A64E-A547-2730E281948F}">
      <dgm:prSet phldrT="[Text]" phldr="1" custT="1"/>
      <dgm:spPr>
        <a:noFill/>
      </dgm:spPr>
      <dgm:t>
        <a:bodyPr/>
        <a:lstStyle/>
        <a:p>
          <a:endParaRPr lang="en-US" sz="800" dirty="0"/>
        </a:p>
      </dgm:t>
    </dgm:pt>
    <dgm:pt modelId="{BC21E69F-C03F-0640-94C6-EE543BAC74F0}" type="sibTrans" cxnId="{5AB59B50-FA6E-1842-B4C8-341215D1462C}">
      <dgm:prSet/>
      <dgm:spPr/>
      <dgm:t>
        <a:bodyPr/>
        <a:lstStyle/>
        <a:p>
          <a:endParaRPr lang="en-US"/>
        </a:p>
      </dgm:t>
    </dgm:pt>
    <dgm:pt modelId="{75B3560E-A8DE-EF4A-8961-FAD0944369D4}" type="parTrans" cxnId="{5AB59B50-FA6E-1842-B4C8-341215D1462C}">
      <dgm:prSet/>
      <dgm:spPr/>
      <dgm:t>
        <a:bodyPr/>
        <a:lstStyle/>
        <a:p>
          <a:endParaRPr lang="en-US"/>
        </a:p>
      </dgm:t>
    </dgm:pt>
    <dgm:pt modelId="{540F7A36-A13E-0E40-9000-4F7329D33FFF}" type="pres">
      <dgm:prSet presAssocID="{F9059254-E116-EE40-AE75-CCF523F75621}" presName="Name0" presStyleCnt="0">
        <dgm:presLayoutVars>
          <dgm:dir/>
          <dgm:resizeHandles val="exact"/>
        </dgm:presLayoutVars>
      </dgm:prSet>
      <dgm:spPr/>
      <dgm:t>
        <a:bodyPr/>
        <a:lstStyle/>
        <a:p>
          <a:endParaRPr lang="en-US"/>
        </a:p>
      </dgm:t>
    </dgm:pt>
    <dgm:pt modelId="{2F589802-8C45-8640-9D72-84632A110C70}" type="pres">
      <dgm:prSet presAssocID="{F9059254-E116-EE40-AE75-CCF523F75621}" presName="cycle" presStyleCnt="0"/>
      <dgm:spPr/>
    </dgm:pt>
    <dgm:pt modelId="{2A8E6A2A-0D48-304E-AD86-044EA8DC0C78}" type="pres">
      <dgm:prSet presAssocID="{4AE9E5EC-0F8F-4447-83F7-A479EFFB1471}" presName="nodeFirstNode" presStyleLbl="node1" presStyleIdx="0" presStyleCnt="4" custScaleX="60008" custScaleY="28324">
        <dgm:presLayoutVars>
          <dgm:bulletEnabled val="1"/>
        </dgm:presLayoutVars>
      </dgm:prSet>
      <dgm:spPr/>
      <dgm:t>
        <a:bodyPr/>
        <a:lstStyle/>
        <a:p>
          <a:endParaRPr lang="en-US"/>
        </a:p>
      </dgm:t>
    </dgm:pt>
    <dgm:pt modelId="{22CAA081-47C1-FF4C-A1A7-0F457AB201E8}" type="pres">
      <dgm:prSet presAssocID="{C4CA912F-E79E-0A47-B5C0-B7E601C26340}" presName="sibTransFirstNode" presStyleLbl="bgShp" presStyleIdx="0" presStyleCnt="1" custScaleX="224330" custLinFactNeighborX="-35033" custLinFactNeighborY="-705"/>
      <dgm:spPr/>
      <dgm:t>
        <a:bodyPr/>
        <a:lstStyle/>
        <a:p>
          <a:endParaRPr lang="en-US"/>
        </a:p>
      </dgm:t>
    </dgm:pt>
    <dgm:pt modelId="{CA34BC1D-165F-484B-816B-59727BF0DAC6}" type="pres">
      <dgm:prSet presAssocID="{16556BF4-3EBF-3147-9373-0C4119BC9D29}" presName="nodeFollowingNodes" presStyleLbl="node1" presStyleIdx="1" presStyleCnt="4" custScaleX="45845" custScaleY="68386" custRadScaleRad="285261" custRadScaleInc="1971">
        <dgm:presLayoutVars>
          <dgm:bulletEnabled val="1"/>
        </dgm:presLayoutVars>
      </dgm:prSet>
      <dgm:spPr/>
      <dgm:t>
        <a:bodyPr/>
        <a:lstStyle/>
        <a:p>
          <a:endParaRPr lang="en-US"/>
        </a:p>
      </dgm:t>
    </dgm:pt>
    <dgm:pt modelId="{1DE08B11-319A-5945-8505-D2BF4033AC65}" type="pres">
      <dgm:prSet presAssocID="{A4B5F3F5-4B5C-EB4B-9F16-95B89AA46C7F}" presName="nodeFollowingNodes" presStyleLbl="node1" presStyleIdx="2" presStyleCnt="4" custScaleY="29765" custRadScaleRad="122779" custRadScaleInc="-1526">
        <dgm:presLayoutVars>
          <dgm:bulletEnabled val="1"/>
        </dgm:presLayoutVars>
      </dgm:prSet>
      <dgm:spPr/>
      <dgm:t>
        <a:bodyPr/>
        <a:lstStyle/>
        <a:p>
          <a:endParaRPr lang="en-US"/>
        </a:p>
      </dgm:t>
    </dgm:pt>
    <dgm:pt modelId="{4B1CCD5B-2F4E-C84C-8DB0-96F1C4F2189E}" type="pres">
      <dgm:prSet presAssocID="{1C85C58C-B953-A64E-A547-2730E281948F}" presName="nodeFollowingNodes" presStyleLbl="node1" presStyleIdx="3" presStyleCnt="4" custScaleX="36526" custScaleY="63246" custRadScaleRad="282122" custRadScaleInc="-1992">
        <dgm:presLayoutVars>
          <dgm:bulletEnabled val="1"/>
        </dgm:presLayoutVars>
      </dgm:prSet>
      <dgm:spPr/>
      <dgm:t>
        <a:bodyPr/>
        <a:lstStyle/>
        <a:p>
          <a:endParaRPr lang="en-US"/>
        </a:p>
      </dgm:t>
    </dgm:pt>
  </dgm:ptLst>
  <dgm:cxnLst>
    <dgm:cxn modelId="{4C64828D-1F7A-4A6C-8585-838BA3471401}" type="presOf" srcId="{16556BF4-3EBF-3147-9373-0C4119BC9D29}" destId="{CA34BC1D-165F-484B-816B-59727BF0DAC6}" srcOrd="0" destOrd="0" presId="urn:microsoft.com/office/officeart/2005/8/layout/cycle3"/>
    <dgm:cxn modelId="{3EC74619-F595-B948-86F9-0B43FE749CB6}" srcId="{F9059254-E116-EE40-AE75-CCF523F75621}" destId="{A4B5F3F5-4B5C-EB4B-9F16-95B89AA46C7F}" srcOrd="2" destOrd="0" parTransId="{E61C88E7-AC7C-3042-A575-DECCF61738F3}" sibTransId="{3E6A7C35-A360-AA49-B172-FF7CB44243E8}"/>
    <dgm:cxn modelId="{5AB59B50-FA6E-1842-B4C8-341215D1462C}" srcId="{F9059254-E116-EE40-AE75-CCF523F75621}" destId="{1C85C58C-B953-A64E-A547-2730E281948F}" srcOrd="3" destOrd="0" parTransId="{75B3560E-A8DE-EF4A-8961-FAD0944369D4}" sibTransId="{BC21E69F-C03F-0640-94C6-EE543BAC74F0}"/>
    <dgm:cxn modelId="{08D6C214-AC90-4F05-AD09-43761BE3B1DC}" type="presOf" srcId="{1C85C58C-B953-A64E-A547-2730E281948F}" destId="{4B1CCD5B-2F4E-C84C-8DB0-96F1C4F2189E}" srcOrd="0" destOrd="0" presId="urn:microsoft.com/office/officeart/2005/8/layout/cycle3"/>
    <dgm:cxn modelId="{D321F567-C267-AA47-BEFE-63A0305C3B82}" srcId="{F9059254-E116-EE40-AE75-CCF523F75621}" destId="{16556BF4-3EBF-3147-9373-0C4119BC9D29}" srcOrd="1" destOrd="0" parTransId="{D34BD76C-1E13-D94C-8A75-9994AB663844}" sibTransId="{F37D6778-8410-FC45-92B2-443CFADECD44}"/>
    <dgm:cxn modelId="{D8D0DB71-F950-4F04-9F2B-E0F5CF371770}" type="presOf" srcId="{A4B5F3F5-4B5C-EB4B-9F16-95B89AA46C7F}" destId="{1DE08B11-319A-5945-8505-D2BF4033AC65}" srcOrd="0" destOrd="0" presId="urn:microsoft.com/office/officeart/2005/8/layout/cycle3"/>
    <dgm:cxn modelId="{638E74AE-EDD1-4541-BD58-2B3AB3988FB7}" type="presOf" srcId="{F9059254-E116-EE40-AE75-CCF523F75621}" destId="{540F7A36-A13E-0E40-9000-4F7329D33FFF}" srcOrd="0" destOrd="0" presId="urn:microsoft.com/office/officeart/2005/8/layout/cycle3"/>
    <dgm:cxn modelId="{60D25C9C-AEF9-6F49-991C-8F27073B7575}" srcId="{F9059254-E116-EE40-AE75-CCF523F75621}" destId="{4AE9E5EC-0F8F-4447-83F7-A479EFFB1471}" srcOrd="0" destOrd="0" parTransId="{752C2895-B9ED-7E4C-ABA7-9167EE8508E7}" sibTransId="{C4CA912F-E79E-0A47-B5C0-B7E601C26340}"/>
    <dgm:cxn modelId="{C74A2850-042F-4B01-A272-79EE59515E41}" type="presOf" srcId="{C4CA912F-E79E-0A47-B5C0-B7E601C26340}" destId="{22CAA081-47C1-FF4C-A1A7-0F457AB201E8}" srcOrd="0" destOrd="0" presId="urn:microsoft.com/office/officeart/2005/8/layout/cycle3"/>
    <dgm:cxn modelId="{98BD5FA2-2356-44AC-A819-580B7C3D07C4}" type="presOf" srcId="{4AE9E5EC-0F8F-4447-83F7-A479EFFB1471}" destId="{2A8E6A2A-0D48-304E-AD86-044EA8DC0C78}" srcOrd="0" destOrd="0" presId="urn:microsoft.com/office/officeart/2005/8/layout/cycle3"/>
    <dgm:cxn modelId="{A022115B-ECE0-43A2-8B51-33AB3BBA878A}" type="presParOf" srcId="{540F7A36-A13E-0E40-9000-4F7329D33FFF}" destId="{2F589802-8C45-8640-9D72-84632A110C70}" srcOrd="0" destOrd="0" presId="urn:microsoft.com/office/officeart/2005/8/layout/cycle3"/>
    <dgm:cxn modelId="{854A1210-099F-4431-8EC6-344CD68B8EFF}" type="presParOf" srcId="{2F589802-8C45-8640-9D72-84632A110C70}" destId="{2A8E6A2A-0D48-304E-AD86-044EA8DC0C78}" srcOrd="0" destOrd="0" presId="urn:microsoft.com/office/officeart/2005/8/layout/cycle3"/>
    <dgm:cxn modelId="{022DBB59-A5E1-4985-A927-599EEC872470}" type="presParOf" srcId="{2F589802-8C45-8640-9D72-84632A110C70}" destId="{22CAA081-47C1-FF4C-A1A7-0F457AB201E8}" srcOrd="1" destOrd="0" presId="urn:microsoft.com/office/officeart/2005/8/layout/cycle3"/>
    <dgm:cxn modelId="{D6B525C1-CC45-4279-AD11-69C2A2AC9E0E}" type="presParOf" srcId="{2F589802-8C45-8640-9D72-84632A110C70}" destId="{CA34BC1D-165F-484B-816B-59727BF0DAC6}" srcOrd="2" destOrd="0" presId="urn:microsoft.com/office/officeart/2005/8/layout/cycle3"/>
    <dgm:cxn modelId="{B60C8835-8B5C-4A55-A062-461C7BBAF53E}" type="presParOf" srcId="{2F589802-8C45-8640-9D72-84632A110C70}" destId="{1DE08B11-319A-5945-8505-D2BF4033AC65}" srcOrd="3" destOrd="0" presId="urn:microsoft.com/office/officeart/2005/8/layout/cycle3"/>
    <dgm:cxn modelId="{3B588F4A-8D0C-48B0-863A-A1C3BC04573B}" type="presParOf" srcId="{2F589802-8C45-8640-9D72-84632A110C70}" destId="{4B1CCD5B-2F4E-C84C-8DB0-96F1C4F2189E}"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12/8/2016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12/8/2016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marL="576143" lvl="2" indent="0">
              <a:spcBef>
                <a:spcPts val="0"/>
              </a:spcBef>
              <a:buFont typeface="+mj-lt"/>
              <a:buNone/>
              <a:defRPr/>
            </a:pPr>
            <a:endParaRPr lang="en-US" dirty="0"/>
          </a:p>
        </p:txBody>
      </p:sp>
      <p:sp>
        <p:nvSpPr>
          <p:cNvPr id="4" name="Slide Number Placeholder 3"/>
          <p:cNvSpPr>
            <a:spLocks noGrp="1"/>
          </p:cNvSpPr>
          <p:nvPr>
            <p:ph type="sldNum" sz="quarter" idx="5"/>
          </p:nvPr>
        </p:nvSpPr>
        <p:spPr/>
        <p:txBody>
          <a:bodyPr/>
          <a:lstStyle/>
          <a:p>
            <a:pPr>
              <a:defRPr/>
            </a:pPr>
            <a:fld id="{CCED5818-E7F5-AE49-8C26-0B220C9B3D43}"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2136138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E86E14-AF00-4090-922B-C6053D6DE072}"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499490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38</a:t>
            </a:fld>
            <a:endParaRPr lang="ja-JP" altLang="en-US">
              <a:solidFill>
                <a:prstClr val="black"/>
              </a:solidFill>
            </a:endParaRPr>
          </a:p>
        </p:txBody>
      </p:sp>
    </p:spTree>
    <p:extLst>
      <p:ext uri="{BB962C8B-B14F-4D97-AF65-F5344CB8AC3E}">
        <p14:creationId xmlns:p14="http://schemas.microsoft.com/office/powerpoint/2010/main" val="185629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1750" y="239713"/>
            <a:ext cx="6977063" cy="3925887"/>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0062" indent="-170062"/>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191" eaLnBrk="0" hangingPunct="0">
              <a:defRPr sz="2400">
                <a:solidFill>
                  <a:schemeClr val="tx1"/>
                </a:solidFill>
                <a:latin typeface="Arial" charset="0"/>
                <a:ea typeface="ＭＳ Ｐゴシック" charset="0"/>
                <a:cs typeface="ＭＳ Ｐゴシック" charset="0"/>
              </a:defRPr>
            </a:lvl1pPr>
            <a:lvl2pPr marL="730171" indent="-280835" defTabSz="886191" eaLnBrk="0" hangingPunct="0">
              <a:defRPr sz="2400">
                <a:solidFill>
                  <a:schemeClr val="tx1"/>
                </a:solidFill>
                <a:latin typeface="Arial" charset="0"/>
                <a:ea typeface="ＭＳ Ｐゴシック" charset="0"/>
              </a:defRPr>
            </a:lvl2pPr>
            <a:lvl3pPr marL="1123340" indent="-224668" defTabSz="886191" eaLnBrk="0" hangingPunct="0">
              <a:defRPr sz="2400">
                <a:solidFill>
                  <a:schemeClr val="tx1"/>
                </a:solidFill>
                <a:latin typeface="Arial" charset="0"/>
                <a:ea typeface="ＭＳ Ｐゴシック" charset="0"/>
              </a:defRPr>
            </a:lvl3pPr>
            <a:lvl4pPr marL="1572677" indent="-224668" defTabSz="886191" eaLnBrk="0" hangingPunct="0">
              <a:defRPr sz="2400">
                <a:solidFill>
                  <a:schemeClr val="tx1"/>
                </a:solidFill>
                <a:latin typeface="Arial" charset="0"/>
                <a:ea typeface="ＭＳ Ｐゴシック" charset="0"/>
              </a:defRPr>
            </a:lvl4pPr>
            <a:lvl5pPr marL="2022013" indent="-224668" defTabSz="886191" eaLnBrk="0" hangingPunct="0">
              <a:defRPr sz="2400">
                <a:solidFill>
                  <a:schemeClr val="tx1"/>
                </a:solidFill>
                <a:latin typeface="Arial" charset="0"/>
                <a:ea typeface="ＭＳ Ｐゴシック" charset="0"/>
              </a:defRPr>
            </a:lvl5pPr>
            <a:lvl6pPr marL="2471349" indent="-224668" defTabSz="886191" eaLnBrk="0" fontAlgn="base" hangingPunct="0">
              <a:spcBef>
                <a:spcPct val="0"/>
              </a:spcBef>
              <a:spcAft>
                <a:spcPct val="0"/>
              </a:spcAft>
              <a:defRPr sz="2400">
                <a:solidFill>
                  <a:schemeClr val="tx1"/>
                </a:solidFill>
                <a:latin typeface="Arial" charset="0"/>
                <a:ea typeface="ＭＳ Ｐゴシック" charset="0"/>
              </a:defRPr>
            </a:lvl6pPr>
            <a:lvl7pPr marL="2920685" indent="-224668" defTabSz="886191" eaLnBrk="0" fontAlgn="base" hangingPunct="0">
              <a:spcBef>
                <a:spcPct val="0"/>
              </a:spcBef>
              <a:spcAft>
                <a:spcPct val="0"/>
              </a:spcAft>
              <a:defRPr sz="2400">
                <a:solidFill>
                  <a:schemeClr val="tx1"/>
                </a:solidFill>
                <a:latin typeface="Arial" charset="0"/>
                <a:ea typeface="ＭＳ Ｐゴシック" charset="0"/>
              </a:defRPr>
            </a:lvl7pPr>
            <a:lvl8pPr marL="3370021" indent="-224668" defTabSz="886191" eaLnBrk="0" fontAlgn="base" hangingPunct="0">
              <a:spcBef>
                <a:spcPct val="0"/>
              </a:spcBef>
              <a:spcAft>
                <a:spcPct val="0"/>
              </a:spcAft>
              <a:defRPr sz="2400">
                <a:solidFill>
                  <a:schemeClr val="tx1"/>
                </a:solidFill>
                <a:latin typeface="Arial" charset="0"/>
                <a:ea typeface="ＭＳ Ｐゴシック" charset="0"/>
              </a:defRPr>
            </a:lvl8pPr>
            <a:lvl9pPr marL="3819357" indent="-224668" defTabSz="886191" eaLnBrk="0" fontAlgn="base" hangingPunct="0">
              <a:spcBef>
                <a:spcPct val="0"/>
              </a:spcBef>
              <a:spcAft>
                <a:spcPct val="0"/>
              </a:spcAft>
              <a:defRPr sz="2400">
                <a:solidFill>
                  <a:schemeClr val="tx1"/>
                </a:solidFill>
                <a:latin typeface="Arial" charset="0"/>
                <a:ea typeface="ＭＳ Ｐゴシック" charset="0"/>
              </a:defRPr>
            </a:lvl9pPr>
          </a:lstStyle>
          <a:p>
            <a:fld id="{53A7A543-7941-C746-844E-98679676AEF1}" type="slidenum">
              <a:rPr lang="en-US" sz="800"/>
              <a:pPr/>
              <a:t>42</a:t>
            </a:fld>
            <a:endParaRPr lang="en-US" sz="800"/>
          </a:p>
        </p:txBody>
      </p:sp>
    </p:spTree>
    <p:extLst>
      <p:ext uri="{BB962C8B-B14F-4D97-AF65-F5344CB8AC3E}">
        <p14:creationId xmlns:p14="http://schemas.microsoft.com/office/powerpoint/2010/main" val="3100551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9EE8F8F-40FC-4F53-9A7E-CCA31E24B9CF}" type="slidenum">
              <a:rPr kumimoji="1" lang="ja-JP" altLang="en-US" smtClean="0"/>
              <a:pPr/>
              <a:t>45</a:t>
            </a:fld>
            <a:endParaRPr kumimoji="1" lang="ja-JP" altLang="en-US"/>
          </a:p>
        </p:txBody>
      </p:sp>
    </p:spTree>
    <p:extLst>
      <p:ext uri="{BB962C8B-B14F-4D97-AF65-F5344CB8AC3E}">
        <p14:creationId xmlns:p14="http://schemas.microsoft.com/office/powerpoint/2010/main" val="4112500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9EE8F8F-40FC-4F53-9A7E-CCA31E24B9CF}" type="slidenum">
              <a:rPr kumimoji="1" lang="ja-JP" altLang="en-US" smtClean="0"/>
              <a:pPr/>
              <a:t>46</a:t>
            </a:fld>
            <a:endParaRPr kumimoji="1" lang="ja-JP" altLang="en-US"/>
          </a:p>
        </p:txBody>
      </p:sp>
    </p:spTree>
    <p:extLst>
      <p:ext uri="{BB962C8B-B14F-4D97-AF65-F5344CB8AC3E}">
        <p14:creationId xmlns:p14="http://schemas.microsoft.com/office/powerpoint/2010/main" val="2728411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フッター プレースホルダ 3"/>
          <p:cNvSpPr>
            <a:spLocks noGrp="1"/>
          </p:cNvSpPr>
          <p:nvPr>
            <p:ph type="ftr" sz="quarter" idx="10"/>
          </p:nvPr>
        </p:nvSpPr>
        <p:spPr/>
        <p:txBody>
          <a:bodyPr/>
          <a:lstStyle/>
          <a:p>
            <a:pPr>
              <a:defRPr/>
            </a:pPr>
            <a:r>
              <a:rPr lang="en-US" altLang="ja-JP" smtClean="0"/>
              <a:t>© 2009, Cisco Systems, Inc. All rights reserved.</a:t>
            </a:r>
          </a:p>
          <a:p>
            <a:pPr>
              <a:defRPr/>
            </a:pPr>
            <a:r>
              <a:rPr lang="en-US" altLang="ja-JP" smtClean="0"/>
              <a:t>Presentation_ID.scr</a:t>
            </a:r>
            <a:endParaRPr lang="en-US" altLang="ja-JP"/>
          </a:p>
        </p:txBody>
      </p:sp>
      <p:sp>
        <p:nvSpPr>
          <p:cNvPr id="5" name="スライド番号プレースホルダ 4"/>
          <p:cNvSpPr>
            <a:spLocks noGrp="1"/>
          </p:cNvSpPr>
          <p:nvPr>
            <p:ph type="sldNum" sz="quarter" idx="11"/>
          </p:nvPr>
        </p:nvSpPr>
        <p:spPr/>
        <p:txBody>
          <a:bodyPr/>
          <a:lstStyle/>
          <a:p>
            <a:pPr>
              <a:defRPr/>
            </a:pPr>
            <a:fld id="{E1AD1935-7636-4025-9968-FB03182A11B1}" type="slidenum">
              <a:rPr lang="en-US" altLang="ja-JP" smtClean="0"/>
              <a:pPr>
                <a:defRPr/>
              </a:pPr>
              <a:t>47</a:t>
            </a:fld>
            <a:endParaRPr lang="en-US" altLang="ja-JP"/>
          </a:p>
        </p:txBody>
      </p:sp>
    </p:spTree>
    <p:extLst>
      <p:ext uri="{BB962C8B-B14F-4D97-AF65-F5344CB8AC3E}">
        <p14:creationId xmlns:p14="http://schemas.microsoft.com/office/powerpoint/2010/main" val="3463972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1"/>
          <p:cNvSpPr>
            <a:spLocks noGrp="1" noChangeArrowheads="1"/>
          </p:cNvSpPr>
          <p:nvPr>
            <p:ph type="sldNum" sz="quarter" idx="5"/>
          </p:nvPr>
        </p:nvSpPr>
        <p:spPr/>
        <p:txBody>
          <a:bodyPr/>
          <a:lstStyle/>
          <a:p>
            <a:pPr>
              <a:defRPr/>
            </a:pPr>
            <a:fld id="{AFAFD403-0201-42CF-9A26-5CE98C501D52}" type="slidenum">
              <a:rPr lang="en-US" altLang="ja-JP" smtClean="0"/>
              <a:pPr>
                <a:defRPr/>
              </a:pPr>
              <a:t>48</a:t>
            </a:fld>
            <a:endParaRPr lang="en-US" altLang="ja-JP"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endParaRPr lang="en-US" altLang="ja-JP" dirty="0" smtClean="0"/>
          </a:p>
        </p:txBody>
      </p:sp>
    </p:spTree>
    <p:extLst>
      <p:ext uri="{BB962C8B-B14F-4D97-AF65-F5344CB8AC3E}">
        <p14:creationId xmlns:p14="http://schemas.microsoft.com/office/powerpoint/2010/main" val="853491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sldNum" sz="quarter" idx="5"/>
          </p:nvPr>
        </p:nvSpPr>
        <p:spPr>
          <a:xfrm>
            <a:off x="6296717" y="9542204"/>
            <a:ext cx="384615" cy="280434"/>
          </a:xfrm>
          <a:ln/>
        </p:spPr>
        <p:txBody>
          <a:bodyPr/>
          <a:lstStyle/>
          <a:p>
            <a:pPr algn="r" rtl="0" eaLnBrk="0" fontAlgn="base" hangingPunct="0">
              <a:lnSpc>
                <a:spcPct val="90000"/>
              </a:lnSpc>
              <a:spcBef>
                <a:spcPct val="0"/>
              </a:spcBef>
              <a:spcAft>
                <a:spcPct val="0"/>
              </a:spcAft>
            </a:pPr>
            <a:fld id="{F946DB21-5E06-4369-9D16-185AF3916BAA}" type="slidenum">
              <a:rPr lang="en-US">
                <a:solidFill>
                  <a:prstClr val="black"/>
                </a:solidFill>
              </a:rPr>
              <a:pPr algn="r" rtl="0" eaLnBrk="0" fontAlgn="base" hangingPunct="0">
                <a:lnSpc>
                  <a:spcPct val="90000"/>
                </a:lnSpc>
                <a:spcBef>
                  <a:spcPct val="0"/>
                </a:spcBef>
                <a:spcAft>
                  <a:spcPct val="0"/>
                </a:spcAft>
              </a:pPr>
              <a:t>49</a:t>
            </a:fld>
            <a:endParaRPr lang="en-US" dirty="0">
              <a:solidFill>
                <a:prstClr val="black"/>
              </a:solidFill>
            </a:endParaRPr>
          </a:p>
        </p:txBody>
      </p:sp>
      <p:sp>
        <p:nvSpPr>
          <p:cNvPr id="1165314" name="Slide Image Placeholder 1"/>
          <p:cNvSpPr>
            <a:spLocks noGrp="1" noRot="1" noChangeAspect="1" noTextEdit="1"/>
          </p:cNvSpPr>
          <p:nvPr>
            <p:ph type="sldImg"/>
          </p:nvPr>
        </p:nvSpPr>
        <p:spPr>
          <a:xfrm>
            <a:off x="-363538" y="260350"/>
            <a:ext cx="7567613" cy="4257675"/>
          </a:xfrm>
          <a:ln/>
        </p:spPr>
      </p:sp>
      <p:sp>
        <p:nvSpPr>
          <p:cNvPr id="1165315" name="Notes Placeholder 2"/>
          <p:cNvSpPr>
            <a:spLocks noGrp="1"/>
          </p:cNvSpPr>
          <p:nvPr>
            <p:ph type="body" idx="1"/>
          </p:nvPr>
        </p:nvSpPr>
        <p:spPr>
          <a:xfrm>
            <a:off x="741569" y="4671017"/>
            <a:ext cx="5294051" cy="4540418"/>
          </a:xfrm>
        </p:spPr>
        <p:txBody>
          <a:bodyPr lIns="94728" tIns="49693" rIns="94728" bIns="49693"/>
          <a:lstStyle/>
          <a:p>
            <a:pPr>
              <a:buFontTx/>
              <a:buNone/>
            </a:pPr>
            <a:endParaRPr lang="en-US" dirty="0"/>
          </a:p>
        </p:txBody>
      </p:sp>
      <p:sp>
        <p:nvSpPr>
          <p:cNvPr id="1165316" name="Slide Number Placeholder 3"/>
          <p:cNvSpPr txBox="1">
            <a:spLocks noGrp="1"/>
          </p:cNvSpPr>
          <p:nvPr/>
        </p:nvSpPr>
        <p:spPr bwMode="auto">
          <a:xfrm>
            <a:off x="5735606" y="9262317"/>
            <a:ext cx="786184" cy="303599"/>
          </a:xfrm>
          <a:prstGeom prst="rect">
            <a:avLst/>
          </a:prstGeom>
          <a:noFill/>
          <a:ln w="9525">
            <a:noFill/>
            <a:miter lim="800000"/>
            <a:headEnd/>
            <a:tailEnd/>
          </a:ln>
        </p:spPr>
        <p:txBody>
          <a:bodyPr lIns="18634" tIns="0" rIns="18634" bIns="0" anchor="b"/>
          <a:lstStyle/>
          <a:p>
            <a:pPr algn="r" defTabSz="892858" eaLnBrk="0" hangingPunct="0">
              <a:lnSpc>
                <a:spcPct val="90000"/>
              </a:lnSpc>
            </a:pPr>
            <a:fld id="{0C87BB5E-72B5-4A21-879F-F30052D63BFB}" type="slidenum">
              <a:rPr lang="en-US" sz="900">
                <a:solidFill>
                  <a:prstClr val="black"/>
                </a:solidFill>
              </a:rPr>
              <a:pPr algn="r" defTabSz="892858" eaLnBrk="0" hangingPunct="0">
                <a:lnSpc>
                  <a:spcPct val="90000"/>
                </a:lnSpc>
              </a:pPr>
              <a:t>49</a:t>
            </a:fld>
            <a:endParaRPr lang="en-US" sz="900" dirty="0">
              <a:solidFill>
                <a:prstClr val="black"/>
              </a:solidFill>
            </a:endParaRPr>
          </a:p>
        </p:txBody>
      </p:sp>
    </p:spTree>
    <p:extLst>
      <p:ext uri="{BB962C8B-B14F-4D97-AF65-F5344CB8AC3E}">
        <p14:creationId xmlns:p14="http://schemas.microsoft.com/office/powerpoint/2010/main" val="2030495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88247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5</a:t>
            </a:fld>
            <a:endParaRPr lang="en-US"/>
          </a:p>
        </p:txBody>
      </p:sp>
    </p:spTree>
    <p:extLst>
      <p:ext uri="{BB962C8B-B14F-4D97-AF65-F5344CB8AC3E}">
        <p14:creationId xmlns:p14="http://schemas.microsoft.com/office/powerpoint/2010/main" val="107712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2811137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237029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dirty="0"/>
          </a:p>
        </p:txBody>
      </p:sp>
    </p:spTree>
    <p:extLst>
      <p:ext uri="{BB962C8B-B14F-4D97-AF65-F5344CB8AC3E}">
        <p14:creationId xmlns:p14="http://schemas.microsoft.com/office/powerpoint/2010/main" val="257997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latin typeface="Arial" panose="020B0604020202020204" pitchFamily="34" charset="0"/>
                <a:cs typeface="Arial" panose="020B0604020202020204" pitchFamily="34" charset="0"/>
              </a:rPr>
              <a:pPr>
                <a:defRPr/>
              </a:pPr>
              <a:t>15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4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533619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721408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598310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a:lnSpc>
                <a:spcPct val="110000"/>
              </a:lnSpc>
              <a:spcBef>
                <a:spcPts val="0"/>
              </a:spcBef>
              <a:spcAft>
                <a:spcPts val="600"/>
              </a:spcAft>
            </a:pPr>
            <a:r>
              <a:rPr lang="ja-JP" altLang="en-US" sz="1600" dirty="0" smtClean="0"/>
              <a:t>シスコシステムズ合同会社</a:t>
            </a:r>
            <a:endParaRPr lang="en-US" altLang="en-US" sz="1600" dirty="0" smtClean="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dirty="0"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marR="0" indent="0" algn="l" defTabSz="684213" rtl="0" eaLnBrk="1" fontAlgn="base" latinLnBrk="0" hangingPunct="1">
              <a:lnSpc>
                <a:spcPct val="95000"/>
              </a:lnSpc>
              <a:spcBef>
                <a:spcPts val="1075"/>
              </a:spcBef>
              <a:spcAft>
                <a:spcPct val="0"/>
              </a:spcAft>
              <a:buClr>
                <a:schemeClr val="tx2"/>
              </a:buClr>
              <a:buSzPct val="90000"/>
              <a:buFont typeface="Arial" panose="020B0604020202020204" pitchFamily="34" charset="0"/>
              <a:buNone/>
              <a:tabLst/>
              <a:defRPr sz="24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marL="0" marR="0" lvl="0" indent="0" algn="l" defTabSz="684213" rtl="0" eaLnBrk="1" fontAlgn="base" latinLnBrk="0" hangingPunct="1">
              <a:lnSpc>
                <a:spcPct val="95000"/>
              </a:lnSpc>
              <a:spcBef>
                <a:spcPts val="1075"/>
              </a:spcBef>
              <a:spcAft>
                <a:spcPct val="0"/>
              </a:spcAft>
              <a:buClr>
                <a:schemeClr val="tx2"/>
              </a:buClr>
              <a:buSzPct val="90000"/>
              <a:buFont typeface="Arial" panose="020B0604020202020204" pitchFamily="34" charset="0"/>
              <a:buNone/>
              <a:tabLst/>
              <a:defRPr/>
            </a:pPr>
            <a:endParaRPr lang="en-US" altLang="en-US" sz="1600" dirty="0" smtClean="0"/>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3200" b="0" i="0" spc="0" baseline="0">
                <a:solidFill>
                  <a:srgbClr val="FFFFFE"/>
                </a:solidFill>
                <a:latin typeface="+mj-lt"/>
                <a:cs typeface="CiscoSans Thin"/>
              </a:defRPr>
            </a:lvl1pPr>
          </a:lstStyle>
          <a:p>
            <a:r>
              <a:rPr lang="en-US" altLang="ja-JP" dirty="0" smtClean="0"/>
              <a:t>Click to edit Master title style</a:t>
            </a:r>
            <a:endParaRPr lang="en-US" dirty="0"/>
          </a:p>
        </p:txBody>
      </p:sp>
      <p:sp>
        <p:nvSpPr>
          <p:cNvPr id="10" name="テキスト ボックス 1"/>
          <p:cNvSpPr txBox="1"/>
          <p:nvPr userDrawn="1"/>
        </p:nvSpPr>
        <p:spPr>
          <a:xfrm>
            <a:off x="6366616" y="247828"/>
            <a:ext cx="2408569" cy="369332"/>
          </a:xfrm>
          <a:prstGeom prst="rect">
            <a:avLst/>
          </a:prstGeom>
          <a:noFill/>
        </p:spPr>
        <p:txBody>
          <a:bodyPr wrap="none" rtlCol="0">
            <a:spAutoFit/>
          </a:bodyPr>
          <a:lstStyle/>
          <a:p>
            <a:r>
              <a:rPr kumimoji="1" lang="en-US" altLang="ja-JP" dirty="0" smtClean="0">
                <a:solidFill>
                  <a:srgbClr val="FFFFFF"/>
                </a:solidFill>
              </a:rPr>
              <a:t>PSU Week 2016 Nov.</a:t>
            </a:r>
            <a:endParaRPr kumimoji="1" lang="ja-JP" altLang="en-US" dirty="0">
              <a:solidFill>
                <a:srgbClr val="FFFFFF"/>
              </a:solidFill>
            </a:endParaRPr>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529364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2016  </a:t>
            </a:r>
            <a:r>
              <a:rPr lang="en-US" sz="600" dirty="0">
                <a:solidFill>
                  <a:srgbClr val="FFFFFF">
                    <a:alpha val="60000"/>
                  </a:srgbClr>
                </a:solidFill>
                <a:latin typeface="Arial"/>
                <a:cs typeface="CiscoSans Thin"/>
              </a:rPr>
              <a:t>Cisco and/or its affiliates. All rights reserved.   Cisco </a:t>
            </a:r>
            <a:r>
              <a:rPr lang="en-US" sz="600" dirty="0" smtClean="0">
                <a:solidFill>
                  <a:srgbClr val="FFFFFF">
                    <a:alpha val="60000"/>
                  </a:srgbClr>
                </a:solidFill>
                <a:latin typeface="Arial"/>
                <a:cs typeface="CiscoSans Thin"/>
              </a:rPr>
              <a:t>Public</a:t>
            </a:r>
            <a:endParaRPr lang="en-US" sz="600" dirty="0">
              <a:solidFill>
                <a:srgbClr val="FFFFFF">
                  <a:alpha val="60000"/>
                </a:srgbClr>
              </a:solidFill>
              <a:latin typeface="Arial"/>
              <a:cs typeface="CiscoSans Thin"/>
            </a:endParaRPr>
          </a:p>
        </p:txBody>
      </p:sp>
      <p:pic>
        <p:nvPicPr>
          <p:cNvPr id="9"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588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Blank Headlin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Tree>
    <p:extLst>
      <p:ext uri="{BB962C8B-B14F-4D97-AF65-F5344CB8AC3E}">
        <p14:creationId xmlns:p14="http://schemas.microsoft.com/office/powerpoint/2010/main" val="246300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4245675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528969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a:extLst>
              <a:ext uri="{28A0092B-C50C-407E-A947-70E740481C1C}">
                <a14:useLocalDpi xmlns:a14="http://schemas.microsoft.com/office/drawing/2010/main" val="0"/>
              </a:ext>
            </a:extLst>
          </a:blip>
          <a:srcRect t="31525" b="27614"/>
          <a:stretch/>
        </p:blipFill>
        <p:spPr>
          <a:xfrm>
            <a:off x="2401156" y="2651136"/>
            <a:ext cx="4326749" cy="513813"/>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_Photo">
    <p:spTree>
      <p:nvGrpSpPr>
        <p:cNvPr id="1" name=""/>
        <p:cNvGrpSpPr/>
        <p:nvPr/>
      </p:nvGrpSpPr>
      <p:grpSpPr>
        <a:xfrm>
          <a:off x="0" y="0"/>
          <a:ext cx="0" cy="0"/>
          <a:chOff x="0" y="0"/>
          <a:chExt cx="0" cy="0"/>
        </a:xfrm>
      </p:grpSpPr>
      <p:pic>
        <p:nvPicPr>
          <p:cNvPr id="11" name="Picture 2" descr="C:\Users\balajkum\Desktop\Giri\734259\AR32027.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19367" y="-1"/>
            <a:ext cx="7724633" cy="514975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userDrawn="1"/>
        </p:nvSpPr>
        <p:spPr>
          <a:xfrm>
            <a:off x="0" y="0"/>
            <a:ext cx="9241692" cy="5143500"/>
          </a:xfrm>
          <a:prstGeom prst="rect">
            <a:avLst/>
          </a:prstGeom>
          <a:gradFill>
            <a:gsLst>
              <a:gs pos="56000">
                <a:schemeClr val="bg1"/>
              </a:gs>
              <a:gs pos="9000">
                <a:schemeClr val="bg1">
                  <a:alpha val="0"/>
                </a:schemeClr>
              </a:gs>
            </a:gsLst>
            <a:lin ang="108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Tree>
    <p:extLst>
      <p:ext uri="{BB962C8B-B14F-4D97-AF65-F5344CB8AC3E}">
        <p14:creationId xmlns:p14="http://schemas.microsoft.com/office/powerpoint/2010/main" val="2976712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445627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7" r:id="rId1"/>
    <p:sldLayoutId id="2147483966" r:id="rId2"/>
    <p:sldLayoutId id="2147483968" r:id="rId3"/>
    <p:sldLayoutId id="2147483969" r:id="rId4"/>
    <p:sldLayoutId id="2147483972" r:id="rId5"/>
    <p:sldLayoutId id="2147483977" r:id="rId6"/>
    <p:sldLayoutId id="2147484019" r:id="rId7"/>
    <p:sldLayoutId id="2147484023" r:id="rId8"/>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3"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a:t>
            </a:r>
            <a:r>
              <a:rPr lang="en-US" sz="600" dirty="0" smtClean="0">
                <a:solidFill>
                  <a:srgbClr val="000000">
                    <a:alpha val="25000"/>
                  </a:srgbClr>
                </a:solidFill>
                <a:latin typeface="Arial"/>
                <a:ea typeface="ＭＳ Ｐゴシック" charset="0"/>
                <a:cs typeface="CiscoSans Thin"/>
              </a:rPr>
              <a:t>2016  </a:t>
            </a:r>
            <a:r>
              <a:rPr lang="en-US" sz="600" dirty="0">
                <a:solidFill>
                  <a:srgbClr val="000000">
                    <a:alpha val="25000"/>
                  </a:srgbClr>
                </a:solidFill>
                <a:latin typeface="Arial"/>
                <a:ea typeface="ＭＳ Ｐゴシック" charset="0"/>
                <a:cs typeface="CiscoSans Thin"/>
              </a:rPr>
              <a:t>Cisco and/or its affiliates. All rights reserved.   Cisco </a:t>
            </a:r>
            <a:r>
              <a:rPr lang="en-US" sz="600" dirty="0" smtClean="0">
                <a:solidFill>
                  <a:srgbClr val="000000">
                    <a:alpha val="25000"/>
                  </a:srgbClr>
                </a:solidFill>
                <a:latin typeface="Arial"/>
                <a:ea typeface="ＭＳ Ｐゴシック" charset="0"/>
                <a:cs typeface="CiscoSans Thin"/>
              </a:rPr>
              <a:t>Public</a:t>
            </a:r>
            <a:endParaRPr lang="en-US" sz="6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48293860"/>
      </p:ext>
    </p:extLst>
  </p:cSld>
  <p:clrMap bg1="lt1" tx1="dk1" bg2="lt2" tx2="dk2" accent1="accent1" accent2="accent2" accent3="accent3" accent4="accent4" accent5="accent5" accent6="accent6" hlink="hlink" folHlink="folHlink"/>
  <p:sldLayoutIdLst>
    <p:sldLayoutId id="2147484031" r:id="rId1"/>
    <p:sldLayoutId id="2147484040"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2016  </a:t>
            </a:r>
            <a:r>
              <a:rPr lang="en-US" sz="600" dirty="0">
                <a:solidFill>
                  <a:srgbClr val="000000">
                    <a:alpha val="25000"/>
                  </a:srgbClr>
                </a:solidFill>
                <a:latin typeface="Arial"/>
                <a:cs typeface="CiscoSans Thin"/>
              </a:rPr>
              <a:t>Cisco and/or its affiliates. All rights reserved.   Cisco </a:t>
            </a:r>
            <a:r>
              <a:rPr lang="en-US" sz="600" dirty="0" smtClean="0">
                <a:solidFill>
                  <a:srgbClr val="000000">
                    <a:alpha val="25000"/>
                  </a:srgbClr>
                </a:solidFill>
                <a:latin typeface="Arial"/>
                <a:cs typeface="CiscoSans Thin"/>
              </a:rPr>
              <a:t>Public</a:t>
            </a:r>
            <a:endParaRPr lang="en-US" sz="600" dirty="0">
              <a:solidFill>
                <a:srgbClr val="000000">
                  <a:alpha val="25000"/>
                </a:srgbClr>
              </a:solidFill>
              <a:latin typeface="Arial"/>
              <a:cs typeface="CiscoSans Thin"/>
            </a:endParaRPr>
          </a:p>
        </p:txBody>
      </p:sp>
      <p:pic>
        <p:nvPicPr>
          <p:cNvPr id="102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491387"/>
      </p:ext>
    </p:extLst>
  </p:cSld>
  <p:clrMap bg1="lt1" tx1="dk1" bg2="lt2" tx2="dk2" accent1="accent1" accent2="accent2" accent3="accent3" accent4="accent4" accent5="accent5" accent6="accent6" hlink="hlink" folHlink="folHlink"/>
  <p:sldLayoutIdLst>
    <p:sldLayoutId id="2147484080" r:id="rId1"/>
    <p:sldLayoutId id="2147484121"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wmf"/><Relationship Id="rId1" Type="http://schemas.openxmlformats.org/officeDocument/2006/relationships/slideLayout" Target="../slideLayouts/slideLayout5.xml"/><Relationship Id="rId6" Type="http://schemas.openxmlformats.org/officeDocument/2006/relationships/image" Target="../media/image55.wmf"/><Relationship Id="rId11" Type="http://schemas.openxmlformats.org/officeDocument/2006/relationships/image" Target="../media/image58.png"/><Relationship Id="rId5" Type="http://schemas.openxmlformats.org/officeDocument/2006/relationships/image" Target="../media/image54.png"/><Relationship Id="rId10" Type="http://schemas.microsoft.com/office/2007/relationships/hdphoto" Target="../media/hdphoto5.wdp"/><Relationship Id="rId4" Type="http://schemas.openxmlformats.org/officeDocument/2006/relationships/image" Target="../media/image53.pn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0.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6.xml"/><Relationship Id="rId5" Type="http://schemas.openxmlformats.org/officeDocument/2006/relationships/hyperlink" Target="https://www.cisco.com/c/dam/en/us/products/collateral/wireless/8540-wireless-controller/miercom-report-wlcs-cisco-aruba.pdf" TargetMode="Externa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65.jpeg"/><Relationship Id="rId4" Type="http://schemas.microsoft.com/office/2007/relationships/hdphoto" Target="../media/hdphoto7.wdp"/><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0.png"/><Relationship Id="rId7" Type="http://schemas.openxmlformats.org/officeDocument/2006/relationships/image" Target="../media/image33.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48.png"/><Relationship Id="rId4" Type="http://schemas.openxmlformats.org/officeDocument/2006/relationships/image" Target="../media/image71.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1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png"/><Relationship Id="rId7" Type="http://schemas.openxmlformats.org/officeDocument/2006/relationships/image" Target="../media/image86.jpe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93.jpe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jpeg"/><Relationship Id="rId1" Type="http://schemas.openxmlformats.org/officeDocument/2006/relationships/slideLayout" Target="../slideLayouts/slideLayout3.xml"/><Relationship Id="rId5" Type="http://schemas.openxmlformats.org/officeDocument/2006/relationships/image" Target="../media/image93.jpe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7.png"/><Relationship Id="rId4" Type="http://schemas.openxmlformats.org/officeDocument/2006/relationships/diagramLayout" Target="../diagrams/layout1.xml"/><Relationship Id="rId9"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 Id="rId5" Type="http://schemas.openxmlformats.org/officeDocument/2006/relationships/image" Target="../media/image101.emf"/><Relationship Id="rId4" Type="http://schemas.openxmlformats.org/officeDocument/2006/relationships/image" Target="../media/image100.emf"/></Relationships>
</file>

<file path=ppt/slides/_rels/slide4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6.xml"/><Relationship Id="rId5" Type="http://schemas.openxmlformats.org/officeDocument/2006/relationships/image" Target="../media/image105.JPG"/><Relationship Id="rId4" Type="http://schemas.openxmlformats.org/officeDocument/2006/relationships/image" Target="../media/image104.JPG"/></Relationships>
</file>

<file path=ppt/slides/_rels/slide4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www.cisco.com/web/JP/product/hs/switches/sb300/support.html"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1"/>
          </p:nvPr>
        </p:nvSpPr>
        <p:spPr/>
        <p:txBody>
          <a:bodyPr/>
          <a:lstStyle/>
          <a:p>
            <a:r>
              <a:rPr lang="ja-JP" altLang="en-US" dirty="0" smtClean="0"/>
              <a:t>エンタープライズネットワーキング　シニアプロダクトマネージャ</a:t>
            </a:r>
            <a:endParaRPr lang="en-US" dirty="0"/>
          </a:p>
        </p:txBody>
      </p:sp>
      <p:sp>
        <p:nvSpPr>
          <p:cNvPr id="4" name="Text Placeholder 3"/>
          <p:cNvSpPr>
            <a:spLocks noGrp="1"/>
          </p:cNvSpPr>
          <p:nvPr>
            <p:ph type="body" sz="quarter" idx="12"/>
          </p:nvPr>
        </p:nvSpPr>
        <p:spPr/>
        <p:txBody>
          <a:bodyPr/>
          <a:lstStyle/>
          <a:p>
            <a:r>
              <a:rPr lang="ja-JP" altLang="en-US" dirty="0" smtClean="0"/>
              <a:t>前原　朋実</a:t>
            </a:r>
            <a:endParaRPr lang="en-US" dirty="0"/>
          </a:p>
        </p:txBody>
      </p:sp>
      <p:sp>
        <p:nvSpPr>
          <p:cNvPr id="6" name="Title 5"/>
          <p:cNvSpPr>
            <a:spLocks noGrp="1"/>
          </p:cNvSpPr>
          <p:nvPr>
            <p:ph type="ctrTitle"/>
          </p:nvPr>
        </p:nvSpPr>
        <p:spPr/>
        <p:txBody>
          <a:bodyPr/>
          <a:lstStyle/>
          <a:p>
            <a:r>
              <a:rPr lang="en-US" altLang="ja-JP" b="1" dirty="0" smtClean="0"/>
              <a:t>[EN-2] </a:t>
            </a:r>
            <a:br>
              <a:rPr lang="en-US" altLang="ja-JP" b="1" dirty="0" smtClean="0"/>
            </a:br>
            <a:r>
              <a:rPr lang="ja-JP" altLang="en-US" b="1" dirty="0"/>
              <a:t>無線</a:t>
            </a:r>
            <a:r>
              <a:rPr lang="en-US" altLang="ja-JP" b="1" dirty="0"/>
              <a:t>LAN</a:t>
            </a:r>
            <a:r>
              <a:rPr lang="ja-JP" altLang="en-US" b="1" dirty="0" err="1"/>
              <a:t>、</a:t>
            </a:r>
            <a:r>
              <a:rPr lang="ja-JP" altLang="en-US" b="1" dirty="0"/>
              <a:t>知って得する秋の情報アップデート</a:t>
            </a:r>
            <a:endParaRPr lang="en-US" dirty="0"/>
          </a:p>
        </p:txBody>
      </p:sp>
    </p:spTree>
    <p:extLst>
      <p:ext uri="{BB962C8B-B14F-4D97-AF65-F5344CB8AC3E}">
        <p14:creationId xmlns:p14="http://schemas.microsoft.com/office/powerpoint/2010/main" val="3207067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5"/>
          <p:cNvGrpSpPr/>
          <p:nvPr/>
        </p:nvGrpSpPr>
        <p:grpSpPr>
          <a:xfrm>
            <a:off x="759126" y="3977265"/>
            <a:ext cx="3567092" cy="615553"/>
            <a:chOff x="-226419" y="3577763"/>
            <a:chExt cx="3404648" cy="615553"/>
          </a:xfrm>
        </p:grpSpPr>
        <p:sp>
          <p:nvSpPr>
            <p:cNvPr id="177" name="Oval 176"/>
            <p:cNvSpPr/>
            <p:nvPr/>
          </p:nvSpPr>
          <p:spPr bwMode="auto">
            <a:xfrm flipH="1">
              <a:off x="2652073" y="3626878"/>
              <a:ext cx="526156"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392" eaLnBrk="0" fontAlgn="auto" hangingPunct="0">
                <a:lnSpc>
                  <a:spcPct val="90000"/>
                </a:lnSpc>
                <a:spcBef>
                  <a:spcPts val="0"/>
                </a:spcBef>
                <a:spcAft>
                  <a:spcPts val="0"/>
                </a:spcAft>
              </a:pPr>
              <a:endParaRPr kumimoji="1" lang="en-US" sz="1600" dirty="0">
                <a:solidFill>
                  <a:srgbClr val="676767"/>
                </a:solidFill>
                <a:latin typeface="Arial"/>
              </a:endParaRPr>
            </a:p>
          </p:txBody>
        </p:sp>
        <p:sp>
          <p:nvSpPr>
            <p:cNvPr id="181" name="Rectangle 180"/>
            <p:cNvSpPr/>
            <p:nvPr/>
          </p:nvSpPr>
          <p:spPr>
            <a:xfrm>
              <a:off x="-226419" y="3577763"/>
              <a:ext cx="2830990" cy="615553"/>
            </a:xfrm>
            <a:prstGeom prst="rect">
              <a:avLst/>
            </a:prstGeom>
          </p:spPr>
          <p:txBody>
            <a:bodyPr wrap="square">
              <a:spAutoFit/>
            </a:bodyPr>
            <a:lstStyle/>
            <a:p>
              <a:pPr algn="r" defTabSz="685800" fontAlgn="auto">
                <a:spcBef>
                  <a:spcPts val="0"/>
                </a:spcBef>
                <a:spcAft>
                  <a:spcPts val="0"/>
                </a:spcAft>
              </a:pPr>
              <a:r>
                <a:rPr kumimoji="1" lang="en-US" sz="1200" dirty="0">
                  <a:solidFill>
                    <a:srgbClr val="000090"/>
                  </a:solidFill>
                  <a:latin typeface="Arial"/>
                </a:rPr>
                <a:t>Flexible Radio Assignment</a:t>
              </a:r>
            </a:p>
            <a:p>
              <a:pPr algn="r" defTabSz="685800" fontAlgn="auto">
                <a:spcBef>
                  <a:spcPts val="0"/>
                </a:spcBef>
                <a:spcAft>
                  <a:spcPts val="0"/>
                </a:spcAft>
              </a:pPr>
              <a:r>
                <a:rPr kumimoji="1" lang="en-US" altLang="ja-JP" sz="1100" dirty="0">
                  <a:solidFill>
                    <a:srgbClr val="000090"/>
                  </a:solidFill>
                  <a:latin typeface="Arial"/>
                  <a:ea typeface="ＭＳ Ｐゴシック" panose="020B0600070205080204" pitchFamily="50" charset="-128"/>
                  <a:cs typeface="CiscoSans Thin"/>
                </a:rPr>
                <a:t>Dual</a:t>
              </a:r>
              <a:r>
                <a:rPr kumimoji="1" lang="ja-JP" altLang="en-US" sz="1100" dirty="0">
                  <a:solidFill>
                    <a:srgbClr val="000090"/>
                  </a:solidFill>
                  <a:latin typeface="Arial"/>
                  <a:ea typeface="ＭＳ Ｐゴシック" panose="020B0600070205080204" pitchFamily="50" charset="-128"/>
                  <a:cs typeface="CiscoSans Thin"/>
                </a:rPr>
                <a:t> </a:t>
              </a:r>
              <a:r>
                <a:rPr kumimoji="1" lang="ja-JP" altLang="ja-JP" sz="1100" dirty="0">
                  <a:solidFill>
                    <a:srgbClr val="000090"/>
                  </a:solidFill>
                  <a:latin typeface="Arial"/>
                  <a:ea typeface="ＭＳ Ｐゴシック" panose="020B0600070205080204" pitchFamily="50" charset="-128"/>
                  <a:cs typeface="CiscoSans Thin"/>
                </a:rPr>
                <a:t>5</a:t>
              </a:r>
              <a:r>
                <a:rPr kumimoji="1" lang="en-US" altLang="ja-JP" sz="1100" dirty="0">
                  <a:solidFill>
                    <a:srgbClr val="000090"/>
                  </a:solidFill>
                  <a:latin typeface="Arial"/>
                  <a:ea typeface="ＭＳ Ｐゴシック" panose="020B0600070205080204" pitchFamily="50" charset="-128"/>
                  <a:cs typeface="CiscoSans Thin"/>
                </a:rPr>
                <a:t>GHz</a:t>
              </a:r>
              <a:r>
                <a:rPr kumimoji="1" lang="ja-JP" altLang="en-US" sz="1100" dirty="0">
                  <a:solidFill>
                    <a:srgbClr val="000090"/>
                  </a:solidFill>
                  <a:latin typeface="Arial"/>
                  <a:ea typeface="ＭＳ Ｐゴシック" panose="020B0600070205080204" pitchFamily="50" charset="-128"/>
                  <a:cs typeface="CiscoSans Thin"/>
                </a:rPr>
                <a:t>など自動でラジオの役割を変更し、</a:t>
              </a:r>
              <a:endParaRPr kumimoji="1" lang="en-US" altLang="ja-JP" sz="1100" dirty="0">
                <a:solidFill>
                  <a:srgbClr val="000090"/>
                </a:solidFill>
                <a:latin typeface="Arial"/>
                <a:ea typeface="ＭＳ Ｐゴシック" panose="020B0600070205080204" pitchFamily="50" charset="-128"/>
                <a:cs typeface="CiscoSans Thin"/>
              </a:endParaRPr>
            </a:p>
            <a:p>
              <a:pPr algn="r" defTabSz="685800" fontAlgn="auto">
                <a:spcBef>
                  <a:spcPts val="0"/>
                </a:spcBef>
                <a:spcAft>
                  <a:spcPts val="0"/>
                </a:spcAft>
              </a:pPr>
              <a:r>
                <a:rPr kumimoji="1" lang="ja-JP" altLang="en-US" sz="1100" dirty="0">
                  <a:solidFill>
                    <a:srgbClr val="000090"/>
                  </a:solidFill>
                  <a:latin typeface="Arial"/>
                  <a:ea typeface="ＭＳ Ｐゴシック" panose="020B0600070205080204" pitchFamily="50" charset="-128"/>
                  <a:cs typeface="CiscoSans Thin"/>
                </a:rPr>
                <a:t>最適な電波を提供</a:t>
              </a:r>
              <a:r>
                <a:rPr kumimoji="1" lang="en-US" sz="1100" dirty="0">
                  <a:solidFill>
                    <a:srgbClr val="000090"/>
                  </a:solidFill>
                  <a:latin typeface="Arial"/>
                  <a:cs typeface="CiscoSans Thin"/>
                </a:rPr>
                <a:t> </a:t>
              </a:r>
            </a:p>
          </p:txBody>
        </p:sp>
        <p:grpSp>
          <p:nvGrpSpPr>
            <p:cNvPr id="5" name="Group 181"/>
            <p:cNvGrpSpPr/>
            <p:nvPr/>
          </p:nvGrpSpPr>
          <p:grpSpPr>
            <a:xfrm>
              <a:off x="2767593" y="3749902"/>
              <a:ext cx="276984" cy="299451"/>
              <a:chOff x="-1503802" y="848233"/>
              <a:chExt cx="276984" cy="299451"/>
            </a:xfrm>
          </p:grpSpPr>
          <p:sp>
            <p:nvSpPr>
              <p:cNvPr id="186" name="Rounded Rectangle 185"/>
              <p:cNvSpPr/>
              <p:nvPr/>
            </p:nvSpPr>
            <p:spPr>
              <a:xfrm rot="16200000">
                <a:off x="-1436029" y="780460"/>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sp>
            <p:nvSpPr>
              <p:cNvPr id="187" name="Oval 186"/>
              <p:cNvSpPr/>
              <p:nvPr/>
            </p:nvSpPr>
            <p:spPr>
              <a:xfrm>
                <a:off x="-1483483" y="862966"/>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sp>
            <p:nvSpPr>
              <p:cNvPr id="188" name="Rounded Rectangle 187"/>
              <p:cNvSpPr/>
              <p:nvPr/>
            </p:nvSpPr>
            <p:spPr>
              <a:xfrm rot="16200000">
                <a:off x="-1436029" y="938473"/>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sp>
            <p:nvSpPr>
              <p:cNvPr id="189" name="Oval 188"/>
              <p:cNvSpPr/>
              <p:nvPr/>
            </p:nvSpPr>
            <p:spPr>
              <a:xfrm>
                <a:off x="-1347414" y="1020978"/>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grpSp>
      </p:grpSp>
      <p:sp>
        <p:nvSpPr>
          <p:cNvPr id="10" name="Rounded Rectangle 9"/>
          <p:cNvSpPr/>
          <p:nvPr/>
        </p:nvSpPr>
        <p:spPr>
          <a:xfrm>
            <a:off x="3353002" y="1595079"/>
            <a:ext cx="2400677" cy="2400677"/>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7" name="Title 6"/>
          <p:cNvSpPr>
            <a:spLocks noGrp="1"/>
          </p:cNvSpPr>
          <p:nvPr>
            <p:ph type="title"/>
          </p:nvPr>
        </p:nvSpPr>
        <p:spPr/>
        <p:txBody>
          <a:bodyPr/>
          <a:lstStyle/>
          <a:p>
            <a:r>
              <a:rPr lang="en-US" altLang="ja-JP" dirty="0" smtClean="0">
                <a:solidFill>
                  <a:schemeClr val="tx1"/>
                </a:solidFill>
              </a:rPr>
              <a:t>High</a:t>
            </a:r>
            <a:r>
              <a:rPr lang="ja-JP" altLang="en-US" dirty="0" smtClean="0">
                <a:solidFill>
                  <a:schemeClr val="tx1"/>
                </a:solidFill>
              </a:rPr>
              <a:t> </a:t>
            </a:r>
            <a:r>
              <a:rPr lang="en-US" altLang="ja-JP" dirty="0" smtClean="0">
                <a:solidFill>
                  <a:schemeClr val="tx1"/>
                </a:solidFill>
              </a:rPr>
              <a:t>Density</a:t>
            </a:r>
            <a:r>
              <a:rPr lang="ja-JP" altLang="en-US" dirty="0" smtClean="0">
                <a:solidFill>
                  <a:schemeClr val="tx1"/>
                </a:solidFill>
              </a:rPr>
              <a:t> </a:t>
            </a:r>
            <a:r>
              <a:rPr lang="en-US" altLang="ja-JP" dirty="0" err="1" smtClean="0">
                <a:solidFill>
                  <a:schemeClr val="tx1"/>
                </a:solidFill>
              </a:rPr>
              <a:t>Expericences</a:t>
            </a:r>
            <a:r>
              <a:rPr lang="ja-JP" altLang="en-US" dirty="0" smtClean="0">
                <a:solidFill>
                  <a:schemeClr val="tx1"/>
                </a:solidFill>
              </a:rPr>
              <a:t> </a:t>
            </a:r>
            <a:r>
              <a:rPr lang="en-US" altLang="ja-JP" dirty="0" smtClean="0">
                <a:solidFill>
                  <a:schemeClr val="tx1"/>
                </a:solidFill>
              </a:rPr>
              <a:t>(HDX)</a:t>
            </a:r>
            <a:br>
              <a:rPr lang="en-US" altLang="ja-JP" dirty="0" smtClean="0">
                <a:solidFill>
                  <a:schemeClr val="tx1"/>
                </a:solidFill>
              </a:rPr>
            </a:br>
            <a:r>
              <a:rPr lang="ja-JP" altLang="en-US" sz="2000" dirty="0" smtClean="0">
                <a:solidFill>
                  <a:schemeClr val="tx1"/>
                </a:solidFill>
              </a:rPr>
              <a:t>高密度</a:t>
            </a:r>
            <a:r>
              <a:rPr lang="en-US" altLang="ja-JP" sz="2000" dirty="0" smtClean="0">
                <a:solidFill>
                  <a:schemeClr val="tx1"/>
                </a:solidFill>
              </a:rPr>
              <a:t>Wi-Fi</a:t>
            </a:r>
            <a:r>
              <a:rPr lang="ja-JP" altLang="en-US" sz="2000" dirty="0" smtClean="0">
                <a:solidFill>
                  <a:schemeClr val="tx1"/>
                </a:solidFill>
              </a:rPr>
              <a:t>対応自動最適化</a:t>
            </a:r>
            <a:endParaRPr lang="en-US" sz="2000" dirty="0">
              <a:solidFill>
                <a:schemeClr val="tx1"/>
              </a:solidFill>
            </a:endParaRPr>
          </a:p>
        </p:txBody>
      </p:sp>
      <p:sp>
        <p:nvSpPr>
          <p:cNvPr id="26" name="Rectangle 25"/>
          <p:cNvSpPr/>
          <p:nvPr/>
        </p:nvSpPr>
        <p:spPr>
          <a:xfrm>
            <a:off x="3521485" y="1775931"/>
            <a:ext cx="2006415" cy="2006415"/>
          </a:xfrm>
          <a:prstGeom prst="rect">
            <a:avLst/>
          </a:prstGeom>
          <a:solidFill>
            <a:srgbClr val="008000"/>
          </a:solidFill>
          <a:ln>
            <a:noFill/>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31" name="Oval 30"/>
          <p:cNvSpPr/>
          <p:nvPr/>
        </p:nvSpPr>
        <p:spPr>
          <a:xfrm>
            <a:off x="3206837" y="2613958"/>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32" name="Oval 31"/>
          <p:cNvSpPr/>
          <p:nvPr/>
        </p:nvSpPr>
        <p:spPr>
          <a:xfrm>
            <a:off x="4399185" y="1933967"/>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33" name="Oval 32"/>
          <p:cNvSpPr/>
          <p:nvPr/>
        </p:nvSpPr>
        <p:spPr>
          <a:xfrm>
            <a:off x="4406313" y="3293585"/>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34" name="Oval 33"/>
          <p:cNvSpPr/>
          <p:nvPr/>
        </p:nvSpPr>
        <p:spPr>
          <a:xfrm>
            <a:off x="5592753" y="2606174"/>
            <a:ext cx="232336" cy="232336"/>
          </a:xfrm>
          <a:prstGeom prst="ellipse">
            <a:avLst/>
          </a:prstGeom>
          <a:solidFill>
            <a:schemeClr val="bg1">
              <a:lumMod val="65000"/>
            </a:schemeClr>
          </a:solidFill>
          <a:ln>
            <a:noFill/>
          </a:ln>
          <a:effectLst/>
          <a:scene3d>
            <a:camera prst="isometricTopUp"/>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89" name="Freeform 88"/>
          <p:cNvSpPr/>
          <p:nvPr/>
        </p:nvSpPr>
        <p:spPr>
          <a:xfrm>
            <a:off x="4469411" y="3181812"/>
            <a:ext cx="342153" cy="123414"/>
          </a:xfrm>
          <a:custGeom>
            <a:avLst/>
            <a:gdLst>
              <a:gd name="connsiteX0" fmla="*/ 453023 w 453023"/>
              <a:gd name="connsiteY0" fmla="*/ 0 h 163404"/>
              <a:gd name="connsiteX1" fmla="*/ 178238 w 453023"/>
              <a:gd name="connsiteY1" fmla="*/ 163404 h 163404"/>
              <a:gd name="connsiteX2" fmla="*/ 0 w 453023"/>
              <a:gd name="connsiteY2" fmla="*/ 59419 h 163404"/>
            </a:gdLst>
            <a:ahLst/>
            <a:cxnLst>
              <a:cxn ang="0">
                <a:pos x="connsiteX0" y="connsiteY0"/>
              </a:cxn>
              <a:cxn ang="0">
                <a:pos x="connsiteX1" y="connsiteY1"/>
              </a:cxn>
              <a:cxn ang="0">
                <a:pos x="connsiteX2" y="connsiteY2"/>
              </a:cxn>
            </a:cxnLst>
            <a:rect l="l" t="t" r="r" b="b"/>
            <a:pathLst>
              <a:path w="453023" h="163404">
                <a:moveTo>
                  <a:pt x="453023" y="0"/>
                </a:moveTo>
                <a:lnTo>
                  <a:pt x="178238" y="163404"/>
                </a:lnTo>
                <a:lnTo>
                  <a:pt x="0" y="5941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pPr>
            <a:endParaRPr kumimoji="1" lang="en-US" dirty="0">
              <a:solidFill>
                <a:srgbClr val="676767"/>
              </a:solidFill>
            </a:endParaRPr>
          </a:p>
        </p:txBody>
      </p:sp>
      <p:sp>
        <p:nvSpPr>
          <p:cNvPr id="90" name="Freeform 89"/>
          <p:cNvSpPr/>
          <p:nvPr/>
        </p:nvSpPr>
        <p:spPr>
          <a:xfrm>
            <a:off x="4132869" y="2968643"/>
            <a:ext cx="168272" cy="157072"/>
          </a:xfrm>
          <a:custGeom>
            <a:avLst/>
            <a:gdLst>
              <a:gd name="connsiteX0" fmla="*/ 126252 w 215371"/>
              <a:gd name="connsiteY0" fmla="*/ 0 h 207969"/>
              <a:gd name="connsiteX1" fmla="*/ 0 w 215371"/>
              <a:gd name="connsiteY1" fmla="*/ 81702 h 207969"/>
              <a:gd name="connsiteX2" fmla="*/ 215371 w 215371"/>
              <a:gd name="connsiteY2" fmla="*/ 207969 h 207969"/>
              <a:gd name="connsiteX0" fmla="*/ 133679 w 222798"/>
              <a:gd name="connsiteY0" fmla="*/ 0 h 207969"/>
              <a:gd name="connsiteX1" fmla="*/ 0 w 222798"/>
              <a:gd name="connsiteY1" fmla="*/ 74274 h 207969"/>
              <a:gd name="connsiteX2" fmla="*/ 222798 w 222798"/>
              <a:gd name="connsiteY2" fmla="*/ 207969 h 207969"/>
            </a:gdLst>
            <a:ahLst/>
            <a:cxnLst>
              <a:cxn ang="0">
                <a:pos x="connsiteX0" y="connsiteY0"/>
              </a:cxn>
              <a:cxn ang="0">
                <a:pos x="connsiteX1" y="connsiteY1"/>
              </a:cxn>
              <a:cxn ang="0">
                <a:pos x="connsiteX2" y="connsiteY2"/>
              </a:cxn>
            </a:cxnLst>
            <a:rect l="l" t="t" r="r" b="b"/>
            <a:pathLst>
              <a:path w="222798" h="207969">
                <a:moveTo>
                  <a:pt x="133679" y="0"/>
                </a:moveTo>
                <a:lnTo>
                  <a:pt x="0" y="74274"/>
                </a:lnTo>
                <a:lnTo>
                  <a:pt x="222798" y="20796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pPr>
            <a:endParaRPr kumimoji="1" lang="en-US" dirty="0">
              <a:solidFill>
                <a:srgbClr val="676767"/>
              </a:solidFill>
            </a:endParaRPr>
          </a:p>
        </p:txBody>
      </p:sp>
      <p:sp>
        <p:nvSpPr>
          <p:cNvPr id="91" name="Freeform 90"/>
          <p:cNvSpPr/>
          <p:nvPr/>
        </p:nvSpPr>
        <p:spPr>
          <a:xfrm>
            <a:off x="3751452" y="2761086"/>
            <a:ext cx="576066" cy="381416"/>
          </a:xfrm>
          <a:custGeom>
            <a:avLst/>
            <a:gdLst>
              <a:gd name="connsiteX0" fmla="*/ 89120 w 727807"/>
              <a:gd name="connsiteY0" fmla="*/ 0 h 482784"/>
              <a:gd name="connsiteX1" fmla="*/ 0 w 727807"/>
              <a:gd name="connsiteY1" fmla="*/ 59420 h 482784"/>
              <a:gd name="connsiteX2" fmla="*/ 727807 w 727807"/>
              <a:gd name="connsiteY2" fmla="*/ 482784 h 482784"/>
              <a:gd name="connsiteX0" fmla="*/ 89120 w 762732"/>
              <a:gd name="connsiteY0" fmla="*/ 0 h 505009"/>
              <a:gd name="connsiteX1" fmla="*/ 0 w 762732"/>
              <a:gd name="connsiteY1" fmla="*/ 59420 h 505009"/>
              <a:gd name="connsiteX2" fmla="*/ 762732 w 762732"/>
              <a:gd name="connsiteY2" fmla="*/ 505009 h 505009"/>
            </a:gdLst>
            <a:ahLst/>
            <a:cxnLst>
              <a:cxn ang="0">
                <a:pos x="connsiteX0" y="connsiteY0"/>
              </a:cxn>
              <a:cxn ang="0">
                <a:pos x="connsiteX1" y="connsiteY1"/>
              </a:cxn>
              <a:cxn ang="0">
                <a:pos x="connsiteX2" y="connsiteY2"/>
              </a:cxn>
            </a:cxnLst>
            <a:rect l="l" t="t" r="r" b="b"/>
            <a:pathLst>
              <a:path w="762732" h="505009">
                <a:moveTo>
                  <a:pt x="89120" y="0"/>
                </a:moveTo>
                <a:lnTo>
                  <a:pt x="0" y="59420"/>
                </a:lnTo>
                <a:lnTo>
                  <a:pt x="762732" y="505009"/>
                </a:lnTo>
              </a:path>
            </a:pathLst>
          </a:custGeom>
          <a:ln>
            <a:solidFill>
              <a:srgbClr val="FDBE2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pPr>
            <a:endParaRPr kumimoji="1" lang="en-US" dirty="0">
              <a:solidFill>
                <a:srgbClr val="676767"/>
              </a:solidFill>
            </a:endParaRPr>
          </a:p>
        </p:txBody>
      </p:sp>
      <p:grpSp>
        <p:nvGrpSpPr>
          <p:cNvPr id="6" name="Group 11"/>
          <p:cNvGrpSpPr/>
          <p:nvPr/>
        </p:nvGrpSpPr>
        <p:grpSpPr>
          <a:xfrm>
            <a:off x="4459325" y="2694459"/>
            <a:ext cx="813011" cy="391207"/>
            <a:chOff x="7264711" y="2771347"/>
            <a:chExt cx="1076456" cy="517972"/>
          </a:xfrm>
        </p:grpSpPr>
        <p:cxnSp>
          <p:nvCxnSpPr>
            <p:cNvPr id="80" name="Straight Connector 79"/>
            <p:cNvCxnSpPr/>
            <p:nvPr/>
          </p:nvCxnSpPr>
          <p:spPr>
            <a:xfrm>
              <a:off x="7264711" y="3036674"/>
              <a:ext cx="91524" cy="52753"/>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7731090" y="2783887"/>
              <a:ext cx="122608" cy="70669"/>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7597490" y="3055055"/>
              <a:ext cx="82185" cy="49694"/>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nvGrpSpPr>
            <p:cNvPr id="8" name="Group 55"/>
            <p:cNvGrpSpPr/>
            <p:nvPr/>
          </p:nvGrpSpPr>
          <p:grpSpPr>
            <a:xfrm>
              <a:off x="7325116" y="3001798"/>
              <a:ext cx="287521" cy="287521"/>
              <a:chOff x="4545079" y="1448350"/>
              <a:chExt cx="668393" cy="668393"/>
            </a:xfrm>
            <a:scene3d>
              <a:camera prst="isometricTopUp"/>
              <a:lightRig rig="threePt" dir="t"/>
            </a:scene3d>
          </p:grpSpPr>
          <p:sp>
            <p:nvSpPr>
              <p:cNvPr id="57" name="Rounded Rectangle 56"/>
              <p:cNvSpPr/>
              <p:nvPr/>
            </p:nvSpPr>
            <p:spPr>
              <a:xfrm>
                <a:off x="4545079"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58" name="Rounded Rectangle 57"/>
              <p:cNvSpPr/>
              <p:nvPr/>
            </p:nvSpPr>
            <p:spPr>
              <a:xfrm>
                <a:off x="4580290" y="1483561"/>
                <a:ext cx="597970" cy="597970"/>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grpSp>
          <p:nvGrpSpPr>
            <p:cNvPr id="9" name="Group 58"/>
            <p:cNvGrpSpPr/>
            <p:nvPr/>
          </p:nvGrpSpPr>
          <p:grpSpPr>
            <a:xfrm>
              <a:off x="7588774" y="2771347"/>
              <a:ext cx="752393" cy="223823"/>
              <a:chOff x="4537652" y="1247560"/>
              <a:chExt cx="1648705" cy="490460"/>
            </a:xfrm>
          </p:grpSpPr>
          <p:sp>
            <p:nvSpPr>
              <p:cNvPr id="60" name="Rectangle 59"/>
              <p:cNvSpPr/>
              <p:nvPr/>
            </p:nvSpPr>
            <p:spPr>
              <a:xfrm>
                <a:off x="4537652" y="1247560"/>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nvGrpSpPr>
              <p:cNvPr id="11" name="Group 60"/>
              <p:cNvGrpSpPr/>
              <p:nvPr/>
            </p:nvGrpSpPr>
            <p:grpSpPr>
              <a:xfrm>
                <a:off x="4605061" y="1304384"/>
                <a:ext cx="1513886" cy="389074"/>
                <a:chOff x="4596349" y="1304384"/>
                <a:chExt cx="1513886" cy="389074"/>
              </a:xfrm>
              <a:scene3d>
                <a:camera prst="isometricTopUp"/>
                <a:lightRig rig="threePt" dir="t"/>
              </a:scene3d>
            </p:grpSpPr>
            <p:sp>
              <p:nvSpPr>
                <p:cNvPr id="62" name="Rectangle 61"/>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63" name="Rectangle 62"/>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64" name="Rectangle 63"/>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65" name="Rectangle 64"/>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66" name="Rectangle 65"/>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67" name="Rectangle 66"/>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grpSp>
      </p:grpSp>
      <p:grpSp>
        <p:nvGrpSpPr>
          <p:cNvPr id="12" name="Group 8"/>
          <p:cNvGrpSpPr/>
          <p:nvPr/>
        </p:nvGrpSpPr>
        <p:grpSpPr>
          <a:xfrm>
            <a:off x="4092616" y="2488710"/>
            <a:ext cx="801858" cy="391207"/>
            <a:chOff x="6779176" y="2498928"/>
            <a:chExt cx="1061690" cy="517972"/>
          </a:xfrm>
        </p:grpSpPr>
        <p:cxnSp>
          <p:nvCxnSpPr>
            <p:cNvPr id="93" name="Straight Connector 92"/>
            <p:cNvCxnSpPr/>
            <p:nvPr/>
          </p:nvCxnSpPr>
          <p:spPr>
            <a:xfrm>
              <a:off x="6779176" y="2747701"/>
              <a:ext cx="91524" cy="52753"/>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V="1">
              <a:off x="7099636" y="2777697"/>
              <a:ext cx="82185" cy="49694"/>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nvGrpSpPr>
            <p:cNvPr id="13" name="Group 67"/>
            <p:cNvGrpSpPr/>
            <p:nvPr/>
          </p:nvGrpSpPr>
          <p:grpSpPr>
            <a:xfrm>
              <a:off x="6824815" y="2729379"/>
              <a:ext cx="287521" cy="287521"/>
              <a:chOff x="4545079" y="1448350"/>
              <a:chExt cx="668393" cy="668393"/>
            </a:xfrm>
            <a:scene3d>
              <a:camera prst="isometricTopUp"/>
              <a:lightRig rig="threePt" dir="t"/>
            </a:scene3d>
          </p:grpSpPr>
          <p:sp>
            <p:nvSpPr>
              <p:cNvPr id="69" name="Rounded Rectangle 68"/>
              <p:cNvSpPr/>
              <p:nvPr/>
            </p:nvSpPr>
            <p:spPr>
              <a:xfrm>
                <a:off x="4545079"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70" name="Rounded Rectangle 69"/>
              <p:cNvSpPr/>
              <p:nvPr/>
            </p:nvSpPr>
            <p:spPr>
              <a:xfrm>
                <a:off x="4580290" y="1483561"/>
                <a:ext cx="597970" cy="597970"/>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grpSp>
          <p:nvGrpSpPr>
            <p:cNvPr id="14" name="Group 70"/>
            <p:cNvGrpSpPr/>
            <p:nvPr/>
          </p:nvGrpSpPr>
          <p:grpSpPr>
            <a:xfrm>
              <a:off x="7088473" y="2498928"/>
              <a:ext cx="752393" cy="223823"/>
              <a:chOff x="4537652" y="1247560"/>
              <a:chExt cx="1648705" cy="490460"/>
            </a:xfrm>
          </p:grpSpPr>
          <p:sp>
            <p:nvSpPr>
              <p:cNvPr id="72" name="Rectangle 71"/>
              <p:cNvSpPr/>
              <p:nvPr/>
            </p:nvSpPr>
            <p:spPr>
              <a:xfrm>
                <a:off x="4537652" y="1247560"/>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nvGrpSpPr>
              <p:cNvPr id="15" name="Group 72"/>
              <p:cNvGrpSpPr/>
              <p:nvPr/>
            </p:nvGrpSpPr>
            <p:grpSpPr>
              <a:xfrm>
                <a:off x="4605061" y="1304384"/>
                <a:ext cx="1513886" cy="389074"/>
                <a:chOff x="4596349" y="1304384"/>
                <a:chExt cx="1513886" cy="389074"/>
              </a:xfrm>
              <a:scene3d>
                <a:camera prst="isometricTopUp"/>
                <a:lightRig rig="threePt" dir="t"/>
              </a:scene3d>
            </p:grpSpPr>
            <p:sp>
              <p:nvSpPr>
                <p:cNvPr id="74" name="Rectangle 73"/>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75" name="Rectangle 74"/>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76" name="Rectangle 75"/>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77" name="Rectangle 76"/>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78" name="Rectangle 77"/>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79" name="Rectangle 78"/>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grpSp>
        <p:cxnSp>
          <p:nvCxnSpPr>
            <p:cNvPr id="95" name="Straight Connector 94"/>
            <p:cNvCxnSpPr/>
            <p:nvPr/>
          </p:nvCxnSpPr>
          <p:spPr>
            <a:xfrm>
              <a:off x="7232305" y="2498928"/>
              <a:ext cx="123930" cy="72822"/>
            </a:xfrm>
            <a:prstGeom prst="line">
              <a:avLst/>
            </a:prstGeom>
            <a:ln>
              <a:solidFill>
                <a:srgbClr val="FDBE24"/>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43"/>
          <p:cNvGrpSpPr/>
          <p:nvPr/>
        </p:nvGrpSpPr>
        <p:grpSpPr>
          <a:xfrm>
            <a:off x="4745033" y="2975090"/>
            <a:ext cx="568257" cy="169046"/>
            <a:chOff x="4537652" y="1247562"/>
            <a:chExt cx="1648705" cy="490460"/>
          </a:xfrm>
        </p:grpSpPr>
        <p:sp>
          <p:nvSpPr>
            <p:cNvPr id="35" name="Rectangle 34"/>
            <p:cNvSpPr/>
            <p:nvPr/>
          </p:nvSpPr>
          <p:spPr>
            <a:xfrm>
              <a:off x="4537652" y="1247562"/>
              <a:ext cx="1648705" cy="490460"/>
            </a:xfrm>
            <a:prstGeom prst="rect">
              <a:avLst/>
            </a:prstGeom>
            <a:solidFill>
              <a:schemeClr val="tx1"/>
            </a:solidFill>
            <a:ln>
              <a:solidFill>
                <a:schemeClr val="bg1">
                  <a:lumMod val="75000"/>
                </a:schemeClr>
              </a:solidFill>
            </a:ln>
            <a:effectLst/>
            <a:scene3d>
              <a:camera prst="isometricTopUp"/>
              <a:lightRig rig="threePt" dir="t"/>
            </a:scene3d>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nvGrpSpPr>
            <p:cNvPr id="18" name="Group 41"/>
            <p:cNvGrpSpPr/>
            <p:nvPr/>
          </p:nvGrpSpPr>
          <p:grpSpPr>
            <a:xfrm>
              <a:off x="4605060" y="1304384"/>
              <a:ext cx="1513886" cy="389074"/>
              <a:chOff x="4596349" y="1304384"/>
              <a:chExt cx="1513886" cy="389074"/>
            </a:xfrm>
            <a:scene3d>
              <a:camera prst="isometricTopUp"/>
              <a:lightRig rig="threePt" dir="t"/>
            </a:scene3d>
          </p:grpSpPr>
          <p:sp>
            <p:nvSpPr>
              <p:cNvPr id="36" name="Rectangle 35"/>
              <p:cNvSpPr/>
              <p:nvPr/>
            </p:nvSpPr>
            <p:spPr>
              <a:xfrm>
                <a:off x="4596349"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37" name="Rectangle 36"/>
              <p:cNvSpPr/>
              <p:nvPr/>
            </p:nvSpPr>
            <p:spPr>
              <a:xfrm>
                <a:off x="485456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38" name="Rectangle 37"/>
              <p:cNvSpPr/>
              <p:nvPr/>
            </p:nvSpPr>
            <p:spPr>
              <a:xfrm>
                <a:off x="5112785"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39" name="Rectangle 38"/>
              <p:cNvSpPr/>
              <p:nvPr/>
            </p:nvSpPr>
            <p:spPr>
              <a:xfrm>
                <a:off x="5371003"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40" name="Rectangle 39"/>
              <p:cNvSpPr/>
              <p:nvPr/>
            </p:nvSpPr>
            <p:spPr>
              <a:xfrm>
                <a:off x="5629221"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41" name="Rectangle 40"/>
              <p:cNvSpPr/>
              <p:nvPr/>
            </p:nvSpPr>
            <p:spPr>
              <a:xfrm>
                <a:off x="5887437" y="1304384"/>
                <a:ext cx="222798" cy="389074"/>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grpSp>
      <p:grpSp>
        <p:nvGrpSpPr>
          <p:cNvPr id="19" name="Group 28"/>
          <p:cNvGrpSpPr/>
          <p:nvPr/>
        </p:nvGrpSpPr>
        <p:grpSpPr>
          <a:xfrm>
            <a:off x="4282463" y="3066694"/>
            <a:ext cx="217155" cy="217155"/>
            <a:chOff x="4545077" y="1448350"/>
            <a:chExt cx="668393" cy="668393"/>
          </a:xfrm>
          <a:scene3d>
            <a:camera prst="isometricTopUp"/>
            <a:lightRig rig="threePt" dir="t"/>
          </a:scene3d>
        </p:grpSpPr>
        <p:sp>
          <p:nvSpPr>
            <p:cNvPr id="27" name="Rounded Rectangle 26"/>
            <p:cNvSpPr/>
            <p:nvPr/>
          </p:nvSpPr>
          <p:spPr>
            <a:xfrm>
              <a:off x="4545077" y="1448350"/>
              <a:ext cx="668393" cy="668393"/>
            </a:xfrm>
            <a:prstGeom prst="roundRect">
              <a:avLst>
                <a:gd name="adj" fmla="val 13334"/>
              </a:avLst>
            </a:prstGeom>
            <a:solidFill>
              <a:schemeClr val="bg2">
                <a:lumMod val="85000"/>
              </a:schemeClr>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28" name="Rounded Rectangle 27"/>
            <p:cNvSpPr/>
            <p:nvPr/>
          </p:nvSpPr>
          <p:spPr>
            <a:xfrm>
              <a:off x="4580291" y="1483562"/>
              <a:ext cx="597969" cy="597969"/>
            </a:xfrm>
            <a:prstGeom prst="roundRect">
              <a:avLst>
                <a:gd name="adj" fmla="val 13334"/>
              </a:avLst>
            </a:prstGeom>
            <a:solidFill>
              <a:schemeClr val="tx1"/>
            </a:solidFill>
            <a:ln>
              <a:solidFill>
                <a:schemeClr val="bg1">
                  <a:lumMod val="75000"/>
                </a:schemeClr>
              </a:solidFill>
            </a:ln>
            <a:effectLst/>
            <a:sp3d>
              <a:bevelT w="0" h="444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sp>
        <p:nvSpPr>
          <p:cNvPr id="54" name="Rounded Rectangle 53"/>
          <p:cNvSpPr/>
          <p:nvPr/>
        </p:nvSpPr>
        <p:spPr>
          <a:xfrm>
            <a:off x="3668943" y="2472442"/>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sz="800" dirty="0">
                <a:solidFill>
                  <a:srgbClr val="FFFFFF"/>
                </a:solidFill>
              </a:rPr>
              <a:t>2.4GHz. RADIO </a:t>
            </a:r>
          </a:p>
        </p:txBody>
      </p:sp>
      <p:sp>
        <p:nvSpPr>
          <p:cNvPr id="55" name="Rounded Rectangle 54"/>
          <p:cNvSpPr/>
          <p:nvPr/>
        </p:nvSpPr>
        <p:spPr>
          <a:xfrm>
            <a:off x="4092617" y="2684021"/>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sz="800" dirty="0">
                <a:solidFill>
                  <a:srgbClr val="FFFFFF"/>
                </a:solidFill>
              </a:rPr>
              <a:t>5GHz. RADIO </a:t>
            </a:r>
          </a:p>
        </p:txBody>
      </p:sp>
      <p:sp>
        <p:nvSpPr>
          <p:cNvPr id="157" name="Rounded Rectangle 156"/>
          <p:cNvSpPr/>
          <p:nvPr/>
        </p:nvSpPr>
        <p:spPr>
          <a:xfrm>
            <a:off x="3670038" y="2470774"/>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sz="800" dirty="0">
                <a:solidFill>
                  <a:srgbClr val="FFFFFF"/>
                </a:solidFill>
              </a:rPr>
              <a:t>5GHz.</a:t>
            </a:r>
          </a:p>
        </p:txBody>
      </p:sp>
      <p:sp>
        <p:nvSpPr>
          <p:cNvPr id="158" name="Rounded Rectangle 157"/>
          <p:cNvSpPr/>
          <p:nvPr/>
        </p:nvSpPr>
        <p:spPr>
          <a:xfrm>
            <a:off x="4093989" y="2683831"/>
            <a:ext cx="1043566" cy="142685"/>
          </a:xfrm>
          <a:prstGeom prst="roundRect">
            <a:avLst/>
          </a:prstGeom>
          <a:solidFill>
            <a:schemeClr val="tx1">
              <a:lumMod val="50000"/>
            </a:schemeClr>
          </a:solidFill>
          <a:ln>
            <a:noFill/>
          </a:ln>
          <a:effectLst/>
          <a:scene3d>
            <a:camera prst="isometricTopUp"/>
            <a:lightRig rig="threePt" dir="t"/>
          </a:scene3d>
          <a:sp3d>
            <a:bevelT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en-US" sz="600" dirty="0">
                <a:solidFill>
                  <a:srgbClr val="FFFFFF"/>
                </a:solidFill>
              </a:rPr>
              <a:t>5 / 2.4GHz. Serv./ Mon. </a:t>
            </a:r>
          </a:p>
        </p:txBody>
      </p:sp>
      <p:grpSp>
        <p:nvGrpSpPr>
          <p:cNvPr id="20" name="Group 236"/>
          <p:cNvGrpSpPr/>
          <p:nvPr/>
        </p:nvGrpSpPr>
        <p:grpSpPr>
          <a:xfrm>
            <a:off x="6219709" y="2392788"/>
            <a:ext cx="3077251" cy="606823"/>
            <a:chOff x="6311236" y="2715250"/>
            <a:chExt cx="3077251" cy="606823"/>
          </a:xfrm>
        </p:grpSpPr>
        <p:grpSp>
          <p:nvGrpSpPr>
            <p:cNvPr id="21" name="Group 29"/>
            <p:cNvGrpSpPr/>
            <p:nvPr/>
          </p:nvGrpSpPr>
          <p:grpSpPr>
            <a:xfrm>
              <a:off x="6311236" y="2772032"/>
              <a:ext cx="550184" cy="550041"/>
              <a:chOff x="9606165" y="2772032"/>
              <a:chExt cx="550184" cy="550041"/>
            </a:xfrm>
          </p:grpSpPr>
          <p:sp>
            <p:nvSpPr>
              <p:cNvPr id="160" name="Oval 159"/>
              <p:cNvSpPr/>
              <p:nvPr/>
            </p:nvSpPr>
            <p:spPr bwMode="auto">
              <a:xfrm flipH="1">
                <a:off x="9606165" y="2772032"/>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392" eaLnBrk="0" hangingPunct="0">
                  <a:lnSpc>
                    <a:spcPct val="90000"/>
                  </a:lnSpc>
                </a:pPr>
                <a:endParaRPr kumimoji="1" lang="en-US" sz="1600" dirty="0">
                  <a:solidFill>
                    <a:srgbClr val="676767"/>
                  </a:solidFill>
                  <a:latin typeface="Arial"/>
                </a:endParaRPr>
              </a:p>
            </p:txBody>
          </p:sp>
          <p:pic>
            <p:nvPicPr>
              <p:cNvPr id="161" name="Picture 160" descr="manwalkin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8069" y="2831555"/>
                <a:ext cx="398893" cy="398893"/>
              </a:xfrm>
              <a:prstGeom prst="rect">
                <a:avLst/>
              </a:prstGeom>
            </p:spPr>
          </p:pic>
        </p:grpSp>
        <p:sp>
          <p:nvSpPr>
            <p:cNvPr id="164" name="Rectangle 163"/>
            <p:cNvSpPr/>
            <p:nvPr/>
          </p:nvSpPr>
          <p:spPr>
            <a:xfrm>
              <a:off x="6784019" y="2715250"/>
              <a:ext cx="2604468" cy="461665"/>
            </a:xfrm>
            <a:prstGeom prst="rect">
              <a:avLst/>
            </a:prstGeom>
          </p:spPr>
          <p:txBody>
            <a:bodyPr wrap="square">
              <a:spAutoFit/>
            </a:bodyPr>
            <a:lstStyle/>
            <a:p>
              <a:pPr defTabSz="685800" fontAlgn="auto">
                <a:spcBef>
                  <a:spcPts val="0"/>
                </a:spcBef>
                <a:spcAft>
                  <a:spcPts val="0"/>
                </a:spcAft>
              </a:pPr>
              <a:r>
                <a:rPr kumimoji="1" lang="en-US" sz="1200" dirty="0">
                  <a:solidFill>
                    <a:srgbClr val="214794"/>
                  </a:solidFill>
                  <a:latin typeface="Arial"/>
                </a:rPr>
                <a:t>Optimized Roaming</a:t>
              </a:r>
            </a:p>
            <a:p>
              <a:pPr defTabSz="685800" fontAlgn="auto">
                <a:spcBef>
                  <a:spcPts val="0"/>
                </a:spcBef>
                <a:spcAft>
                  <a:spcPts val="0"/>
                </a:spcAft>
              </a:pPr>
              <a:r>
                <a:rPr kumimoji="1" lang="ja-JP" altLang="en-US" sz="1200" dirty="0">
                  <a:solidFill>
                    <a:srgbClr val="214794"/>
                  </a:solidFill>
                  <a:latin typeface="Arial"/>
                  <a:ea typeface="ＭＳ Ｐゴシック" panose="020B0600070205080204" pitchFamily="50" charset="-128"/>
                </a:rPr>
                <a:t>最適な</a:t>
              </a:r>
              <a:r>
                <a:rPr kumimoji="1" lang="en-US" altLang="ja-JP" sz="1200" dirty="0" smtClean="0">
                  <a:solidFill>
                    <a:srgbClr val="214794"/>
                  </a:solidFill>
                  <a:latin typeface="Arial"/>
                  <a:ea typeface="ＭＳ Ｐゴシック" panose="020B0600070205080204" pitchFamily="50" charset="-128"/>
                </a:rPr>
                <a:t>AP</a:t>
              </a:r>
              <a:r>
                <a:rPr kumimoji="1" lang="ja-JP" altLang="en-US" sz="1200" dirty="0" smtClean="0">
                  <a:solidFill>
                    <a:srgbClr val="214794"/>
                  </a:solidFill>
                  <a:latin typeface="Arial"/>
                  <a:ea typeface="ＭＳ Ｐゴシック" panose="020B0600070205080204" pitchFamily="50" charset="-128"/>
                </a:rPr>
                <a:t>にクライアント</a:t>
              </a:r>
              <a:r>
                <a:rPr kumimoji="1" lang="ja-JP" altLang="en-US" sz="1200" dirty="0">
                  <a:solidFill>
                    <a:srgbClr val="214794"/>
                  </a:solidFill>
                  <a:latin typeface="Arial"/>
                  <a:ea typeface="ＭＳ Ｐゴシック" panose="020B0600070205080204" pitchFamily="50" charset="-128"/>
                </a:rPr>
                <a:t>を接続</a:t>
              </a:r>
              <a:endParaRPr kumimoji="1" lang="en-US" sz="1200" dirty="0">
                <a:solidFill>
                  <a:srgbClr val="214794"/>
                </a:solidFill>
                <a:latin typeface="Arial"/>
              </a:endParaRPr>
            </a:p>
          </p:txBody>
        </p:sp>
      </p:grpSp>
      <p:grpSp>
        <p:nvGrpSpPr>
          <p:cNvPr id="22" name="Group 166"/>
          <p:cNvGrpSpPr/>
          <p:nvPr/>
        </p:nvGrpSpPr>
        <p:grpSpPr>
          <a:xfrm>
            <a:off x="70642" y="3208752"/>
            <a:ext cx="3199775" cy="646331"/>
            <a:chOff x="3147160" y="1815234"/>
            <a:chExt cx="3199775" cy="646331"/>
          </a:xfrm>
        </p:grpSpPr>
        <p:sp>
          <p:nvSpPr>
            <p:cNvPr id="168" name="Oval 167"/>
            <p:cNvSpPr/>
            <p:nvPr/>
          </p:nvSpPr>
          <p:spPr bwMode="auto">
            <a:xfrm flipH="1">
              <a:off x="5796751" y="1864349"/>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392" eaLnBrk="0" fontAlgn="auto" hangingPunct="0">
                <a:lnSpc>
                  <a:spcPct val="90000"/>
                </a:lnSpc>
                <a:spcBef>
                  <a:spcPts val="0"/>
                </a:spcBef>
                <a:spcAft>
                  <a:spcPts val="0"/>
                </a:spcAft>
              </a:pPr>
              <a:endParaRPr kumimoji="1" lang="en-US" sz="1600" dirty="0">
                <a:solidFill>
                  <a:srgbClr val="676767"/>
                </a:solidFill>
                <a:latin typeface="Arial"/>
              </a:endParaRPr>
            </a:p>
          </p:txBody>
        </p:sp>
        <p:grpSp>
          <p:nvGrpSpPr>
            <p:cNvPr id="23" name="Group 168"/>
            <p:cNvGrpSpPr/>
            <p:nvPr/>
          </p:nvGrpSpPr>
          <p:grpSpPr>
            <a:xfrm>
              <a:off x="5898616" y="1951790"/>
              <a:ext cx="323816" cy="333852"/>
              <a:chOff x="5464141" y="2940534"/>
              <a:chExt cx="603101" cy="621792"/>
            </a:xfrm>
            <a:solidFill>
              <a:srgbClr val="FFFFFF"/>
            </a:solidFill>
          </p:grpSpPr>
          <p:sp>
            <p:nvSpPr>
              <p:cNvPr id="171" name="Rounded Rectangle 170"/>
              <p:cNvSpPr/>
              <p:nvPr/>
            </p:nvSpPr>
            <p:spPr>
              <a:xfrm>
                <a:off x="5464141" y="3303633"/>
                <a:ext cx="82402" cy="25869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sp>
            <p:nvSpPr>
              <p:cNvPr id="172" name="Rounded Rectangle 171"/>
              <p:cNvSpPr/>
              <p:nvPr/>
            </p:nvSpPr>
            <p:spPr>
              <a:xfrm>
                <a:off x="5594316" y="3214854"/>
                <a:ext cx="82402" cy="34747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sp>
            <p:nvSpPr>
              <p:cNvPr id="173" name="Rounded Rectangle 172"/>
              <p:cNvSpPr/>
              <p:nvPr/>
            </p:nvSpPr>
            <p:spPr>
              <a:xfrm>
                <a:off x="5724491" y="3123414"/>
                <a:ext cx="82402" cy="43891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sp>
            <p:nvSpPr>
              <p:cNvPr id="174" name="Rounded Rectangle 173"/>
              <p:cNvSpPr/>
              <p:nvPr/>
            </p:nvSpPr>
            <p:spPr>
              <a:xfrm>
                <a:off x="5854666" y="3031974"/>
                <a:ext cx="82402" cy="53035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sp>
            <p:nvSpPr>
              <p:cNvPr id="175" name="Rounded Rectangle 174"/>
              <p:cNvSpPr/>
              <p:nvPr/>
            </p:nvSpPr>
            <p:spPr>
              <a:xfrm>
                <a:off x="5984840" y="2940534"/>
                <a:ext cx="82402" cy="62179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grpSp>
        <p:sp>
          <p:nvSpPr>
            <p:cNvPr id="170" name="Rectangle 169"/>
            <p:cNvSpPr/>
            <p:nvPr/>
          </p:nvSpPr>
          <p:spPr>
            <a:xfrm>
              <a:off x="3147160" y="1815234"/>
              <a:ext cx="2599924" cy="646331"/>
            </a:xfrm>
            <a:prstGeom prst="rect">
              <a:avLst/>
            </a:prstGeom>
          </p:spPr>
          <p:txBody>
            <a:bodyPr wrap="square">
              <a:spAutoFit/>
            </a:bodyPr>
            <a:lstStyle/>
            <a:p>
              <a:pPr algn="r" defTabSz="685800" fontAlgn="auto">
                <a:spcBef>
                  <a:spcPts val="0"/>
                </a:spcBef>
                <a:spcAft>
                  <a:spcPts val="0"/>
                </a:spcAft>
              </a:pPr>
              <a:r>
                <a:rPr kumimoji="1" lang="en-US" sz="1200" dirty="0">
                  <a:solidFill>
                    <a:srgbClr val="214794"/>
                  </a:solidFill>
                  <a:latin typeface="Arial"/>
                </a:rPr>
                <a:t>Turbo Performance</a:t>
              </a:r>
            </a:p>
            <a:p>
              <a:pPr algn="r" defTabSz="685800" fontAlgn="auto">
                <a:spcBef>
                  <a:spcPts val="0"/>
                </a:spcBef>
                <a:spcAft>
                  <a:spcPts val="0"/>
                </a:spcAft>
              </a:pPr>
              <a:r>
                <a:rPr kumimoji="1" lang="ja-JP" altLang="en-US" sz="1200" dirty="0">
                  <a:solidFill>
                    <a:srgbClr val="214794"/>
                  </a:solidFill>
                  <a:latin typeface="Arial"/>
                  <a:ea typeface="ＭＳ Ｐゴシック" panose="020B0600070205080204" pitchFamily="50" charset="-128"/>
                </a:rPr>
                <a:t>より多くの端末を接続し、スループットを向上させるハードウェア構造</a:t>
              </a:r>
              <a:endParaRPr kumimoji="1" lang="en-US" sz="1200" dirty="0">
                <a:solidFill>
                  <a:srgbClr val="214794"/>
                </a:solidFill>
                <a:latin typeface="Arial"/>
              </a:endParaRPr>
            </a:p>
          </p:txBody>
        </p:sp>
      </p:grpSp>
      <p:grpSp>
        <p:nvGrpSpPr>
          <p:cNvPr id="24" name="Group 22"/>
          <p:cNvGrpSpPr/>
          <p:nvPr/>
        </p:nvGrpSpPr>
        <p:grpSpPr>
          <a:xfrm>
            <a:off x="70642" y="1594134"/>
            <a:ext cx="3534253" cy="646331"/>
            <a:chOff x="1211530" y="1108450"/>
            <a:chExt cx="3194047" cy="646330"/>
          </a:xfrm>
        </p:grpSpPr>
        <p:sp>
          <p:nvSpPr>
            <p:cNvPr id="192" name="Rectangle 191"/>
            <p:cNvSpPr/>
            <p:nvPr/>
          </p:nvSpPr>
          <p:spPr>
            <a:xfrm>
              <a:off x="1211530" y="1108450"/>
              <a:ext cx="2632562" cy="646330"/>
            </a:xfrm>
            <a:prstGeom prst="rect">
              <a:avLst/>
            </a:prstGeom>
          </p:spPr>
          <p:txBody>
            <a:bodyPr wrap="square">
              <a:spAutoFit/>
            </a:bodyPr>
            <a:lstStyle/>
            <a:p>
              <a:pPr algn="r" defTabSz="685800" fontAlgn="auto">
                <a:spcBef>
                  <a:spcPts val="0"/>
                </a:spcBef>
                <a:spcAft>
                  <a:spcPts val="0"/>
                </a:spcAft>
              </a:pPr>
              <a:r>
                <a:rPr kumimoji="1" lang="en-US" sz="1200" dirty="0">
                  <a:solidFill>
                    <a:srgbClr val="000090"/>
                  </a:solidFill>
                  <a:latin typeface="Arial"/>
                </a:rPr>
                <a:t>Zero Impact AVC</a:t>
              </a:r>
            </a:p>
            <a:p>
              <a:pPr algn="r" defTabSz="685800" fontAlgn="auto">
                <a:spcBef>
                  <a:spcPts val="0"/>
                </a:spcBef>
                <a:spcAft>
                  <a:spcPts val="0"/>
                </a:spcAft>
              </a:pPr>
              <a:r>
                <a:rPr kumimoji="1" lang="ja-JP" altLang="en-US" sz="1200" dirty="0">
                  <a:solidFill>
                    <a:srgbClr val="214794"/>
                  </a:solidFill>
                  <a:latin typeface="Arial"/>
                  <a:ea typeface="ＭＳ Ｐゴシック" panose="020B0600070205080204" pitchFamily="50" charset="-128"/>
                </a:rPr>
                <a:t>パフォーマンスに影響しない、ハードウェア処理のアプリケーション可視化と制御</a:t>
              </a:r>
              <a:endParaRPr kumimoji="1" lang="en-US" sz="1200" dirty="0">
                <a:solidFill>
                  <a:srgbClr val="214794"/>
                </a:solidFill>
                <a:latin typeface="Arial"/>
              </a:endParaRPr>
            </a:p>
          </p:txBody>
        </p:sp>
        <p:grpSp>
          <p:nvGrpSpPr>
            <p:cNvPr id="25" name="Group 7"/>
            <p:cNvGrpSpPr/>
            <p:nvPr/>
          </p:nvGrpSpPr>
          <p:grpSpPr>
            <a:xfrm>
              <a:off x="3909749" y="1182032"/>
              <a:ext cx="495828" cy="550041"/>
              <a:chOff x="3909749" y="1167613"/>
              <a:chExt cx="495828" cy="550041"/>
            </a:xfrm>
          </p:grpSpPr>
          <p:sp>
            <p:nvSpPr>
              <p:cNvPr id="191" name="Oval 190"/>
              <p:cNvSpPr/>
              <p:nvPr/>
            </p:nvSpPr>
            <p:spPr bwMode="auto">
              <a:xfrm flipH="1">
                <a:off x="3909749" y="1167613"/>
                <a:ext cx="495828"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392" eaLnBrk="0" fontAlgn="auto" hangingPunct="0">
                  <a:lnSpc>
                    <a:spcPct val="90000"/>
                  </a:lnSpc>
                  <a:spcBef>
                    <a:spcPts val="0"/>
                  </a:spcBef>
                  <a:spcAft>
                    <a:spcPts val="0"/>
                  </a:spcAft>
                </a:pPr>
                <a:endParaRPr kumimoji="1" lang="en-US" sz="1600" dirty="0">
                  <a:solidFill>
                    <a:srgbClr val="676767"/>
                  </a:solidFill>
                  <a:latin typeface="Arial"/>
                </a:endParaRPr>
              </a:p>
            </p:txBody>
          </p:sp>
          <p:pic>
            <p:nvPicPr>
              <p:cNvPr id="193" name="Picture 19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0278" y="1180243"/>
                <a:ext cx="448060" cy="495784"/>
              </a:xfrm>
              <a:prstGeom prst="rect">
                <a:avLst/>
              </a:prstGeom>
            </p:spPr>
          </p:pic>
        </p:grpSp>
      </p:grpSp>
      <p:grpSp>
        <p:nvGrpSpPr>
          <p:cNvPr id="29" name="Group 195"/>
          <p:cNvGrpSpPr/>
          <p:nvPr/>
        </p:nvGrpSpPr>
        <p:grpSpPr>
          <a:xfrm>
            <a:off x="4278417" y="1019903"/>
            <a:ext cx="3169542" cy="604150"/>
            <a:chOff x="449383" y="2834928"/>
            <a:chExt cx="3169542" cy="604150"/>
          </a:xfrm>
        </p:grpSpPr>
        <p:sp>
          <p:nvSpPr>
            <p:cNvPr id="207" name="Oval 206"/>
            <p:cNvSpPr/>
            <p:nvPr/>
          </p:nvSpPr>
          <p:spPr bwMode="auto">
            <a:xfrm flipH="1">
              <a:off x="449383" y="2889037"/>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392" eaLnBrk="0" fontAlgn="auto" hangingPunct="0">
                <a:lnSpc>
                  <a:spcPct val="90000"/>
                </a:lnSpc>
                <a:spcBef>
                  <a:spcPts val="0"/>
                </a:spcBef>
                <a:spcAft>
                  <a:spcPts val="0"/>
                </a:spcAft>
              </a:pPr>
              <a:endParaRPr kumimoji="1" lang="en-US" sz="1600" dirty="0">
                <a:solidFill>
                  <a:srgbClr val="676767"/>
                </a:solidFill>
                <a:latin typeface="Arial"/>
              </a:endParaRPr>
            </a:p>
          </p:txBody>
        </p:sp>
        <p:sp>
          <p:nvSpPr>
            <p:cNvPr id="208" name="Rectangle 207"/>
            <p:cNvSpPr/>
            <p:nvPr/>
          </p:nvSpPr>
          <p:spPr>
            <a:xfrm>
              <a:off x="1015846" y="2834928"/>
              <a:ext cx="2603079" cy="461665"/>
            </a:xfrm>
            <a:prstGeom prst="rect">
              <a:avLst/>
            </a:prstGeom>
          </p:spPr>
          <p:txBody>
            <a:bodyPr wrap="square">
              <a:spAutoFit/>
            </a:bodyPr>
            <a:lstStyle/>
            <a:p>
              <a:pPr defTabSz="685800" fontAlgn="auto">
                <a:spcBef>
                  <a:spcPts val="0"/>
                </a:spcBef>
                <a:spcAft>
                  <a:spcPts val="0"/>
                </a:spcAft>
              </a:pPr>
              <a:r>
                <a:rPr kumimoji="1" lang="en-US" sz="1200" dirty="0">
                  <a:solidFill>
                    <a:srgbClr val="214794"/>
                  </a:solidFill>
                  <a:latin typeface="Arial"/>
                </a:rPr>
                <a:t>Cisco CleanAir</a:t>
              </a:r>
              <a:r>
                <a:rPr kumimoji="1" lang="en-US" sz="1200" baseline="30000" dirty="0">
                  <a:solidFill>
                    <a:srgbClr val="214794"/>
                  </a:solidFill>
                  <a:latin typeface="Arial"/>
                </a:rPr>
                <a:t>® </a:t>
              </a:r>
              <a:r>
                <a:rPr kumimoji="1" lang="en-US" sz="1200" dirty="0">
                  <a:solidFill>
                    <a:srgbClr val="214794"/>
                  </a:solidFill>
                  <a:latin typeface="Arial"/>
                </a:rPr>
                <a:t> </a:t>
              </a:r>
            </a:p>
            <a:p>
              <a:pPr defTabSz="685800" fontAlgn="auto">
                <a:spcBef>
                  <a:spcPts val="0"/>
                </a:spcBef>
                <a:spcAft>
                  <a:spcPts val="0"/>
                </a:spcAft>
              </a:pPr>
              <a:r>
                <a:rPr kumimoji="1" lang="ja-JP" altLang="en-US" sz="1200" dirty="0">
                  <a:solidFill>
                    <a:srgbClr val="214794"/>
                  </a:solidFill>
                  <a:latin typeface="Arial"/>
                  <a:ea typeface="ＭＳ Ｐゴシック" panose="020B0600070205080204" pitchFamily="50" charset="-128"/>
                </a:rPr>
                <a:t>干渉源を検知、分類、回避</a:t>
              </a:r>
              <a:endParaRPr kumimoji="1" lang="en-US" sz="1200" dirty="0">
                <a:solidFill>
                  <a:srgbClr val="214794"/>
                </a:solidFill>
                <a:latin typeface="Arial"/>
              </a:endParaRPr>
            </a:p>
          </p:txBody>
        </p:sp>
        <p:grpSp>
          <p:nvGrpSpPr>
            <p:cNvPr id="30" name="Group 208"/>
            <p:cNvGrpSpPr/>
            <p:nvPr/>
          </p:nvGrpSpPr>
          <p:grpSpPr>
            <a:xfrm>
              <a:off x="498995" y="2963922"/>
              <a:ext cx="436029" cy="416329"/>
              <a:chOff x="6119081" y="2449936"/>
              <a:chExt cx="469136" cy="448056"/>
            </a:xfrm>
          </p:grpSpPr>
          <p:sp>
            <p:nvSpPr>
              <p:cNvPr id="210" name="Oval 209"/>
              <p:cNvSpPr/>
              <p:nvPr/>
            </p:nvSpPr>
            <p:spPr>
              <a:xfrm>
                <a:off x="6323041" y="2631061"/>
                <a:ext cx="82296" cy="85806"/>
              </a:xfrm>
              <a:prstGeom prst="ellipse">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100" dirty="0">
                  <a:solidFill>
                    <a:srgbClr val="FFFFFF"/>
                  </a:solidFill>
                </a:endParaRPr>
              </a:p>
            </p:txBody>
          </p:sp>
          <p:sp>
            <p:nvSpPr>
              <p:cNvPr id="211" name="Oval 210"/>
              <p:cNvSpPr>
                <a:spLocks/>
              </p:cNvSpPr>
              <p:nvPr/>
            </p:nvSpPr>
            <p:spPr>
              <a:xfrm>
                <a:off x="6277321" y="2587096"/>
                <a:ext cx="173736" cy="17373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100" dirty="0">
                  <a:solidFill>
                    <a:srgbClr val="FFFFFF"/>
                  </a:solidFill>
                </a:endParaRPr>
              </a:p>
            </p:txBody>
          </p:sp>
          <p:sp>
            <p:nvSpPr>
              <p:cNvPr id="212" name="Oval 211"/>
              <p:cNvSpPr>
                <a:spLocks noChangeAspect="1"/>
              </p:cNvSpPr>
              <p:nvPr/>
            </p:nvSpPr>
            <p:spPr>
              <a:xfrm>
                <a:off x="6231601" y="2541376"/>
                <a:ext cx="265176" cy="26517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100" dirty="0">
                  <a:solidFill>
                    <a:srgbClr val="FFFFFF"/>
                  </a:solidFill>
                </a:endParaRPr>
              </a:p>
            </p:txBody>
          </p:sp>
          <p:sp>
            <p:nvSpPr>
              <p:cNvPr id="213" name="Oval 212"/>
              <p:cNvSpPr>
                <a:spLocks noChangeAspect="1"/>
              </p:cNvSpPr>
              <p:nvPr/>
            </p:nvSpPr>
            <p:spPr>
              <a:xfrm>
                <a:off x="6185881" y="2495656"/>
                <a:ext cx="356616" cy="35661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100" dirty="0">
                  <a:solidFill>
                    <a:srgbClr val="FFFFFF"/>
                  </a:solidFill>
                </a:endParaRPr>
              </a:p>
            </p:txBody>
          </p:sp>
          <p:sp>
            <p:nvSpPr>
              <p:cNvPr id="214" name="Oval 213"/>
              <p:cNvSpPr>
                <a:spLocks noChangeAspect="1"/>
              </p:cNvSpPr>
              <p:nvPr/>
            </p:nvSpPr>
            <p:spPr>
              <a:xfrm>
                <a:off x="6140161" y="2449936"/>
                <a:ext cx="448056" cy="448056"/>
              </a:xfrm>
              <a:prstGeom prst="ellipse">
                <a:avLst/>
              </a:prstGeom>
              <a:noFill/>
              <a:ln w="6350" cmpd="sng">
                <a:solidFill>
                  <a:srgbClr val="FFFFF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100" dirty="0">
                  <a:solidFill>
                    <a:srgbClr val="FFFFFF"/>
                  </a:solidFill>
                </a:endParaRPr>
              </a:p>
            </p:txBody>
          </p:sp>
          <p:cxnSp>
            <p:nvCxnSpPr>
              <p:cNvPr id="215" name="Straight Connector 214"/>
              <p:cNvCxnSpPr/>
              <p:nvPr/>
            </p:nvCxnSpPr>
            <p:spPr>
              <a:xfrm flipV="1">
                <a:off x="6201060" y="2668549"/>
                <a:ext cx="174930" cy="16637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16" name="Right Triangle 17"/>
              <p:cNvSpPr/>
              <p:nvPr/>
            </p:nvSpPr>
            <p:spPr>
              <a:xfrm rot="19133833">
                <a:off x="6119081" y="2602712"/>
                <a:ext cx="249933" cy="168174"/>
              </a:xfrm>
              <a:custGeom>
                <a:avLst/>
                <a:gdLst>
                  <a:gd name="connsiteX0" fmla="*/ 0 w 249933"/>
                  <a:gd name="connsiteY0" fmla="*/ 130763 h 130763"/>
                  <a:gd name="connsiteX1" fmla="*/ 0 w 249933"/>
                  <a:gd name="connsiteY1" fmla="*/ 0 h 130763"/>
                  <a:gd name="connsiteX2" fmla="*/ 249933 w 249933"/>
                  <a:gd name="connsiteY2" fmla="*/ 130763 h 130763"/>
                  <a:gd name="connsiteX3" fmla="*/ 0 w 249933"/>
                  <a:gd name="connsiteY3" fmla="*/ 130763 h 130763"/>
                  <a:gd name="connsiteX0" fmla="*/ 0 w 249933"/>
                  <a:gd name="connsiteY0" fmla="*/ 125722 h 125722"/>
                  <a:gd name="connsiteX1" fmla="*/ 25097 w 249933"/>
                  <a:gd name="connsiteY1" fmla="*/ 0 h 125722"/>
                  <a:gd name="connsiteX2" fmla="*/ 249933 w 249933"/>
                  <a:gd name="connsiteY2" fmla="*/ 125722 h 125722"/>
                  <a:gd name="connsiteX3" fmla="*/ 0 w 249933"/>
                  <a:gd name="connsiteY3" fmla="*/ 125722 h 125722"/>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Lst>
                <a:ahLst/>
                <a:cxnLst>
                  <a:cxn ang="0">
                    <a:pos x="connsiteX0" y="connsiteY0"/>
                  </a:cxn>
                  <a:cxn ang="0">
                    <a:pos x="connsiteX1" y="connsiteY1"/>
                  </a:cxn>
                  <a:cxn ang="0">
                    <a:pos x="connsiteX2" y="connsiteY2"/>
                  </a:cxn>
                  <a:cxn ang="0">
                    <a:pos x="connsiteX3" y="connsiteY3"/>
                  </a:cxn>
                </a:cxnLst>
                <a:rect l="l" t="t" r="r" b="b"/>
                <a:pathLst>
                  <a:path w="249933" h="112385">
                    <a:moveTo>
                      <a:pt x="0" y="112385"/>
                    </a:moveTo>
                    <a:cubicBezTo>
                      <a:pt x="20821" y="74923"/>
                      <a:pt x="-10333" y="35317"/>
                      <a:pt x="62462" y="0"/>
                    </a:cubicBezTo>
                    <a:lnTo>
                      <a:pt x="249933" y="112385"/>
                    </a:lnTo>
                    <a:lnTo>
                      <a:pt x="0" y="112385"/>
                    </a:lnTo>
                    <a:close/>
                  </a:path>
                </a:pathLst>
              </a:custGeom>
              <a:gradFill flip="none" rotWithShape="1">
                <a:gsLst>
                  <a:gs pos="0">
                    <a:srgbClr val="0096D6">
                      <a:alpha val="0"/>
                    </a:srgbClr>
                  </a:gs>
                  <a:gs pos="100000">
                    <a:srgbClr val="FFFFFF"/>
                  </a:gs>
                  <a:gs pos="50000">
                    <a:schemeClr val="bg1">
                      <a:alpha val="50000"/>
                    </a:schemeClr>
                  </a:gs>
                  <a:gs pos="75000">
                    <a:schemeClr val="bg1">
                      <a:alpha val="50000"/>
                    </a:schemeClr>
                  </a:gs>
                </a:gsLst>
                <a:lin ang="414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100" dirty="0">
                  <a:solidFill>
                    <a:srgbClr val="FFFFFF"/>
                  </a:solidFill>
                </a:endParaRPr>
              </a:p>
            </p:txBody>
          </p:sp>
        </p:grpSp>
      </p:grpSp>
      <p:grpSp>
        <p:nvGrpSpPr>
          <p:cNvPr id="225" name="Group 216"/>
          <p:cNvGrpSpPr/>
          <p:nvPr/>
        </p:nvGrpSpPr>
        <p:grpSpPr>
          <a:xfrm>
            <a:off x="5734933" y="3202975"/>
            <a:ext cx="3253793" cy="861774"/>
            <a:chOff x="5754943" y="2781526"/>
            <a:chExt cx="3253793" cy="861775"/>
          </a:xfrm>
        </p:grpSpPr>
        <p:sp>
          <p:nvSpPr>
            <p:cNvPr id="218" name="Oval 217"/>
            <p:cNvSpPr/>
            <p:nvPr/>
          </p:nvSpPr>
          <p:spPr bwMode="auto">
            <a:xfrm flipH="1">
              <a:off x="5754943" y="2853955"/>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392" eaLnBrk="0" fontAlgn="auto" hangingPunct="0">
                <a:lnSpc>
                  <a:spcPct val="90000"/>
                </a:lnSpc>
                <a:spcBef>
                  <a:spcPts val="0"/>
                </a:spcBef>
                <a:spcAft>
                  <a:spcPts val="0"/>
                </a:spcAft>
              </a:pPr>
              <a:endParaRPr kumimoji="1" lang="en-US" sz="1600" dirty="0">
                <a:solidFill>
                  <a:srgbClr val="676767"/>
                </a:solidFill>
                <a:latin typeface="Arial"/>
              </a:endParaRPr>
            </a:p>
          </p:txBody>
        </p:sp>
        <p:pic>
          <p:nvPicPr>
            <p:cNvPr id="219" name="Picture 218" descr="smartphone_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3075" y="3021164"/>
              <a:ext cx="196136" cy="294205"/>
            </a:xfrm>
            <a:prstGeom prst="rect">
              <a:avLst/>
            </a:prstGeom>
          </p:spPr>
        </p:pic>
        <p:grpSp>
          <p:nvGrpSpPr>
            <p:cNvPr id="226" name="Group 219"/>
            <p:cNvGrpSpPr/>
            <p:nvPr/>
          </p:nvGrpSpPr>
          <p:grpSpPr>
            <a:xfrm rot="14338741">
              <a:off x="6040580" y="2854782"/>
              <a:ext cx="305838" cy="287061"/>
              <a:chOff x="-1210734" y="2455334"/>
              <a:chExt cx="736600" cy="533400"/>
            </a:xfrm>
          </p:grpSpPr>
          <p:sp>
            <p:nvSpPr>
              <p:cNvPr id="222" name="Arc 221"/>
              <p:cNvSpPr/>
              <p:nvPr/>
            </p:nvSpPr>
            <p:spPr>
              <a:xfrm>
                <a:off x="-1210734" y="2455334"/>
                <a:ext cx="736600" cy="533400"/>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pPr>
                <a:endParaRPr kumimoji="1" lang="en-US" dirty="0">
                  <a:solidFill>
                    <a:srgbClr val="676767"/>
                  </a:solidFill>
                </a:endParaRPr>
              </a:p>
            </p:txBody>
          </p:sp>
          <p:sp>
            <p:nvSpPr>
              <p:cNvPr id="223" name="Arc 222"/>
              <p:cNvSpPr>
                <a:spLocks noChangeAspect="1"/>
              </p:cNvSpPr>
              <p:nvPr/>
            </p:nvSpPr>
            <p:spPr>
              <a:xfrm>
                <a:off x="-1082355" y="2582333"/>
                <a:ext cx="479843" cy="347472"/>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pPr>
                <a:endParaRPr kumimoji="1" lang="en-US" dirty="0">
                  <a:solidFill>
                    <a:srgbClr val="676767"/>
                  </a:solidFill>
                </a:endParaRPr>
              </a:p>
            </p:txBody>
          </p:sp>
          <p:sp>
            <p:nvSpPr>
              <p:cNvPr id="224" name="Arc 223"/>
              <p:cNvSpPr>
                <a:spLocks noChangeAspect="1"/>
              </p:cNvSpPr>
              <p:nvPr/>
            </p:nvSpPr>
            <p:spPr>
              <a:xfrm>
                <a:off x="-956081" y="2707471"/>
                <a:ext cx="227294" cy="164592"/>
              </a:xfrm>
              <a:prstGeom prst="arc">
                <a:avLst>
                  <a:gd name="adj1" fmla="val 12217026"/>
                  <a:gd name="adj2" fmla="val 20004371"/>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pPr>
                <a:endParaRPr kumimoji="1" lang="en-US" dirty="0">
                  <a:solidFill>
                    <a:srgbClr val="676767"/>
                  </a:solidFill>
                </a:endParaRPr>
              </a:p>
            </p:txBody>
          </p:sp>
        </p:grpSp>
        <p:sp>
          <p:nvSpPr>
            <p:cNvPr id="221" name="Rectangle 220"/>
            <p:cNvSpPr/>
            <p:nvPr/>
          </p:nvSpPr>
          <p:spPr>
            <a:xfrm>
              <a:off x="6342535" y="2781526"/>
              <a:ext cx="2666201" cy="861775"/>
            </a:xfrm>
            <a:prstGeom prst="rect">
              <a:avLst/>
            </a:prstGeom>
          </p:spPr>
          <p:txBody>
            <a:bodyPr wrap="square">
              <a:spAutoFit/>
            </a:bodyPr>
            <a:lstStyle/>
            <a:p>
              <a:pPr defTabSz="685800" fontAlgn="auto">
                <a:spcBef>
                  <a:spcPts val="0"/>
                </a:spcBef>
                <a:spcAft>
                  <a:spcPts val="0"/>
                </a:spcAft>
              </a:pPr>
              <a:r>
                <a:rPr kumimoji="1" lang="en-US" sz="1400" dirty="0">
                  <a:solidFill>
                    <a:srgbClr val="000090"/>
                  </a:solidFill>
                  <a:latin typeface="Arial"/>
                </a:rPr>
                <a:t>Cisco </a:t>
              </a:r>
              <a:r>
                <a:rPr kumimoji="1" lang="en-US" sz="1400" dirty="0" err="1">
                  <a:solidFill>
                    <a:srgbClr val="000090"/>
                  </a:solidFill>
                  <a:latin typeface="Arial"/>
                </a:rPr>
                <a:t>ClientLink</a:t>
              </a:r>
              <a:r>
                <a:rPr kumimoji="1" lang="ja-JP" altLang="en-US" sz="1400" dirty="0">
                  <a:solidFill>
                    <a:srgbClr val="000090"/>
                  </a:solidFill>
                  <a:latin typeface="Arial"/>
                  <a:ea typeface="ＭＳ Ｐゴシック" panose="020B0600070205080204" pitchFamily="50" charset="-128"/>
                </a:rPr>
                <a:t> </a:t>
              </a:r>
              <a:r>
                <a:rPr kumimoji="1" lang="en-US" altLang="ja-JP" sz="1400" dirty="0">
                  <a:solidFill>
                    <a:srgbClr val="000090"/>
                  </a:solidFill>
                  <a:latin typeface="Arial"/>
                  <a:ea typeface="ＭＳ Ｐゴシック" panose="020B0600070205080204" pitchFamily="50" charset="-128"/>
                </a:rPr>
                <a:t>4.0</a:t>
              </a:r>
              <a:r>
                <a:rPr kumimoji="1" lang="en-US" sz="1400" dirty="0">
                  <a:solidFill>
                    <a:srgbClr val="000090"/>
                  </a:solidFill>
                  <a:latin typeface="Arial"/>
                </a:rPr>
                <a:t> </a:t>
              </a:r>
            </a:p>
            <a:p>
              <a:pPr defTabSz="685800" fontAlgn="auto">
                <a:spcBef>
                  <a:spcPts val="0"/>
                </a:spcBef>
                <a:spcAft>
                  <a:spcPts val="0"/>
                </a:spcAft>
              </a:pPr>
              <a:r>
                <a:rPr kumimoji="1" lang="en-US" sz="1200" dirty="0">
                  <a:solidFill>
                    <a:srgbClr val="214794"/>
                  </a:solidFill>
                  <a:latin typeface="Arial"/>
                  <a:cs typeface="CiscoSans Thin"/>
                </a:rPr>
                <a:t>802.11ac</a:t>
              </a:r>
              <a:r>
                <a:rPr kumimoji="1" lang="ja-JP" altLang="en-US" sz="1200" dirty="0">
                  <a:solidFill>
                    <a:srgbClr val="214794"/>
                  </a:solidFill>
                  <a:latin typeface="Arial"/>
                  <a:ea typeface="ＭＳ Ｐゴシック" panose="020B0600070205080204" pitchFamily="50" charset="-128"/>
                  <a:cs typeface="CiscoSans Thin"/>
                </a:rPr>
                <a:t>端末だけではなく、既存端末もスループット向上</a:t>
              </a:r>
              <a:r>
                <a:rPr kumimoji="1" lang="en-US" sz="1200" dirty="0">
                  <a:solidFill>
                    <a:srgbClr val="214794"/>
                  </a:solidFill>
                  <a:latin typeface="Arial"/>
                  <a:cs typeface="CiscoSans Thin"/>
                </a:rPr>
                <a:t> </a:t>
              </a:r>
              <a:endParaRPr kumimoji="1" lang="en-US" sz="1200" dirty="0" smtClean="0">
                <a:solidFill>
                  <a:srgbClr val="214794"/>
                </a:solidFill>
                <a:latin typeface="Arial"/>
                <a:cs typeface="CiscoSans Thin"/>
              </a:endParaRPr>
            </a:p>
            <a:p>
              <a:pPr defTabSz="685800" fontAlgn="auto">
                <a:spcBef>
                  <a:spcPts val="0"/>
                </a:spcBef>
                <a:spcAft>
                  <a:spcPts val="0"/>
                </a:spcAft>
              </a:pPr>
              <a:r>
                <a:rPr kumimoji="1" lang="en-US" altLang="ja-JP" sz="1200" dirty="0" smtClean="0">
                  <a:solidFill>
                    <a:srgbClr val="214794"/>
                  </a:solidFill>
                  <a:latin typeface="Arial"/>
                  <a:ea typeface="ＭＳ Ｐゴシック" panose="020B0600070205080204" pitchFamily="50" charset="-128"/>
                  <a:cs typeface="CiscoSans Thin"/>
                </a:rPr>
                <a:t>11a/g/n/ac</a:t>
              </a:r>
              <a:r>
                <a:rPr kumimoji="1" lang="ja-JP" altLang="en-US" sz="1200" dirty="0" smtClean="0">
                  <a:solidFill>
                    <a:srgbClr val="214794"/>
                  </a:solidFill>
                  <a:latin typeface="Arial"/>
                  <a:ea typeface="ＭＳ Ｐゴシック" panose="020B0600070205080204" pitchFamily="50" charset="-128"/>
                  <a:cs typeface="CiscoSans Thin"/>
                </a:rPr>
                <a:t> </a:t>
              </a:r>
              <a:r>
                <a:rPr kumimoji="1" lang="en-US" altLang="ja-JP" sz="1200" dirty="0" smtClean="0">
                  <a:solidFill>
                    <a:srgbClr val="214794"/>
                  </a:solidFill>
                  <a:latin typeface="Arial"/>
                  <a:ea typeface="ＭＳ Ｐゴシック" panose="020B0600070205080204" pitchFamily="50" charset="-128"/>
                  <a:cs typeface="CiscoSans Thin"/>
                </a:rPr>
                <a:t>w1&amp;2</a:t>
              </a:r>
              <a:r>
                <a:rPr kumimoji="1" lang="ja-JP" altLang="en-US" sz="1200" dirty="0" smtClean="0">
                  <a:solidFill>
                    <a:srgbClr val="214794"/>
                  </a:solidFill>
                  <a:latin typeface="Arial"/>
                  <a:ea typeface="ＭＳ Ｐゴシック" panose="020B0600070205080204" pitchFamily="50" charset="-128"/>
                  <a:cs typeface="CiscoSans Thin"/>
                </a:rPr>
                <a:t>全ての端末に対応</a:t>
              </a:r>
              <a:endParaRPr kumimoji="1" lang="en-US" sz="1200" dirty="0">
                <a:solidFill>
                  <a:srgbClr val="214794"/>
                </a:solidFill>
                <a:latin typeface="Arial"/>
                <a:cs typeface="CiscoSans Thin"/>
              </a:endParaRPr>
            </a:p>
          </p:txBody>
        </p:sp>
      </p:grpSp>
      <p:grpSp>
        <p:nvGrpSpPr>
          <p:cNvPr id="230" name="Group 224"/>
          <p:cNvGrpSpPr/>
          <p:nvPr/>
        </p:nvGrpSpPr>
        <p:grpSpPr>
          <a:xfrm>
            <a:off x="4685173" y="3952289"/>
            <a:ext cx="3309552" cy="615553"/>
            <a:chOff x="4817843" y="4285983"/>
            <a:chExt cx="3309552" cy="615552"/>
          </a:xfrm>
        </p:grpSpPr>
        <p:grpSp>
          <p:nvGrpSpPr>
            <p:cNvPr id="232" name="Group 225"/>
            <p:cNvGrpSpPr/>
            <p:nvPr/>
          </p:nvGrpSpPr>
          <p:grpSpPr>
            <a:xfrm>
              <a:off x="4817843" y="4285983"/>
              <a:ext cx="3309552" cy="615552"/>
              <a:chOff x="449383" y="2834928"/>
              <a:chExt cx="3309552" cy="615552"/>
            </a:xfrm>
          </p:grpSpPr>
          <p:sp>
            <p:nvSpPr>
              <p:cNvPr id="228" name="Oval 227"/>
              <p:cNvSpPr/>
              <p:nvPr/>
            </p:nvSpPr>
            <p:spPr bwMode="auto">
              <a:xfrm flipH="1">
                <a:off x="449383" y="2889037"/>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392" eaLnBrk="0" fontAlgn="auto" hangingPunct="0">
                  <a:lnSpc>
                    <a:spcPct val="90000"/>
                  </a:lnSpc>
                  <a:spcBef>
                    <a:spcPts val="0"/>
                  </a:spcBef>
                  <a:spcAft>
                    <a:spcPts val="0"/>
                  </a:spcAft>
                </a:pPr>
                <a:endParaRPr kumimoji="1" lang="en-US" sz="1600" dirty="0">
                  <a:solidFill>
                    <a:srgbClr val="676767"/>
                  </a:solidFill>
                  <a:latin typeface="Arial"/>
                </a:endParaRPr>
              </a:p>
            </p:txBody>
          </p:sp>
          <p:sp>
            <p:nvSpPr>
              <p:cNvPr id="229" name="Rectangle 228"/>
              <p:cNvSpPr/>
              <p:nvPr/>
            </p:nvSpPr>
            <p:spPr>
              <a:xfrm>
                <a:off x="1015846" y="2834928"/>
                <a:ext cx="2743089" cy="615552"/>
              </a:xfrm>
              <a:prstGeom prst="rect">
                <a:avLst/>
              </a:prstGeom>
            </p:spPr>
            <p:txBody>
              <a:bodyPr wrap="square">
                <a:spAutoFit/>
              </a:bodyPr>
              <a:lstStyle/>
              <a:p>
                <a:pPr defTabSz="685800" fontAlgn="auto">
                  <a:spcBef>
                    <a:spcPts val="0"/>
                  </a:spcBef>
                  <a:spcAft>
                    <a:spcPts val="0"/>
                  </a:spcAft>
                </a:pPr>
                <a:r>
                  <a:rPr kumimoji="1" lang="ja-JP" altLang="en-US" sz="1200" dirty="0">
                    <a:solidFill>
                      <a:srgbClr val="000090"/>
                    </a:solidFill>
                    <a:latin typeface="Arial"/>
                    <a:ea typeface="ＭＳ Ｐゴシック" panose="020B0600070205080204" pitchFamily="50" charset="-128"/>
                  </a:rPr>
                  <a:t>拡張性</a:t>
                </a:r>
                <a:r>
                  <a:rPr kumimoji="1" lang="en-US" sz="1200" dirty="0">
                    <a:solidFill>
                      <a:srgbClr val="000090"/>
                    </a:solidFill>
                    <a:latin typeface="Arial"/>
                  </a:rPr>
                  <a:t> </a:t>
                </a:r>
              </a:p>
              <a:p>
                <a:pPr defTabSz="685800" fontAlgn="auto">
                  <a:spcBef>
                    <a:spcPts val="0"/>
                  </a:spcBef>
                  <a:spcAft>
                    <a:spcPts val="0"/>
                  </a:spcAft>
                </a:pPr>
                <a:r>
                  <a:rPr kumimoji="1" lang="ja-JP" altLang="en-US" sz="1100" dirty="0">
                    <a:solidFill>
                      <a:srgbClr val="000090"/>
                    </a:solidFill>
                    <a:latin typeface="Arial"/>
                    <a:ea typeface="ＭＳ Ｐゴシック" panose="020B0600070205080204" pitchFamily="50" charset="-128"/>
                    <a:cs typeface="CiscoSans Thin"/>
                  </a:rPr>
                  <a:t>拡張モジュール、スマートアンテナポート、</a:t>
                </a:r>
                <a:r>
                  <a:rPr kumimoji="1" lang="en-US" sz="1100" dirty="0">
                    <a:solidFill>
                      <a:srgbClr val="000090"/>
                    </a:solidFill>
                    <a:latin typeface="Arial"/>
                    <a:cs typeface="CiscoSans Thin"/>
                  </a:rPr>
                  <a:t>USB </a:t>
                </a:r>
                <a:r>
                  <a:rPr kumimoji="1" lang="ja-JP" altLang="en-US" sz="1100" dirty="0">
                    <a:solidFill>
                      <a:srgbClr val="000090"/>
                    </a:solidFill>
                    <a:latin typeface="Arial"/>
                    <a:ea typeface="ＭＳ Ｐゴシック" panose="020B0600070205080204" pitchFamily="50" charset="-128"/>
                    <a:cs typeface="CiscoSans Thin"/>
                  </a:rPr>
                  <a:t>ポート</a:t>
                </a:r>
                <a:r>
                  <a:rPr kumimoji="1" lang="en-US" sz="1100" dirty="0">
                    <a:solidFill>
                      <a:srgbClr val="000090"/>
                    </a:solidFill>
                    <a:latin typeface="Arial"/>
                    <a:cs typeface="CiscoSans Thin"/>
                  </a:rPr>
                  <a:t> </a:t>
                </a:r>
              </a:p>
            </p:txBody>
          </p:sp>
        </p:grpSp>
        <p:sp>
          <p:nvSpPr>
            <p:cNvPr id="227" name="Plus 226"/>
            <p:cNvSpPr/>
            <p:nvPr/>
          </p:nvSpPr>
          <p:spPr>
            <a:xfrm>
              <a:off x="4897730" y="4426168"/>
              <a:ext cx="404955" cy="386811"/>
            </a:xfrm>
            <a:prstGeom prst="mathPlus">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600" dirty="0">
                <a:solidFill>
                  <a:srgbClr val="FFFFFF"/>
                </a:solidFill>
              </a:endParaRPr>
            </a:p>
          </p:txBody>
        </p:sp>
      </p:grpSp>
      <p:grpSp>
        <p:nvGrpSpPr>
          <p:cNvPr id="237" name="Group 5"/>
          <p:cNvGrpSpPr/>
          <p:nvPr/>
        </p:nvGrpSpPr>
        <p:grpSpPr>
          <a:xfrm>
            <a:off x="-20750" y="2314771"/>
            <a:ext cx="2963247" cy="646331"/>
            <a:chOff x="-90130" y="2713954"/>
            <a:chExt cx="2963247" cy="646331"/>
          </a:xfrm>
        </p:grpSpPr>
        <p:sp>
          <p:nvSpPr>
            <p:cNvPr id="236" name="Rectangle 235"/>
            <p:cNvSpPr/>
            <p:nvPr/>
          </p:nvSpPr>
          <p:spPr>
            <a:xfrm>
              <a:off x="-90130" y="2713954"/>
              <a:ext cx="2336603" cy="646331"/>
            </a:xfrm>
            <a:prstGeom prst="rect">
              <a:avLst/>
            </a:prstGeom>
          </p:spPr>
          <p:txBody>
            <a:bodyPr wrap="square">
              <a:spAutoFit/>
            </a:bodyPr>
            <a:lstStyle/>
            <a:p>
              <a:pPr algn="r" defTabSz="685800" fontAlgn="auto">
                <a:spcBef>
                  <a:spcPts val="0"/>
                </a:spcBef>
                <a:spcAft>
                  <a:spcPts val="0"/>
                </a:spcAft>
              </a:pPr>
              <a:r>
                <a:rPr kumimoji="1" lang="en-US" sz="1200" dirty="0">
                  <a:solidFill>
                    <a:srgbClr val="000090"/>
                  </a:solidFill>
                  <a:latin typeface="Arial"/>
                </a:rPr>
                <a:t>Multi-Gigabit Uplinks</a:t>
              </a:r>
            </a:p>
            <a:p>
              <a:pPr algn="r" defTabSz="685800" fontAlgn="auto">
                <a:spcBef>
                  <a:spcPts val="0"/>
                </a:spcBef>
                <a:spcAft>
                  <a:spcPts val="0"/>
                </a:spcAft>
              </a:pPr>
              <a:r>
                <a:rPr kumimoji="1" lang="ja-JP" altLang="en-US" sz="1200" dirty="0">
                  <a:solidFill>
                    <a:srgbClr val="214794"/>
                  </a:solidFill>
                  <a:latin typeface="Arial"/>
                  <a:ea typeface="ＭＳ Ｐゴシック" panose="020B0600070205080204" pitchFamily="50" charset="-128"/>
                </a:rPr>
                <a:t>無線だけでなくアップリンクも</a:t>
              </a:r>
              <a:r>
                <a:rPr kumimoji="1" lang="en-US" altLang="ja-JP" sz="1200" dirty="0">
                  <a:solidFill>
                    <a:srgbClr val="214794"/>
                  </a:solidFill>
                  <a:latin typeface="Arial"/>
                  <a:ea typeface="ＭＳ Ｐゴシック" panose="020B0600070205080204" pitchFamily="50" charset="-128"/>
                </a:rPr>
                <a:t>5Gbps </a:t>
              </a:r>
              <a:r>
                <a:rPr kumimoji="1" lang="ja-JP" altLang="en-US" sz="1200" dirty="0">
                  <a:solidFill>
                    <a:srgbClr val="214794"/>
                  </a:solidFill>
                  <a:latin typeface="Arial"/>
                  <a:ea typeface="ＭＳ Ｐゴシック" panose="020B0600070205080204" pitchFamily="50" charset="-128"/>
                </a:rPr>
                <a:t>に対応</a:t>
              </a:r>
              <a:endParaRPr kumimoji="1" lang="en-US" sz="1200" dirty="0">
                <a:solidFill>
                  <a:srgbClr val="214794"/>
                </a:solidFill>
                <a:latin typeface="Arial"/>
              </a:endParaRPr>
            </a:p>
          </p:txBody>
        </p:sp>
        <p:grpSp>
          <p:nvGrpSpPr>
            <p:cNvPr id="238" name="Group 4"/>
            <p:cNvGrpSpPr/>
            <p:nvPr/>
          </p:nvGrpSpPr>
          <p:grpSpPr>
            <a:xfrm>
              <a:off x="2249778" y="2777488"/>
              <a:ext cx="623339" cy="550041"/>
              <a:chOff x="-651471" y="2770358"/>
              <a:chExt cx="623339" cy="550041"/>
            </a:xfrm>
          </p:grpSpPr>
          <p:sp>
            <p:nvSpPr>
              <p:cNvPr id="235" name="Oval 234"/>
              <p:cNvSpPr/>
              <p:nvPr/>
            </p:nvSpPr>
            <p:spPr bwMode="auto">
              <a:xfrm flipH="1">
                <a:off x="-651471" y="2770358"/>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392" eaLnBrk="0" fontAlgn="auto" hangingPunct="0">
                  <a:lnSpc>
                    <a:spcPct val="90000"/>
                  </a:lnSpc>
                  <a:spcBef>
                    <a:spcPts val="0"/>
                  </a:spcBef>
                  <a:spcAft>
                    <a:spcPts val="0"/>
                  </a:spcAft>
                </a:pPr>
                <a:endParaRPr kumimoji="1" lang="en-US" sz="1600" dirty="0">
                  <a:solidFill>
                    <a:srgbClr val="676767"/>
                  </a:solidFill>
                  <a:latin typeface="Arial"/>
                </a:endParaRPr>
              </a:p>
            </p:txBody>
          </p:sp>
          <p:grpSp>
            <p:nvGrpSpPr>
              <p:cNvPr id="239" name="Group 231"/>
              <p:cNvGrpSpPr/>
              <p:nvPr/>
            </p:nvGrpSpPr>
            <p:grpSpPr>
              <a:xfrm>
                <a:off x="-564489" y="2937881"/>
                <a:ext cx="536357" cy="239519"/>
                <a:chOff x="-979420" y="2669225"/>
                <a:chExt cx="608288" cy="271641"/>
              </a:xfrm>
            </p:grpSpPr>
            <p:pic>
              <p:nvPicPr>
                <p:cNvPr id="233" name="Picture 232" descr="Gig_Port.ps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420" y="2674217"/>
                  <a:ext cx="287420" cy="266649"/>
                </a:xfrm>
                <a:prstGeom prst="rect">
                  <a:avLst/>
                </a:prstGeom>
              </p:spPr>
            </p:pic>
            <p:sp>
              <p:nvSpPr>
                <p:cNvPr id="234" name="TextBox 233"/>
                <p:cNvSpPr txBox="1"/>
                <p:nvPr/>
              </p:nvSpPr>
              <p:spPr>
                <a:xfrm>
                  <a:off x="-795774" y="2669225"/>
                  <a:ext cx="424642" cy="226884"/>
                </a:xfrm>
                <a:prstGeom prst="rect">
                  <a:avLst/>
                </a:prstGeom>
                <a:noFill/>
              </p:spPr>
              <p:txBody>
                <a:bodyPr wrap="square" rtlCol="0">
                  <a:spAutoFit/>
                </a:bodyPr>
                <a:lstStyle/>
                <a:p>
                  <a:pPr defTabSz="685800" fontAlgn="auto">
                    <a:spcBef>
                      <a:spcPts val="0"/>
                    </a:spcBef>
                    <a:spcAft>
                      <a:spcPts val="0"/>
                    </a:spcAft>
                  </a:pPr>
                  <a:r>
                    <a:rPr kumimoji="1" lang="en-US" sz="700" dirty="0">
                      <a:solidFill>
                        <a:srgbClr val="FFFFFF"/>
                      </a:solidFill>
                      <a:latin typeface="Arial"/>
                      <a:cs typeface="Arial Narrow"/>
                    </a:rPr>
                    <a:t>Gb+</a:t>
                  </a:r>
                </a:p>
              </p:txBody>
            </p:sp>
          </p:grpSp>
        </p:grpSp>
      </p:grpSp>
      <p:grpSp>
        <p:nvGrpSpPr>
          <p:cNvPr id="240" name="Group 3"/>
          <p:cNvGrpSpPr/>
          <p:nvPr/>
        </p:nvGrpSpPr>
        <p:grpSpPr>
          <a:xfrm>
            <a:off x="5553018" y="1614903"/>
            <a:ext cx="3292748" cy="646331"/>
            <a:chOff x="4818668" y="4253138"/>
            <a:chExt cx="3082421" cy="646331"/>
          </a:xfrm>
        </p:grpSpPr>
        <p:grpSp>
          <p:nvGrpSpPr>
            <p:cNvPr id="241" name="Group 146"/>
            <p:cNvGrpSpPr/>
            <p:nvPr/>
          </p:nvGrpSpPr>
          <p:grpSpPr>
            <a:xfrm>
              <a:off x="4818668" y="4253138"/>
              <a:ext cx="3082421" cy="646331"/>
              <a:chOff x="472898" y="2834928"/>
              <a:chExt cx="3082421" cy="646331"/>
            </a:xfrm>
          </p:grpSpPr>
          <p:sp>
            <p:nvSpPr>
              <p:cNvPr id="148" name="Oval 147"/>
              <p:cNvSpPr/>
              <p:nvPr/>
            </p:nvSpPr>
            <p:spPr bwMode="auto">
              <a:xfrm flipH="1">
                <a:off x="472898" y="2889037"/>
                <a:ext cx="513595"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392" eaLnBrk="0" fontAlgn="auto" hangingPunct="0">
                  <a:lnSpc>
                    <a:spcPct val="90000"/>
                  </a:lnSpc>
                  <a:spcBef>
                    <a:spcPts val="0"/>
                  </a:spcBef>
                  <a:spcAft>
                    <a:spcPts val="0"/>
                  </a:spcAft>
                </a:pPr>
                <a:endParaRPr kumimoji="1" lang="en-US" sz="1600" dirty="0">
                  <a:solidFill>
                    <a:srgbClr val="676767"/>
                  </a:solidFill>
                  <a:latin typeface="Arial"/>
                </a:endParaRPr>
              </a:p>
            </p:txBody>
          </p:sp>
          <p:sp>
            <p:nvSpPr>
              <p:cNvPr id="149" name="Rectangle 148"/>
              <p:cNvSpPr/>
              <p:nvPr/>
            </p:nvSpPr>
            <p:spPr>
              <a:xfrm>
                <a:off x="1015846" y="2834928"/>
                <a:ext cx="2539473" cy="646331"/>
              </a:xfrm>
              <a:prstGeom prst="rect">
                <a:avLst/>
              </a:prstGeom>
            </p:spPr>
            <p:txBody>
              <a:bodyPr wrap="square">
                <a:spAutoFit/>
              </a:bodyPr>
              <a:lstStyle/>
              <a:p>
                <a:pPr defTabSz="685800" fontAlgn="auto">
                  <a:spcBef>
                    <a:spcPts val="0"/>
                  </a:spcBef>
                  <a:spcAft>
                    <a:spcPts val="0"/>
                  </a:spcAft>
                </a:pPr>
                <a:r>
                  <a:rPr kumimoji="1" lang="en-US" sz="1200" dirty="0">
                    <a:solidFill>
                      <a:srgbClr val="214794"/>
                    </a:solidFill>
                    <a:latin typeface="Arial"/>
                  </a:rPr>
                  <a:t>Flex D</a:t>
                </a:r>
                <a:r>
                  <a:rPr kumimoji="1" lang="en-US" altLang="ja-JP" sz="1200" dirty="0">
                    <a:solidFill>
                      <a:srgbClr val="214794"/>
                    </a:solidFill>
                    <a:latin typeface="Arial"/>
                    <a:ea typeface="ＭＳ Ｐゴシック" panose="020B0600070205080204" pitchFamily="50" charset="-128"/>
                  </a:rPr>
                  <a:t>FS</a:t>
                </a:r>
              </a:p>
              <a:p>
                <a:pPr defTabSz="685800" fontAlgn="auto">
                  <a:spcBef>
                    <a:spcPts val="0"/>
                  </a:spcBef>
                  <a:spcAft>
                    <a:spcPts val="0"/>
                  </a:spcAft>
                </a:pPr>
                <a:r>
                  <a:rPr kumimoji="1" lang="ja-JP" altLang="en-US" sz="1200" dirty="0">
                    <a:solidFill>
                      <a:srgbClr val="214794"/>
                    </a:solidFill>
                    <a:latin typeface="Arial"/>
                    <a:ea typeface="ＭＳ Ｐゴシック" panose="020B0600070205080204" pitchFamily="50" charset="-128"/>
                  </a:rPr>
                  <a:t>レーダ干渉を検知した場合に帯域幅を変更し、回避</a:t>
                </a:r>
                <a:endParaRPr kumimoji="1" lang="en-US" sz="1200" dirty="0">
                  <a:solidFill>
                    <a:srgbClr val="214794"/>
                  </a:solidFill>
                  <a:latin typeface="Arial"/>
                </a:endParaRPr>
              </a:p>
            </p:txBody>
          </p:sp>
        </p:grpSp>
        <p:pic>
          <p:nvPicPr>
            <p:cNvPr id="2" name="Picture 1" descr="Radio Dish.psd"/>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9711" y="4357972"/>
              <a:ext cx="324394" cy="412421"/>
            </a:xfrm>
            <a:prstGeom prst="rect">
              <a:avLst/>
            </a:prstGeom>
          </p:spPr>
        </p:pic>
      </p:grpSp>
      <p:grpSp>
        <p:nvGrpSpPr>
          <p:cNvPr id="242" name="Group 16"/>
          <p:cNvGrpSpPr/>
          <p:nvPr/>
        </p:nvGrpSpPr>
        <p:grpSpPr>
          <a:xfrm>
            <a:off x="4144711" y="2716565"/>
            <a:ext cx="560292" cy="312205"/>
            <a:chOff x="4144711" y="3033538"/>
            <a:chExt cx="560292" cy="312205"/>
          </a:xfrm>
        </p:grpSpPr>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4711" y="3033538"/>
              <a:ext cx="182807" cy="107886"/>
            </a:xfrm>
            <a:prstGeom prst="rect">
              <a:avLst/>
            </a:prstGeom>
          </p:spPr>
        </p:pic>
        <p:pic>
          <p:nvPicPr>
            <p:cNvPr id="159" name="Picture 15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22196" y="3237857"/>
              <a:ext cx="182807" cy="107886"/>
            </a:xfrm>
            <a:prstGeom prst="rect">
              <a:avLst/>
            </a:prstGeom>
          </p:spPr>
        </p:pic>
      </p:grpSp>
      <p:grpSp>
        <p:nvGrpSpPr>
          <p:cNvPr id="243" name="Group 48"/>
          <p:cNvGrpSpPr/>
          <p:nvPr/>
        </p:nvGrpSpPr>
        <p:grpSpPr>
          <a:xfrm>
            <a:off x="3360594" y="1459961"/>
            <a:ext cx="2444779" cy="2400677"/>
            <a:chOff x="4800737" y="-192443"/>
            <a:chExt cx="3236976" cy="3178584"/>
          </a:xfrm>
        </p:grpSpPr>
        <p:sp>
          <p:nvSpPr>
            <p:cNvPr id="92" name="Rounded Rectangle 91"/>
            <p:cNvSpPr/>
            <p:nvPr/>
          </p:nvSpPr>
          <p:spPr>
            <a:xfrm>
              <a:off x="4800737" y="-192443"/>
              <a:ext cx="3236976" cy="3178584"/>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nvGrpSpPr>
            <p:cNvPr id="244" name="Group 47"/>
            <p:cNvGrpSpPr/>
            <p:nvPr/>
          </p:nvGrpSpPr>
          <p:grpSpPr>
            <a:xfrm>
              <a:off x="5213953" y="683154"/>
              <a:ext cx="1002424" cy="2094787"/>
              <a:chOff x="5213953" y="683154"/>
              <a:chExt cx="1002424" cy="2094787"/>
            </a:xfrm>
            <a:scene3d>
              <a:camera prst="isometricTopUp"/>
              <a:lightRig rig="threePt" dir="t"/>
            </a:scene3d>
          </p:grpSpPr>
          <p:sp>
            <p:nvSpPr>
              <p:cNvPr id="46" name="Rounded Rectangle 45"/>
              <p:cNvSpPr/>
              <p:nvPr/>
            </p:nvSpPr>
            <p:spPr>
              <a:xfrm>
                <a:off x="5213953" y="683154"/>
                <a:ext cx="120950" cy="2094787"/>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20" name="Rounded Rectangle 119"/>
              <p:cNvSpPr/>
              <p:nvPr/>
            </p:nvSpPr>
            <p:spPr>
              <a:xfrm>
                <a:off x="5507778" y="820719"/>
                <a:ext cx="120950" cy="181965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21" name="Rounded Rectangle 120"/>
              <p:cNvSpPr/>
              <p:nvPr/>
            </p:nvSpPr>
            <p:spPr>
              <a:xfrm>
                <a:off x="5801603" y="912159"/>
                <a:ext cx="120950" cy="163677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22" name="Rounded Rectangle 121"/>
              <p:cNvSpPr/>
              <p:nvPr/>
            </p:nvSpPr>
            <p:spPr>
              <a:xfrm>
                <a:off x="6095427" y="1003599"/>
                <a:ext cx="120950" cy="145389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grpSp>
          <p:nvGrpSpPr>
            <p:cNvPr id="245" name="Group 122"/>
            <p:cNvGrpSpPr/>
            <p:nvPr/>
          </p:nvGrpSpPr>
          <p:grpSpPr>
            <a:xfrm flipH="1">
              <a:off x="6448428" y="-89875"/>
              <a:ext cx="1002424" cy="2094787"/>
              <a:chOff x="5213953" y="683154"/>
              <a:chExt cx="1002424" cy="2094787"/>
            </a:xfrm>
            <a:scene3d>
              <a:camera prst="isometricTopUp"/>
              <a:lightRig rig="threePt" dir="t"/>
            </a:scene3d>
          </p:grpSpPr>
          <p:sp>
            <p:nvSpPr>
              <p:cNvPr id="124" name="Rounded Rectangle 123"/>
              <p:cNvSpPr/>
              <p:nvPr/>
            </p:nvSpPr>
            <p:spPr>
              <a:xfrm>
                <a:off x="5213953" y="683154"/>
                <a:ext cx="120950" cy="2094787"/>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25" name="Rounded Rectangle 124"/>
              <p:cNvSpPr/>
              <p:nvPr/>
            </p:nvSpPr>
            <p:spPr>
              <a:xfrm>
                <a:off x="5507778" y="820719"/>
                <a:ext cx="120950" cy="181965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26" name="Rounded Rectangle 125"/>
              <p:cNvSpPr/>
              <p:nvPr/>
            </p:nvSpPr>
            <p:spPr>
              <a:xfrm>
                <a:off x="5801603" y="912159"/>
                <a:ext cx="120950" cy="163677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27" name="Rounded Rectangle 126"/>
              <p:cNvSpPr/>
              <p:nvPr/>
            </p:nvSpPr>
            <p:spPr>
              <a:xfrm>
                <a:off x="6095427" y="1003599"/>
                <a:ext cx="120950" cy="1453896"/>
              </a:xfrm>
              <a:prstGeom prst="roundRect">
                <a:avLst>
                  <a:gd name="adj" fmla="val 50000"/>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grpSp>
      </p:grpSp>
      <p:grpSp>
        <p:nvGrpSpPr>
          <p:cNvPr id="246" name="Group 201"/>
          <p:cNvGrpSpPr/>
          <p:nvPr/>
        </p:nvGrpSpPr>
        <p:grpSpPr>
          <a:xfrm>
            <a:off x="3347007" y="1491464"/>
            <a:ext cx="2444779" cy="2400677"/>
            <a:chOff x="-2775664" y="1771273"/>
            <a:chExt cx="2444779" cy="2400677"/>
          </a:xfrm>
        </p:grpSpPr>
        <p:sp>
          <p:nvSpPr>
            <p:cNvPr id="203" name="Rounded Rectangle 202"/>
            <p:cNvSpPr/>
            <p:nvPr/>
          </p:nvSpPr>
          <p:spPr>
            <a:xfrm>
              <a:off x="-2775664" y="1771273"/>
              <a:ext cx="2444779" cy="2400677"/>
            </a:xfrm>
            <a:prstGeom prst="roundRect">
              <a:avLst/>
            </a:prstGeom>
            <a:solidFill>
              <a:schemeClr val="bg1">
                <a:lumMod val="95000"/>
              </a:schemeClr>
            </a:solidFill>
            <a:ln>
              <a:solidFill>
                <a:schemeClr val="tx1">
                  <a:lumMod val="40000"/>
                  <a:lumOff val="60000"/>
                </a:schemeClr>
              </a:solidFill>
            </a:ln>
            <a:effectLst/>
            <a:scene3d>
              <a:camera prst="isometricTopUp"/>
              <a:lightRig rig="threePt" dir="t"/>
            </a:scene3d>
            <a:sp3d>
              <a:bevelB h="241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204" name="Rounded Rectangle 203"/>
            <p:cNvSpPr/>
            <p:nvPr/>
          </p:nvSpPr>
          <p:spPr>
            <a:xfrm>
              <a:off x="-1607007" y="2825267"/>
              <a:ext cx="108477" cy="125612"/>
            </a:xfrm>
            <a:prstGeom prst="roundRect">
              <a:avLst/>
            </a:prstGeom>
            <a:solidFill>
              <a:schemeClr val="accent4"/>
            </a:solidFill>
            <a:ln>
              <a:noFill/>
            </a:ln>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pic>
          <p:nvPicPr>
            <p:cNvPr id="205" name="Picture 2" descr="C:\Users\spius\Pictures\cisco logo blue gradient.png"/>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300251" y="3141424"/>
              <a:ext cx="431312" cy="265176"/>
            </a:xfrm>
            <a:prstGeom prst="rect">
              <a:avLst/>
            </a:prstGeom>
            <a:noFill/>
            <a:ln>
              <a:noFill/>
            </a:ln>
            <a:effectLst/>
            <a:scene3d>
              <a:camera prst="isometricTopUp"/>
              <a:lightRig rig="threePt" dir="t"/>
            </a:scene3d>
            <a:sp3d>
              <a:bevelT h="44450"/>
            </a:sp3d>
            <a:extLst>
              <a:ext uri="{909E8E84-426E-40DD-AFC4-6F175D3DCCD1}">
                <a14:hiddenFill xmlns:a14="http://schemas.microsoft.com/office/drawing/2010/main">
                  <a:solidFill>
                    <a:srgbClr val="FFFFFF"/>
                  </a:solidFill>
                </a14:hiddenFill>
              </a:ext>
            </a:extLst>
          </p:spPr>
        </p:pic>
      </p:grpSp>
      <p:sp>
        <p:nvSpPr>
          <p:cNvPr id="231" name="四角形吹き出し 230"/>
          <p:cNvSpPr/>
          <p:nvPr/>
        </p:nvSpPr>
        <p:spPr>
          <a:xfrm>
            <a:off x="4217005" y="809782"/>
            <a:ext cx="706877" cy="227070"/>
          </a:xfrm>
          <a:prstGeom prst="wedgeRectCallout">
            <a:avLst>
              <a:gd name="adj1" fmla="val 47056"/>
              <a:gd name="adj2" fmla="val 79636"/>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000" dirty="0" smtClean="0">
                <a:solidFill>
                  <a:srgbClr val="676767"/>
                </a:solidFill>
              </a:rPr>
              <a:t>HW</a:t>
            </a:r>
            <a:r>
              <a:rPr kumimoji="1" lang="ja-JP" altLang="en-US" sz="1000" dirty="0" smtClean="0">
                <a:solidFill>
                  <a:srgbClr val="676767"/>
                </a:solidFill>
              </a:rPr>
              <a:t>処理</a:t>
            </a:r>
          </a:p>
        </p:txBody>
      </p:sp>
      <p:sp>
        <p:nvSpPr>
          <p:cNvPr id="143" name="四角形吹き出し 142"/>
          <p:cNvSpPr/>
          <p:nvPr/>
        </p:nvSpPr>
        <p:spPr>
          <a:xfrm>
            <a:off x="1143992" y="1300945"/>
            <a:ext cx="706877" cy="227070"/>
          </a:xfrm>
          <a:prstGeom prst="wedgeRectCallout">
            <a:avLst>
              <a:gd name="adj1" fmla="val 44304"/>
              <a:gd name="adj2" fmla="val 96772"/>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000" dirty="0" smtClean="0">
                <a:solidFill>
                  <a:srgbClr val="676767"/>
                </a:solidFill>
              </a:rPr>
              <a:t>HW</a:t>
            </a:r>
            <a:r>
              <a:rPr kumimoji="1" lang="ja-JP" altLang="en-US" sz="1000" dirty="0" smtClean="0">
                <a:solidFill>
                  <a:srgbClr val="676767"/>
                </a:solidFill>
              </a:rPr>
              <a:t>処理</a:t>
            </a:r>
          </a:p>
        </p:txBody>
      </p:sp>
      <p:sp>
        <p:nvSpPr>
          <p:cNvPr id="144" name="四角形吹き出し 143"/>
          <p:cNvSpPr/>
          <p:nvPr/>
        </p:nvSpPr>
        <p:spPr>
          <a:xfrm>
            <a:off x="576545" y="2964599"/>
            <a:ext cx="706877" cy="227070"/>
          </a:xfrm>
          <a:prstGeom prst="wedgeRectCallout">
            <a:avLst>
              <a:gd name="adj1" fmla="val 44304"/>
              <a:gd name="adj2" fmla="val 96772"/>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000" dirty="0" smtClean="0">
                <a:solidFill>
                  <a:srgbClr val="676767"/>
                </a:solidFill>
              </a:rPr>
              <a:t>HW</a:t>
            </a:r>
            <a:r>
              <a:rPr kumimoji="1" lang="ja-JP" altLang="en-US" sz="1000" dirty="0" smtClean="0">
                <a:solidFill>
                  <a:srgbClr val="676767"/>
                </a:solidFill>
              </a:rPr>
              <a:t>処理</a:t>
            </a:r>
          </a:p>
        </p:txBody>
      </p:sp>
      <p:sp>
        <p:nvSpPr>
          <p:cNvPr id="145" name="四角形吹き出し 144"/>
          <p:cNvSpPr/>
          <p:nvPr/>
        </p:nvSpPr>
        <p:spPr>
          <a:xfrm>
            <a:off x="1111300" y="3789080"/>
            <a:ext cx="706877" cy="227070"/>
          </a:xfrm>
          <a:prstGeom prst="wedgeRectCallout">
            <a:avLst>
              <a:gd name="adj1" fmla="val 44304"/>
              <a:gd name="adj2" fmla="val 96772"/>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000" dirty="0" smtClean="0">
                <a:solidFill>
                  <a:srgbClr val="676767"/>
                </a:solidFill>
              </a:rPr>
              <a:t>HW</a:t>
            </a:r>
            <a:r>
              <a:rPr kumimoji="1" lang="ja-JP" altLang="en-US" sz="1000" dirty="0" smtClean="0">
                <a:solidFill>
                  <a:srgbClr val="676767"/>
                </a:solidFill>
              </a:rPr>
              <a:t>処理</a:t>
            </a:r>
          </a:p>
        </p:txBody>
      </p:sp>
      <p:sp>
        <p:nvSpPr>
          <p:cNvPr id="146" name="四角形吹き出し 145"/>
          <p:cNvSpPr/>
          <p:nvPr/>
        </p:nvSpPr>
        <p:spPr>
          <a:xfrm>
            <a:off x="70642" y="2192589"/>
            <a:ext cx="706877" cy="227070"/>
          </a:xfrm>
          <a:prstGeom prst="wedgeRectCallout">
            <a:avLst>
              <a:gd name="adj1" fmla="val 47974"/>
              <a:gd name="adj2" fmla="val 76780"/>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000" dirty="0" smtClean="0">
                <a:solidFill>
                  <a:srgbClr val="676767"/>
                </a:solidFill>
              </a:rPr>
              <a:t>HW</a:t>
            </a:r>
            <a:r>
              <a:rPr kumimoji="1" lang="ja-JP" altLang="en-US" sz="1000" dirty="0" smtClean="0">
                <a:solidFill>
                  <a:srgbClr val="676767"/>
                </a:solidFill>
              </a:rPr>
              <a:t>処理</a:t>
            </a:r>
          </a:p>
        </p:txBody>
      </p:sp>
      <p:grpSp>
        <p:nvGrpSpPr>
          <p:cNvPr id="147" name="Group 59"/>
          <p:cNvGrpSpPr/>
          <p:nvPr/>
        </p:nvGrpSpPr>
        <p:grpSpPr>
          <a:xfrm>
            <a:off x="-69" y="4616895"/>
            <a:ext cx="9143998" cy="541488"/>
            <a:chOff x="1379968" y="3884602"/>
            <a:chExt cx="8305500" cy="380178"/>
          </a:xfrm>
          <a:effectLst/>
        </p:grpSpPr>
        <p:sp>
          <p:nvSpPr>
            <p:cNvPr id="150" name="Right Arrow 62"/>
            <p:cNvSpPr/>
            <p:nvPr/>
          </p:nvSpPr>
          <p:spPr>
            <a:xfrm>
              <a:off x="1379968" y="3884602"/>
              <a:ext cx="8305500" cy="380178"/>
            </a:xfrm>
            <a:prstGeom prst="rightArrow">
              <a:avLst>
                <a:gd name="adj1" fmla="val 100000"/>
                <a:gd name="adj2" fmla="val 0"/>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342900"/>
              <a:endParaRPr lang="en-US" dirty="0">
                <a:solidFill>
                  <a:srgbClr val="FFFFFF"/>
                </a:solidFill>
              </a:endParaRPr>
            </a:p>
          </p:txBody>
        </p:sp>
        <p:sp>
          <p:nvSpPr>
            <p:cNvPr id="151" name="TextBox 63"/>
            <p:cNvSpPr txBox="1"/>
            <p:nvPr/>
          </p:nvSpPr>
          <p:spPr>
            <a:xfrm>
              <a:off x="1476043" y="3917273"/>
              <a:ext cx="8068454" cy="327155"/>
            </a:xfrm>
            <a:prstGeom prst="rect">
              <a:avLst/>
            </a:prstGeom>
            <a:noFill/>
            <a:effectLst/>
          </p:spPr>
          <p:txBody>
            <a:bodyPr wrap="square" rtlCol="0">
              <a:spAutoFit/>
            </a:bodyPr>
            <a:lstStyle/>
            <a:p>
              <a:pPr algn="ctr"/>
              <a:r>
                <a:rPr lang="ja-JP" altLang="en-US" sz="2400" dirty="0" smtClean="0">
                  <a:solidFill>
                    <a:srgbClr val="FFFFFF"/>
                  </a:solidFill>
                </a:rPr>
                <a:t>ハードウェア処理により、高速化とともに安定性を強化</a:t>
              </a:r>
              <a:endParaRPr lang="en-US" sz="1200" i="1" dirty="0">
                <a:solidFill>
                  <a:srgbClr val="FFFFFF">
                    <a:alpha val="70000"/>
                  </a:srgbClr>
                </a:solidFill>
              </a:endParaRPr>
            </a:p>
          </p:txBody>
        </p:sp>
      </p:grpSp>
    </p:spTree>
    <p:extLst>
      <p:ext uri="{BB962C8B-B14F-4D97-AF65-F5344CB8AC3E}">
        <p14:creationId xmlns:p14="http://schemas.microsoft.com/office/powerpoint/2010/main" val="1058483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243"/>
                                        </p:tgtEl>
                                        <p:attrNameLst>
                                          <p:attrName>ppt_x</p:attrName>
                                        </p:attrNameLst>
                                      </p:cBhvr>
                                      <p:tavLst>
                                        <p:tav tm="0">
                                          <p:val>
                                            <p:strVal val="ppt_x"/>
                                          </p:val>
                                        </p:tav>
                                        <p:tav tm="100000">
                                          <p:val>
                                            <p:strVal val="ppt_x"/>
                                          </p:val>
                                        </p:tav>
                                      </p:tavLst>
                                    </p:anim>
                                    <p:anim calcmode="lin" valueType="num">
                                      <p:cBhvr additive="base">
                                        <p:cTn id="7" dur="500"/>
                                        <p:tgtEl>
                                          <p:spTgt spid="243"/>
                                        </p:tgtEl>
                                        <p:attrNameLst>
                                          <p:attrName>ppt_y</p:attrName>
                                        </p:attrNameLst>
                                      </p:cBhvr>
                                      <p:tavLst>
                                        <p:tav tm="0">
                                          <p:val>
                                            <p:strVal val="ppt_y"/>
                                          </p:val>
                                        </p:tav>
                                        <p:tav tm="100000">
                                          <p:val>
                                            <p:strVal val="0-ppt_h/2"/>
                                          </p:val>
                                        </p:tav>
                                      </p:tavLst>
                                    </p:anim>
                                    <p:set>
                                      <p:cBhvr>
                                        <p:cTn id="8" dur="1" fill="hold">
                                          <p:stCondLst>
                                            <p:cond delay="499"/>
                                          </p:stCondLst>
                                        </p:cTn>
                                        <p:tgtEl>
                                          <p:spTgt spid="24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242"/>
                                        </p:tgtEl>
                                        <p:attrNameLst>
                                          <p:attrName>style.visibility</p:attrName>
                                        </p:attrNameLst>
                                      </p:cBhvr>
                                      <p:to>
                                        <p:strVal val="visible"/>
                                      </p:to>
                                    </p:set>
                                    <p:anim calcmode="lin" valueType="num">
                                      <p:cBhvr additive="base">
                                        <p:cTn id="21" dur="500" fill="hold"/>
                                        <p:tgtEl>
                                          <p:spTgt spid="242"/>
                                        </p:tgtEl>
                                        <p:attrNameLst>
                                          <p:attrName>ppt_x</p:attrName>
                                        </p:attrNameLst>
                                      </p:cBhvr>
                                      <p:tavLst>
                                        <p:tav tm="0">
                                          <p:val>
                                            <p:strVal val="#ppt_x"/>
                                          </p:val>
                                        </p:tav>
                                        <p:tav tm="100000">
                                          <p:val>
                                            <p:strVal val="#ppt_x"/>
                                          </p:val>
                                        </p:tav>
                                      </p:tavLst>
                                    </p:anim>
                                    <p:anim calcmode="lin" valueType="num">
                                      <p:cBhvr additive="base">
                                        <p:cTn id="22" dur="500" fill="hold"/>
                                        <p:tgtEl>
                                          <p:spTgt spid="24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xit" presetSubtype="4" fill="hold" grpId="0" nodeType="afterEffect">
                                  <p:stCondLst>
                                    <p:cond delay="0"/>
                                  </p:stCondLst>
                                  <p:childTnLst>
                                    <p:animEffect transition="out" filter="wipe(down)">
                                      <p:cBhvr>
                                        <p:cTn id="25" dur="500"/>
                                        <p:tgtEl>
                                          <p:spTgt spid="54"/>
                                        </p:tgtEl>
                                      </p:cBhvr>
                                    </p:animEffect>
                                    <p:set>
                                      <p:cBhvr>
                                        <p:cTn id="26" dur="1" fill="hold">
                                          <p:stCondLst>
                                            <p:cond delay="499"/>
                                          </p:stCondLst>
                                        </p:cTn>
                                        <p:tgtEl>
                                          <p:spTgt spid="54"/>
                                        </p:tgtEl>
                                        <p:attrNameLst>
                                          <p:attrName>style.visibility</p:attrName>
                                        </p:attrNameLst>
                                      </p:cBhvr>
                                      <p:to>
                                        <p:strVal val="hidden"/>
                                      </p:to>
                                    </p:set>
                                  </p:childTnLst>
                                </p:cTn>
                              </p:par>
                              <p:par>
                                <p:cTn id="27" presetID="22" presetClass="exit" presetSubtype="4" fill="hold" grpId="0" nodeType="withEffect">
                                  <p:stCondLst>
                                    <p:cond delay="0"/>
                                  </p:stCondLst>
                                  <p:childTnLst>
                                    <p:animEffect transition="out" filter="wipe(down)">
                                      <p:cBhvr>
                                        <p:cTn id="28" dur="500"/>
                                        <p:tgtEl>
                                          <p:spTgt spid="55"/>
                                        </p:tgtEl>
                                      </p:cBhvr>
                                    </p:animEffect>
                                    <p:set>
                                      <p:cBhvr>
                                        <p:cTn id="29" dur="1" fill="hold">
                                          <p:stCondLst>
                                            <p:cond delay="499"/>
                                          </p:stCondLst>
                                        </p:cTn>
                                        <p:tgtEl>
                                          <p:spTgt spid="55"/>
                                        </p:tgtEl>
                                        <p:attrNameLst>
                                          <p:attrName>style.visibility</p:attrName>
                                        </p:attrNameLst>
                                      </p:cBhvr>
                                      <p:to>
                                        <p:strVal val="hidden"/>
                                      </p:to>
                                    </p:se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wipe(down)">
                                      <p:cBhvr>
                                        <p:cTn id="33" dur="500"/>
                                        <p:tgtEl>
                                          <p:spTgt spid="15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8"/>
                                        </p:tgtEl>
                                        <p:attrNameLst>
                                          <p:attrName>style.visibility</p:attrName>
                                        </p:attrNameLst>
                                      </p:cBhvr>
                                      <p:to>
                                        <p:strVal val="visible"/>
                                      </p:to>
                                    </p:set>
                                    <p:animEffect transition="in" filter="wipe(down)">
                                      <p:cBhvr>
                                        <p:cTn id="36" dur="500"/>
                                        <p:tgtEl>
                                          <p:spTgt spid="1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37"/>
                                        </p:tgtEl>
                                        <p:attrNameLst>
                                          <p:attrName>style.visibility</p:attrName>
                                        </p:attrNameLst>
                                      </p:cBhvr>
                                      <p:to>
                                        <p:strVal val="visible"/>
                                      </p:to>
                                    </p:set>
                                    <p:animEffect transition="in" filter="fade">
                                      <p:cBhvr>
                                        <p:cTn id="49" dur="500"/>
                                        <p:tgtEl>
                                          <p:spTgt spid="237"/>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240"/>
                                        </p:tgtEl>
                                        <p:attrNameLst>
                                          <p:attrName>style.visibility</p:attrName>
                                        </p:attrNameLst>
                                      </p:cBhvr>
                                      <p:to>
                                        <p:strVal val="visible"/>
                                      </p:to>
                                    </p:set>
                                    <p:animEffect transition="in" filter="fade">
                                      <p:cBhvr>
                                        <p:cTn id="61" dur="500"/>
                                        <p:tgtEl>
                                          <p:spTgt spid="240"/>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225"/>
                                        </p:tgtEl>
                                        <p:attrNameLst>
                                          <p:attrName>style.visibility</p:attrName>
                                        </p:attrNameLst>
                                      </p:cBhvr>
                                      <p:to>
                                        <p:strVal val="visible"/>
                                      </p:to>
                                    </p:set>
                                    <p:animEffect transition="in" filter="fade">
                                      <p:cBhvr>
                                        <p:cTn id="69" dur="500"/>
                                        <p:tgtEl>
                                          <p:spTgt spid="225"/>
                                        </p:tgtEl>
                                      </p:cBhvr>
                                    </p:animEffect>
                                  </p:childTnLst>
                                </p:cTn>
                              </p:par>
                            </p:childTnLst>
                          </p:cTn>
                        </p:par>
                        <p:par>
                          <p:cTn id="70" fill="hold">
                            <p:stCondLst>
                              <p:cond delay="4000"/>
                            </p:stCondLst>
                            <p:childTnLst>
                              <p:par>
                                <p:cTn id="71" presetID="10" presetClass="entr" presetSubtype="0" fill="hold" nodeType="afterEffect">
                                  <p:stCondLst>
                                    <p:cond delay="0"/>
                                  </p:stCondLst>
                                  <p:childTnLst>
                                    <p:set>
                                      <p:cBhvr>
                                        <p:cTn id="72" dur="1" fill="hold">
                                          <p:stCondLst>
                                            <p:cond delay="0"/>
                                          </p:stCondLst>
                                        </p:cTn>
                                        <p:tgtEl>
                                          <p:spTgt spid="230"/>
                                        </p:tgtEl>
                                        <p:attrNameLst>
                                          <p:attrName>style.visibility</p:attrName>
                                        </p:attrNameLst>
                                      </p:cBhvr>
                                      <p:to>
                                        <p:strVal val="visible"/>
                                      </p:to>
                                    </p:set>
                                    <p:animEffect transition="in" filter="fade">
                                      <p:cBhvr>
                                        <p:cTn id="73" dur="500"/>
                                        <p:tgtEl>
                                          <p:spTgt spid="230"/>
                                        </p:tgtEl>
                                      </p:cBhvr>
                                    </p:animEffect>
                                  </p:childTnLst>
                                </p:cTn>
                              </p:par>
                            </p:childTnLst>
                          </p:cTn>
                        </p:par>
                        <p:par>
                          <p:cTn id="74" fill="hold">
                            <p:stCondLst>
                              <p:cond delay="4500"/>
                            </p:stCondLst>
                            <p:childTnLst>
                              <p:par>
                                <p:cTn id="75" presetID="2" presetClass="entr" presetSubtype="1" fill="hold" nodeType="afterEffect">
                                  <p:stCondLst>
                                    <p:cond delay="0"/>
                                  </p:stCondLst>
                                  <p:childTnLst>
                                    <p:set>
                                      <p:cBhvr>
                                        <p:cTn id="76" dur="1" fill="hold">
                                          <p:stCondLst>
                                            <p:cond delay="0"/>
                                          </p:stCondLst>
                                        </p:cTn>
                                        <p:tgtEl>
                                          <p:spTgt spid="246"/>
                                        </p:tgtEl>
                                        <p:attrNameLst>
                                          <p:attrName>style.visibility</p:attrName>
                                        </p:attrNameLst>
                                      </p:cBhvr>
                                      <p:to>
                                        <p:strVal val="visible"/>
                                      </p:to>
                                    </p:set>
                                    <p:anim calcmode="lin" valueType="num">
                                      <p:cBhvr additive="base">
                                        <p:cTn id="77" dur="500" fill="hold"/>
                                        <p:tgtEl>
                                          <p:spTgt spid="246"/>
                                        </p:tgtEl>
                                        <p:attrNameLst>
                                          <p:attrName>ppt_x</p:attrName>
                                        </p:attrNameLst>
                                      </p:cBhvr>
                                      <p:tavLst>
                                        <p:tav tm="0">
                                          <p:val>
                                            <p:strVal val="#ppt_x"/>
                                          </p:val>
                                        </p:tav>
                                        <p:tav tm="100000">
                                          <p:val>
                                            <p:strVal val="#ppt_x"/>
                                          </p:val>
                                        </p:tav>
                                      </p:tavLst>
                                    </p:anim>
                                    <p:anim calcmode="lin" valueType="num">
                                      <p:cBhvr additive="base">
                                        <p:cTn id="78" dur="500" fill="hold"/>
                                        <p:tgtEl>
                                          <p:spTgt spid="246"/>
                                        </p:tgtEl>
                                        <p:attrNameLst>
                                          <p:attrName>ppt_y</p:attrName>
                                        </p:attrNameLst>
                                      </p:cBhvr>
                                      <p:tavLst>
                                        <p:tav tm="0">
                                          <p:val>
                                            <p:strVal val="0-#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145"/>
                                        </p:tgtEl>
                                        <p:attrNameLst>
                                          <p:attrName>style.visibility</p:attrName>
                                        </p:attrNameLst>
                                      </p:cBhvr>
                                      <p:to>
                                        <p:strVal val="visible"/>
                                      </p:to>
                                    </p:set>
                                    <p:animEffect transition="in" filter="fade">
                                      <p:cBhvr>
                                        <p:cTn id="81" dur="500"/>
                                        <p:tgtEl>
                                          <p:spTgt spid="14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44"/>
                                        </p:tgtEl>
                                        <p:attrNameLst>
                                          <p:attrName>style.visibility</p:attrName>
                                        </p:attrNameLst>
                                      </p:cBhvr>
                                      <p:to>
                                        <p:strVal val="visible"/>
                                      </p:to>
                                    </p:set>
                                    <p:animEffect transition="in" filter="fade">
                                      <p:cBhvr>
                                        <p:cTn id="84" dur="500"/>
                                        <p:tgtEl>
                                          <p:spTgt spid="14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46"/>
                                        </p:tgtEl>
                                        <p:attrNameLst>
                                          <p:attrName>style.visibility</p:attrName>
                                        </p:attrNameLst>
                                      </p:cBhvr>
                                      <p:to>
                                        <p:strVal val="visible"/>
                                      </p:to>
                                    </p:set>
                                    <p:animEffect transition="in" filter="fade">
                                      <p:cBhvr>
                                        <p:cTn id="87" dur="500"/>
                                        <p:tgtEl>
                                          <p:spTgt spid="14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43"/>
                                        </p:tgtEl>
                                        <p:attrNameLst>
                                          <p:attrName>style.visibility</p:attrName>
                                        </p:attrNameLst>
                                      </p:cBhvr>
                                      <p:to>
                                        <p:strVal val="visible"/>
                                      </p:to>
                                    </p:set>
                                    <p:animEffect transition="in" filter="fade">
                                      <p:cBhvr>
                                        <p:cTn id="90" dur="500"/>
                                        <p:tgtEl>
                                          <p:spTgt spid="14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31"/>
                                        </p:tgtEl>
                                        <p:attrNameLst>
                                          <p:attrName>style.visibility</p:attrName>
                                        </p:attrNameLst>
                                      </p:cBhvr>
                                      <p:to>
                                        <p:strVal val="visible"/>
                                      </p:to>
                                    </p:set>
                                    <p:animEffect transition="in" filter="fade">
                                      <p:cBhvr>
                                        <p:cTn id="93" dur="500"/>
                                        <p:tgtEl>
                                          <p:spTgt spid="231"/>
                                        </p:tgtEl>
                                      </p:cBhvr>
                                    </p:animEffect>
                                  </p:childTnLst>
                                </p:cTn>
                              </p:par>
                            </p:childTnLst>
                          </p:cTn>
                        </p:par>
                        <p:par>
                          <p:cTn id="94" fill="hold">
                            <p:stCondLst>
                              <p:cond delay="5000"/>
                            </p:stCondLst>
                            <p:childTnLst>
                              <p:par>
                                <p:cTn id="95" presetID="2" presetClass="entr" presetSubtype="4" fill="hold" nodeType="afterEffect">
                                  <p:stCondLst>
                                    <p:cond delay="0"/>
                                  </p:stCondLst>
                                  <p:childTnLst>
                                    <p:set>
                                      <p:cBhvr>
                                        <p:cTn id="96" dur="1" fill="hold">
                                          <p:stCondLst>
                                            <p:cond delay="0"/>
                                          </p:stCondLst>
                                        </p:cTn>
                                        <p:tgtEl>
                                          <p:spTgt spid="147"/>
                                        </p:tgtEl>
                                        <p:attrNameLst>
                                          <p:attrName>style.visibility</p:attrName>
                                        </p:attrNameLst>
                                      </p:cBhvr>
                                      <p:to>
                                        <p:strVal val="visible"/>
                                      </p:to>
                                    </p:set>
                                    <p:anim calcmode="lin" valueType="num">
                                      <p:cBhvr additive="base">
                                        <p:cTn id="97" dur="500" fill="hold"/>
                                        <p:tgtEl>
                                          <p:spTgt spid="147"/>
                                        </p:tgtEl>
                                        <p:attrNameLst>
                                          <p:attrName>ppt_x</p:attrName>
                                        </p:attrNameLst>
                                      </p:cBhvr>
                                      <p:tavLst>
                                        <p:tav tm="0">
                                          <p:val>
                                            <p:strVal val="#ppt_x"/>
                                          </p:val>
                                        </p:tav>
                                        <p:tav tm="100000">
                                          <p:val>
                                            <p:strVal val="#ppt_x"/>
                                          </p:val>
                                        </p:tav>
                                      </p:tavLst>
                                    </p:anim>
                                    <p:anim calcmode="lin" valueType="num">
                                      <p:cBhvr additive="base">
                                        <p:cTn id="9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157" grpId="0" animBg="1"/>
      <p:bldP spid="158" grpId="0" animBg="1"/>
      <p:bldP spid="231" grpId="0" animBg="1"/>
      <p:bldP spid="143" grpId="0" animBg="1"/>
      <p:bldP spid="144" grpId="0" animBg="1"/>
      <p:bldP spid="145" grpId="0" animBg="1"/>
      <p:bldP spid="1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5396" y="202850"/>
            <a:ext cx="8345488" cy="731837"/>
          </a:xfrm>
        </p:spPr>
        <p:txBody>
          <a:bodyPr/>
          <a:lstStyle/>
          <a:p>
            <a:r>
              <a:rPr kumimoji="1" lang="en-US" altLang="ja-JP" dirty="0" smtClean="0">
                <a:solidFill>
                  <a:srgbClr val="676767"/>
                </a:solidFill>
              </a:rPr>
              <a:t>AP</a:t>
            </a:r>
            <a:r>
              <a:rPr kumimoji="1" lang="ja-JP" altLang="en-US" dirty="0" smtClean="0">
                <a:solidFill>
                  <a:srgbClr val="676767"/>
                </a:solidFill>
              </a:rPr>
              <a:t>の進化</a:t>
            </a:r>
            <a:endParaRPr kumimoji="1" lang="ja-JP" altLang="en-US" dirty="0">
              <a:solidFill>
                <a:srgbClr val="676767"/>
              </a:solidFill>
            </a:endParaRPr>
          </a:p>
        </p:txBody>
      </p:sp>
      <p:grpSp>
        <p:nvGrpSpPr>
          <p:cNvPr id="14" name="グループ化 13"/>
          <p:cNvGrpSpPr>
            <a:grpSpLocks noChangeAspect="1"/>
          </p:cNvGrpSpPr>
          <p:nvPr/>
        </p:nvGrpSpPr>
        <p:grpSpPr>
          <a:xfrm>
            <a:off x="3465067" y="1314510"/>
            <a:ext cx="2224117" cy="2078994"/>
            <a:chOff x="3353239" y="1347788"/>
            <a:chExt cx="2510280" cy="2346485"/>
          </a:xfrm>
        </p:grpSpPr>
        <p:grpSp>
          <p:nvGrpSpPr>
            <p:cNvPr id="15" name="グループ化 14"/>
            <p:cNvGrpSpPr/>
            <p:nvPr/>
          </p:nvGrpSpPr>
          <p:grpSpPr>
            <a:xfrm>
              <a:off x="3353239" y="1347788"/>
              <a:ext cx="2510280" cy="2346485"/>
              <a:chOff x="435397" y="1868428"/>
              <a:chExt cx="2510280" cy="2346485"/>
            </a:xfrm>
          </p:grpSpPr>
          <p:sp>
            <p:nvSpPr>
              <p:cNvPr id="30" name="Rounded Rectangle 91"/>
              <p:cNvSpPr/>
              <p:nvPr/>
            </p:nvSpPr>
            <p:spPr>
              <a:xfrm>
                <a:off x="435397" y="1868428"/>
                <a:ext cx="2510280" cy="2346485"/>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1" name="Rounded Rectangle 92"/>
              <p:cNvSpPr/>
              <p:nvPr/>
            </p:nvSpPr>
            <p:spPr>
              <a:xfrm>
                <a:off x="488474" y="1915316"/>
                <a:ext cx="2415432" cy="2257826"/>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nvGrpSpPr>
              <p:cNvPr id="32" name="Group 112"/>
              <p:cNvGrpSpPr/>
              <p:nvPr/>
            </p:nvGrpSpPr>
            <p:grpSpPr>
              <a:xfrm>
                <a:off x="2522042" y="2006175"/>
                <a:ext cx="264562" cy="264562"/>
                <a:chOff x="2072153" y="1955052"/>
                <a:chExt cx="350907" cy="350907"/>
              </a:xfrm>
            </p:grpSpPr>
            <p:sp>
              <p:nvSpPr>
                <p:cNvPr id="42" name="Oval 113"/>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3" name="Oval 114"/>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nvGrpSpPr>
              <p:cNvPr id="33" name="Group 115"/>
              <p:cNvGrpSpPr/>
              <p:nvPr/>
            </p:nvGrpSpPr>
            <p:grpSpPr>
              <a:xfrm>
                <a:off x="592885" y="2004658"/>
                <a:ext cx="264562" cy="264562"/>
                <a:chOff x="2072153" y="1955052"/>
                <a:chExt cx="350907" cy="350907"/>
              </a:xfrm>
            </p:grpSpPr>
            <p:sp>
              <p:nvSpPr>
                <p:cNvPr id="40" name="Oval 116"/>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1" name="Oval 117"/>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nvGrpSpPr>
              <p:cNvPr id="34" name="Group 118"/>
              <p:cNvGrpSpPr/>
              <p:nvPr/>
            </p:nvGrpSpPr>
            <p:grpSpPr>
              <a:xfrm>
                <a:off x="2522042" y="3816367"/>
                <a:ext cx="264562" cy="264562"/>
                <a:chOff x="2072153" y="1955052"/>
                <a:chExt cx="350907" cy="350907"/>
              </a:xfrm>
            </p:grpSpPr>
            <p:sp>
              <p:nvSpPr>
                <p:cNvPr id="38" name="Oval 119"/>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9" name="Oval 120"/>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nvGrpSpPr>
              <p:cNvPr id="35" name="Group 121"/>
              <p:cNvGrpSpPr/>
              <p:nvPr/>
            </p:nvGrpSpPr>
            <p:grpSpPr>
              <a:xfrm>
                <a:off x="592885" y="3814850"/>
                <a:ext cx="264562" cy="264562"/>
                <a:chOff x="2072153" y="1955052"/>
                <a:chExt cx="350907" cy="350907"/>
              </a:xfrm>
            </p:grpSpPr>
            <p:sp>
              <p:nvSpPr>
                <p:cNvPr id="36" name="Oval 122"/>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37" name="Oval 123"/>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sp>
          <p:nvSpPr>
            <p:cNvPr id="16" name="Rectangle 109"/>
            <p:cNvSpPr/>
            <p:nvPr/>
          </p:nvSpPr>
          <p:spPr>
            <a:xfrm>
              <a:off x="4208587" y="2400550"/>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8585B"/>
                  </a:solidFill>
                  <a:latin typeface="Arial"/>
                </a:rPr>
                <a:t>5 </a:t>
              </a:r>
              <a:r>
                <a:rPr lang="en-US" sz="1200">
                  <a:solidFill>
                    <a:srgbClr val="58585B"/>
                  </a:solidFill>
                  <a:latin typeface="Arial"/>
                </a:rPr>
                <a:t>GHz </a:t>
              </a:r>
              <a:r>
                <a:rPr lang="en-US" sz="1200" smtClean="0">
                  <a:solidFill>
                    <a:srgbClr val="58585B"/>
                  </a:solidFill>
                  <a:latin typeface="Arial"/>
                </a:rPr>
                <a:t>Radio</a:t>
              </a:r>
              <a:endParaRPr lang="en-US" sz="1200" dirty="0">
                <a:solidFill>
                  <a:srgbClr val="58585B"/>
                </a:solidFill>
                <a:latin typeface="Arial"/>
              </a:endParaRPr>
            </a:p>
          </p:txBody>
        </p:sp>
        <p:sp>
          <p:nvSpPr>
            <p:cNvPr id="17" name="Rectangle 167"/>
            <p:cNvSpPr/>
            <p:nvPr/>
          </p:nvSpPr>
          <p:spPr>
            <a:xfrm>
              <a:off x="4208587" y="1794446"/>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dirty="0">
                  <a:solidFill>
                    <a:srgbClr val="58585B"/>
                  </a:solidFill>
                  <a:latin typeface="Arial"/>
                </a:rPr>
                <a:t>2.4 </a:t>
              </a:r>
              <a:r>
                <a:rPr lang="en-US" sz="1200">
                  <a:solidFill>
                    <a:srgbClr val="58585B"/>
                  </a:solidFill>
                  <a:latin typeface="Arial"/>
                </a:rPr>
                <a:t>GHz </a:t>
              </a:r>
              <a:r>
                <a:rPr lang="en-US" sz="1200" smtClean="0">
                  <a:solidFill>
                    <a:srgbClr val="58585B"/>
                  </a:solidFill>
                  <a:latin typeface="Arial"/>
                </a:rPr>
                <a:t>Radio</a:t>
              </a:r>
              <a:endParaRPr lang="en-US" sz="1200" dirty="0">
                <a:solidFill>
                  <a:srgbClr val="58585B"/>
                </a:solidFill>
                <a:latin typeface="Arial"/>
              </a:endParaRPr>
            </a:p>
          </p:txBody>
        </p:sp>
        <p:sp>
          <p:nvSpPr>
            <p:cNvPr id="18" name="Freeform 9"/>
            <p:cNvSpPr>
              <a:spLocks noChangeAspect="1" noEditPoints="1"/>
            </p:cNvSpPr>
            <p:nvPr/>
          </p:nvSpPr>
          <p:spPr bwMode="auto">
            <a:xfrm rot="5400000">
              <a:off x="4809924" y="2841314"/>
              <a:ext cx="322686" cy="762369"/>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19" name="Freeform 11"/>
            <p:cNvSpPr>
              <a:spLocks noChangeAspect="1" noEditPoints="1"/>
            </p:cNvSpPr>
            <p:nvPr/>
          </p:nvSpPr>
          <p:spPr bwMode="auto">
            <a:xfrm>
              <a:off x="3820530" y="2775494"/>
              <a:ext cx="603460" cy="60896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cxnSp>
          <p:nvCxnSpPr>
            <p:cNvPr id="20" name="Straight Connector 130"/>
            <p:cNvCxnSpPr/>
            <p:nvPr/>
          </p:nvCxnSpPr>
          <p:spPr>
            <a:xfrm>
              <a:off x="4417019" y="3194703"/>
              <a:ext cx="180669"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1" name="Elbow Connector 108"/>
            <p:cNvCxnSpPr>
              <a:endCxn id="17" idx="1"/>
            </p:cNvCxnSpPr>
            <p:nvPr/>
          </p:nvCxnSpPr>
          <p:spPr>
            <a:xfrm rot="5400000" flipH="1" flipV="1">
              <a:off x="3659686" y="2226595"/>
              <a:ext cx="868632" cy="229169"/>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2" name="Elbow Connector 107"/>
            <p:cNvCxnSpPr>
              <a:endCxn id="16" idx="1"/>
            </p:cNvCxnSpPr>
            <p:nvPr/>
          </p:nvCxnSpPr>
          <p:spPr>
            <a:xfrm rot="5400000" flipH="1" flipV="1">
              <a:off x="4037400" y="2598189"/>
              <a:ext cx="256409" cy="85966"/>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23" name="Freeform 9"/>
            <p:cNvSpPr>
              <a:spLocks noChangeAspect="1" noEditPoints="1"/>
            </p:cNvSpPr>
            <p:nvPr/>
          </p:nvSpPr>
          <p:spPr bwMode="auto">
            <a:xfrm rot="5400000">
              <a:off x="5108762" y="1916114"/>
              <a:ext cx="234866" cy="554888"/>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2"/>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24" name="Freeform 11"/>
            <p:cNvSpPr>
              <a:spLocks noChangeAspect="1" noEditPoints="1"/>
            </p:cNvSpPr>
            <p:nvPr/>
          </p:nvSpPr>
          <p:spPr bwMode="auto">
            <a:xfrm>
              <a:off x="4515960" y="2005269"/>
              <a:ext cx="339756" cy="34285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2"/>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25" name="Freeform 9"/>
            <p:cNvSpPr>
              <a:spLocks noChangeAspect="1" noEditPoints="1"/>
            </p:cNvSpPr>
            <p:nvPr/>
          </p:nvSpPr>
          <p:spPr bwMode="auto">
            <a:xfrm rot="5400000">
              <a:off x="5116870" y="2530707"/>
              <a:ext cx="234866" cy="554888"/>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2"/>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26" name="Freeform 11"/>
            <p:cNvSpPr>
              <a:spLocks noChangeAspect="1" noEditPoints="1"/>
            </p:cNvSpPr>
            <p:nvPr/>
          </p:nvSpPr>
          <p:spPr bwMode="auto">
            <a:xfrm>
              <a:off x="4524068" y="2619862"/>
              <a:ext cx="339756" cy="34285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2"/>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cxnSp>
          <p:nvCxnSpPr>
            <p:cNvPr id="27" name="Straight Connector 135"/>
            <p:cNvCxnSpPr/>
            <p:nvPr/>
          </p:nvCxnSpPr>
          <p:spPr>
            <a:xfrm>
              <a:off x="4841710" y="2199587"/>
              <a:ext cx="139700" cy="0"/>
            </a:xfrm>
            <a:prstGeom prst="line">
              <a:avLst/>
            </a:prstGeom>
            <a:ln w="9525"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8" name="Straight Connector 135"/>
            <p:cNvCxnSpPr/>
            <p:nvPr/>
          </p:nvCxnSpPr>
          <p:spPr>
            <a:xfrm>
              <a:off x="4851437" y="2797156"/>
              <a:ext cx="139700" cy="0"/>
            </a:xfrm>
            <a:prstGeom prst="line">
              <a:avLst/>
            </a:prstGeom>
            <a:ln w="9525"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29" name="TextBox 266"/>
            <p:cNvSpPr txBox="1"/>
            <p:nvPr/>
          </p:nvSpPr>
          <p:spPr>
            <a:xfrm>
              <a:off x="3965553" y="1398481"/>
              <a:ext cx="1270162" cy="416852"/>
            </a:xfrm>
            <a:prstGeom prst="rect">
              <a:avLst/>
            </a:prstGeom>
            <a:noFill/>
          </p:spPr>
          <p:txBody>
            <a:bodyPr wrap="square" rtlCol="0">
              <a:spAutoFit/>
            </a:bodyPr>
            <a:lstStyle/>
            <a:p>
              <a:pPr algn="ctr"/>
              <a:r>
                <a:rPr lang="en-US">
                  <a:solidFill>
                    <a:srgbClr val="004BAF"/>
                  </a:solidFill>
                  <a:ea typeface="ＭＳ Ｐゴシック" pitchFamily="34" charset="-128"/>
                  <a:cs typeface="+mn-cs"/>
                </a:rPr>
                <a:t>AP3700</a:t>
              </a:r>
              <a:endParaRPr lang="en-US" dirty="0">
                <a:solidFill>
                  <a:srgbClr val="004BAF"/>
                </a:solidFill>
                <a:ea typeface="ＭＳ Ｐゴシック" pitchFamily="34" charset="-128"/>
                <a:cs typeface="+mn-cs"/>
              </a:endParaRPr>
            </a:p>
          </p:txBody>
        </p:sp>
      </p:grpSp>
      <p:grpSp>
        <p:nvGrpSpPr>
          <p:cNvPr id="44" name="グループ化 43"/>
          <p:cNvGrpSpPr>
            <a:grpSpLocks noChangeAspect="1"/>
          </p:cNvGrpSpPr>
          <p:nvPr/>
        </p:nvGrpSpPr>
        <p:grpSpPr>
          <a:xfrm>
            <a:off x="435397" y="1314510"/>
            <a:ext cx="2224117" cy="2078994"/>
            <a:chOff x="435397" y="1347788"/>
            <a:chExt cx="2510280" cy="2346485"/>
          </a:xfrm>
        </p:grpSpPr>
        <p:grpSp>
          <p:nvGrpSpPr>
            <p:cNvPr id="45" name="グループ化 44"/>
            <p:cNvGrpSpPr/>
            <p:nvPr/>
          </p:nvGrpSpPr>
          <p:grpSpPr>
            <a:xfrm>
              <a:off x="435397" y="1347788"/>
              <a:ext cx="2510280" cy="2346485"/>
              <a:chOff x="435397" y="1868428"/>
              <a:chExt cx="2510280" cy="2346485"/>
            </a:xfrm>
          </p:grpSpPr>
          <p:sp>
            <p:nvSpPr>
              <p:cNvPr id="54" name="Rounded Rectangle 91"/>
              <p:cNvSpPr/>
              <p:nvPr/>
            </p:nvSpPr>
            <p:spPr>
              <a:xfrm>
                <a:off x="435397" y="1868428"/>
                <a:ext cx="2510280" cy="2346485"/>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5" name="Rounded Rectangle 92"/>
              <p:cNvSpPr/>
              <p:nvPr/>
            </p:nvSpPr>
            <p:spPr>
              <a:xfrm>
                <a:off x="488474" y="1915316"/>
                <a:ext cx="2415432" cy="2257826"/>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nvGrpSpPr>
              <p:cNvPr id="56" name="Group 112"/>
              <p:cNvGrpSpPr/>
              <p:nvPr/>
            </p:nvGrpSpPr>
            <p:grpSpPr>
              <a:xfrm>
                <a:off x="2522042" y="2006175"/>
                <a:ext cx="264562" cy="264562"/>
                <a:chOff x="2072153" y="1955052"/>
                <a:chExt cx="350907" cy="350907"/>
              </a:xfrm>
            </p:grpSpPr>
            <p:sp>
              <p:nvSpPr>
                <p:cNvPr id="66" name="Oval 113"/>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7" name="Oval 114"/>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nvGrpSpPr>
              <p:cNvPr id="57" name="Group 115"/>
              <p:cNvGrpSpPr/>
              <p:nvPr/>
            </p:nvGrpSpPr>
            <p:grpSpPr>
              <a:xfrm>
                <a:off x="592885" y="2004658"/>
                <a:ext cx="264562" cy="264562"/>
                <a:chOff x="2072153" y="1955052"/>
                <a:chExt cx="350907" cy="350907"/>
              </a:xfrm>
            </p:grpSpPr>
            <p:sp>
              <p:nvSpPr>
                <p:cNvPr id="64" name="Oval 116"/>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5" name="Oval 117"/>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nvGrpSpPr>
              <p:cNvPr id="58" name="Group 118"/>
              <p:cNvGrpSpPr/>
              <p:nvPr/>
            </p:nvGrpSpPr>
            <p:grpSpPr>
              <a:xfrm>
                <a:off x="2522042" y="3816367"/>
                <a:ext cx="264562" cy="264562"/>
                <a:chOff x="2072153" y="1955052"/>
                <a:chExt cx="350907" cy="350907"/>
              </a:xfrm>
            </p:grpSpPr>
            <p:sp>
              <p:nvSpPr>
                <p:cNvPr id="62" name="Oval 119"/>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3" name="Oval 120"/>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nvGrpSpPr>
              <p:cNvPr id="59" name="Group 121"/>
              <p:cNvGrpSpPr/>
              <p:nvPr/>
            </p:nvGrpSpPr>
            <p:grpSpPr>
              <a:xfrm>
                <a:off x="592885" y="3814850"/>
                <a:ext cx="264562" cy="264562"/>
                <a:chOff x="2072153" y="1955052"/>
                <a:chExt cx="350907" cy="350907"/>
              </a:xfrm>
            </p:grpSpPr>
            <p:sp>
              <p:nvSpPr>
                <p:cNvPr id="60" name="Oval 122"/>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61" name="Oval 123"/>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sp>
          <p:nvSpPr>
            <p:cNvPr id="46" name="TextBox 266"/>
            <p:cNvSpPr txBox="1"/>
            <p:nvPr/>
          </p:nvSpPr>
          <p:spPr>
            <a:xfrm>
              <a:off x="914517" y="1393138"/>
              <a:ext cx="1622823" cy="416852"/>
            </a:xfrm>
            <a:prstGeom prst="rect">
              <a:avLst/>
            </a:prstGeom>
            <a:noFill/>
          </p:spPr>
          <p:txBody>
            <a:bodyPr wrap="square" rtlCol="0">
              <a:spAutoFit/>
            </a:bodyPr>
            <a:lstStyle/>
            <a:p>
              <a:pPr algn="ctr"/>
              <a:r>
                <a:rPr lang="ja-JP" altLang="en-US" smtClean="0">
                  <a:solidFill>
                    <a:srgbClr val="004BAF"/>
                  </a:solidFill>
                  <a:ea typeface="ＭＳ Ｐゴシック" pitchFamily="34" charset="-128"/>
                  <a:cs typeface="+mn-cs"/>
                </a:rPr>
                <a:t>一般的な</a:t>
              </a:r>
              <a:r>
                <a:rPr lang="en-US" altLang="ja-JP" smtClean="0">
                  <a:solidFill>
                    <a:srgbClr val="004BAF"/>
                  </a:solidFill>
                  <a:ea typeface="ＭＳ Ｐゴシック" pitchFamily="34" charset="-128"/>
                  <a:cs typeface="+mn-cs"/>
                </a:rPr>
                <a:t>AP</a:t>
              </a:r>
              <a:endParaRPr lang="en-US" dirty="0">
                <a:solidFill>
                  <a:srgbClr val="004BAF"/>
                </a:solidFill>
                <a:ea typeface="ＭＳ Ｐゴシック" pitchFamily="34" charset="-128"/>
                <a:cs typeface="+mn-cs"/>
              </a:endParaRPr>
            </a:p>
          </p:txBody>
        </p:sp>
        <p:sp>
          <p:nvSpPr>
            <p:cNvPr id="47" name="Rectangle 109"/>
            <p:cNvSpPr/>
            <p:nvPr/>
          </p:nvSpPr>
          <p:spPr>
            <a:xfrm>
              <a:off x="1290745" y="2400450"/>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8585B"/>
                  </a:solidFill>
                  <a:latin typeface="Arial"/>
                </a:rPr>
                <a:t>5 GHz Radio  </a:t>
              </a:r>
            </a:p>
          </p:txBody>
        </p:sp>
        <p:sp>
          <p:nvSpPr>
            <p:cNvPr id="48" name="Rectangle 167"/>
            <p:cNvSpPr/>
            <p:nvPr/>
          </p:nvSpPr>
          <p:spPr>
            <a:xfrm>
              <a:off x="1290745" y="1794346"/>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smtClean="0">
                  <a:solidFill>
                    <a:srgbClr val="58585B"/>
                  </a:solidFill>
                  <a:latin typeface="Arial"/>
                </a:rPr>
                <a:t>2.4 GHz Radio</a:t>
              </a:r>
              <a:endParaRPr lang="en-US" sz="1200" dirty="0">
                <a:solidFill>
                  <a:srgbClr val="58585B"/>
                </a:solidFill>
                <a:latin typeface="Arial"/>
              </a:endParaRPr>
            </a:p>
          </p:txBody>
        </p:sp>
        <p:sp>
          <p:nvSpPr>
            <p:cNvPr id="49" name="Freeform 9"/>
            <p:cNvSpPr>
              <a:spLocks noChangeAspect="1" noEditPoints="1"/>
            </p:cNvSpPr>
            <p:nvPr/>
          </p:nvSpPr>
          <p:spPr bwMode="auto">
            <a:xfrm rot="5400000">
              <a:off x="1892082" y="2841214"/>
              <a:ext cx="322686" cy="762369"/>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50" name="Freeform 11"/>
            <p:cNvSpPr>
              <a:spLocks noChangeAspect="1" noEditPoints="1"/>
            </p:cNvSpPr>
            <p:nvPr/>
          </p:nvSpPr>
          <p:spPr bwMode="auto">
            <a:xfrm>
              <a:off x="902688" y="2775394"/>
              <a:ext cx="603460" cy="608965"/>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cxnSp>
          <p:nvCxnSpPr>
            <p:cNvPr id="51" name="Straight Connector 130"/>
            <p:cNvCxnSpPr/>
            <p:nvPr/>
          </p:nvCxnSpPr>
          <p:spPr>
            <a:xfrm>
              <a:off x="1499177" y="3194603"/>
              <a:ext cx="180669"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52" name="Elbow Connector 108"/>
            <p:cNvCxnSpPr>
              <a:endCxn id="48" idx="1"/>
            </p:cNvCxnSpPr>
            <p:nvPr/>
          </p:nvCxnSpPr>
          <p:spPr>
            <a:xfrm rot="5400000" flipH="1" flipV="1">
              <a:off x="741844" y="2226495"/>
              <a:ext cx="868632" cy="229169"/>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53" name="Elbow Connector 107"/>
            <p:cNvCxnSpPr>
              <a:endCxn id="47" idx="1"/>
            </p:cNvCxnSpPr>
            <p:nvPr/>
          </p:nvCxnSpPr>
          <p:spPr>
            <a:xfrm rot="5400000" flipH="1" flipV="1">
              <a:off x="1119558" y="2598089"/>
              <a:ext cx="256409" cy="85966"/>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
        <p:nvSpPr>
          <p:cNvPr id="68" name="右矢印 67"/>
          <p:cNvSpPr/>
          <p:nvPr/>
        </p:nvSpPr>
        <p:spPr>
          <a:xfrm>
            <a:off x="2820982" y="2012692"/>
            <a:ext cx="565050" cy="763130"/>
          </a:xfrm>
          <a:prstGeom prst="rightArrow">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Arial"/>
              <a:ea typeface="ＭＳ Ｐゴシック"/>
            </a:endParaRPr>
          </a:p>
        </p:txBody>
      </p:sp>
      <p:sp>
        <p:nvSpPr>
          <p:cNvPr id="69" name="右矢印 68"/>
          <p:cNvSpPr/>
          <p:nvPr/>
        </p:nvSpPr>
        <p:spPr>
          <a:xfrm>
            <a:off x="5901956" y="1995563"/>
            <a:ext cx="565050" cy="763130"/>
          </a:xfrm>
          <a:prstGeom prst="rightArrow">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Arial"/>
              <a:ea typeface="ＭＳ Ｐゴシック"/>
            </a:endParaRPr>
          </a:p>
        </p:txBody>
      </p:sp>
      <p:sp>
        <p:nvSpPr>
          <p:cNvPr id="70" name="テキスト ボックス 69"/>
          <p:cNvSpPr txBox="1"/>
          <p:nvPr/>
        </p:nvSpPr>
        <p:spPr>
          <a:xfrm>
            <a:off x="435396" y="3442048"/>
            <a:ext cx="2671787" cy="954107"/>
          </a:xfrm>
          <a:prstGeom prst="rect">
            <a:avLst/>
          </a:prstGeom>
          <a:noFill/>
        </p:spPr>
        <p:txBody>
          <a:bodyPr wrap="square" rtlCol="0">
            <a:spAutoFit/>
          </a:bodyPr>
          <a:lstStyle/>
          <a:p>
            <a:pPr marL="88900" indent="-88900">
              <a:buFont typeface="Arial" panose="020B0604020202020204" pitchFamily="34" charset="0"/>
              <a:buChar char="•"/>
            </a:pPr>
            <a:r>
              <a:rPr kumimoji="1" lang="en-US" altLang="ja-JP" sz="1400" dirty="0" smtClean="0">
                <a:solidFill>
                  <a:srgbClr val="58585B"/>
                </a:solidFill>
                <a:ea typeface="ＭＳ Ｐゴシック" pitchFamily="34" charset="-128"/>
                <a:cs typeface="+mn-cs"/>
              </a:rPr>
              <a:t>1CPU</a:t>
            </a:r>
            <a:r>
              <a:rPr kumimoji="1" lang="ja-JP" altLang="en-US" sz="1400" dirty="0" smtClean="0">
                <a:solidFill>
                  <a:srgbClr val="58585B"/>
                </a:solidFill>
                <a:ea typeface="ＭＳ Ｐゴシック" pitchFamily="34" charset="-128"/>
                <a:cs typeface="+mn-cs"/>
              </a:rPr>
              <a:t>に</a:t>
            </a:r>
            <a:r>
              <a:rPr kumimoji="1" lang="en-US" altLang="ja-JP" sz="1400" dirty="0" smtClean="0">
                <a:solidFill>
                  <a:srgbClr val="58585B"/>
                </a:solidFill>
                <a:ea typeface="ＭＳ Ｐゴシック" pitchFamily="34" charset="-128"/>
                <a:cs typeface="+mn-cs"/>
              </a:rPr>
              <a:t>2.4GHz</a:t>
            </a:r>
            <a:r>
              <a:rPr kumimoji="1" lang="ja-JP" altLang="en-US" sz="1400" dirty="0" smtClean="0">
                <a:solidFill>
                  <a:srgbClr val="58585B"/>
                </a:solidFill>
                <a:ea typeface="ＭＳ Ｐゴシック" pitchFamily="34" charset="-128"/>
                <a:cs typeface="+mn-cs"/>
              </a:rPr>
              <a:t> </a:t>
            </a:r>
            <a:r>
              <a:rPr kumimoji="1" lang="en-US" altLang="ja-JP" sz="1400" dirty="0" smtClean="0">
                <a:solidFill>
                  <a:srgbClr val="58585B"/>
                </a:solidFill>
                <a:ea typeface="ＭＳ Ｐゴシック" pitchFamily="34" charset="-128"/>
                <a:cs typeface="+mn-cs"/>
              </a:rPr>
              <a:t>/</a:t>
            </a:r>
            <a:r>
              <a:rPr kumimoji="1" lang="ja-JP" altLang="en-US" sz="1400" dirty="0" smtClean="0">
                <a:solidFill>
                  <a:srgbClr val="58585B"/>
                </a:solidFill>
                <a:ea typeface="ＭＳ Ｐゴシック" pitchFamily="34" charset="-128"/>
                <a:cs typeface="+mn-cs"/>
              </a:rPr>
              <a:t> </a:t>
            </a:r>
            <a:r>
              <a:rPr kumimoji="1" lang="en-US" altLang="ja-JP" sz="1400" dirty="0" smtClean="0">
                <a:solidFill>
                  <a:srgbClr val="58585B"/>
                </a:solidFill>
                <a:ea typeface="ＭＳ Ｐゴシック" pitchFamily="34" charset="-128"/>
                <a:cs typeface="+mn-cs"/>
              </a:rPr>
              <a:t>5</a:t>
            </a:r>
            <a:r>
              <a:rPr kumimoji="1" lang="ja-JP" altLang="en-US" sz="1400" dirty="0" smtClean="0">
                <a:solidFill>
                  <a:srgbClr val="58585B"/>
                </a:solidFill>
                <a:ea typeface="ＭＳ Ｐゴシック" pitchFamily="34" charset="-128"/>
                <a:cs typeface="+mn-cs"/>
              </a:rPr>
              <a:t> </a:t>
            </a:r>
            <a:r>
              <a:rPr kumimoji="1" lang="en-US" altLang="ja-JP" sz="1400" dirty="0" smtClean="0">
                <a:solidFill>
                  <a:srgbClr val="58585B"/>
                </a:solidFill>
                <a:ea typeface="ＭＳ Ｐゴシック" pitchFamily="34" charset="-128"/>
                <a:cs typeface="+mn-cs"/>
              </a:rPr>
              <a:t>GHz</a:t>
            </a:r>
            <a:r>
              <a:rPr kumimoji="1" lang="ja-JP" altLang="en-US" sz="1400" dirty="0" smtClean="0">
                <a:solidFill>
                  <a:srgbClr val="58585B"/>
                </a:solidFill>
                <a:ea typeface="ＭＳ Ｐゴシック" pitchFamily="34" charset="-128"/>
                <a:cs typeface="+mn-cs"/>
              </a:rPr>
              <a:t>がそれぞれ搭載された単純な構成</a:t>
            </a:r>
            <a:endParaRPr kumimoji="1" lang="en-US" altLang="ja-JP" sz="1400" dirty="0" smtClean="0">
              <a:solidFill>
                <a:srgbClr val="58585B"/>
              </a:solidFill>
              <a:ea typeface="ＭＳ Ｐゴシック" pitchFamily="34" charset="-128"/>
              <a:cs typeface="+mn-cs"/>
            </a:endParaRPr>
          </a:p>
          <a:p>
            <a:pPr marL="88900" indent="-88900">
              <a:buFont typeface="Arial" panose="020B0604020202020204" pitchFamily="34" charset="0"/>
              <a:buChar char="•"/>
            </a:pPr>
            <a:r>
              <a:rPr kumimoji="1" lang="ja-JP" altLang="en-US" sz="1400" dirty="0" smtClean="0">
                <a:solidFill>
                  <a:srgbClr val="58585B"/>
                </a:solidFill>
                <a:ea typeface="ＭＳ Ｐゴシック" pitchFamily="34" charset="-128"/>
                <a:cs typeface="+mn-cs"/>
              </a:rPr>
              <a:t>どちらかのラジオに端末が集中するともう片方にも影響が発生</a:t>
            </a:r>
            <a:endParaRPr kumimoji="1" lang="ja-JP" altLang="en-US" sz="1400" dirty="0">
              <a:solidFill>
                <a:srgbClr val="58585B"/>
              </a:solidFill>
              <a:ea typeface="ＭＳ Ｐゴシック" pitchFamily="34" charset="-128"/>
              <a:cs typeface="+mn-cs"/>
            </a:endParaRPr>
          </a:p>
        </p:txBody>
      </p:sp>
      <p:sp>
        <p:nvSpPr>
          <p:cNvPr id="71" name="テキスト ボックス 70"/>
          <p:cNvSpPr txBox="1"/>
          <p:nvPr/>
        </p:nvSpPr>
        <p:spPr>
          <a:xfrm>
            <a:off x="3297905" y="3442048"/>
            <a:ext cx="2671787" cy="954107"/>
          </a:xfrm>
          <a:prstGeom prst="rect">
            <a:avLst/>
          </a:prstGeom>
          <a:noFill/>
        </p:spPr>
        <p:txBody>
          <a:bodyPr wrap="square" rtlCol="0">
            <a:spAutoFit/>
          </a:bodyPr>
          <a:lstStyle/>
          <a:p>
            <a:pPr marL="88900" indent="-88900">
              <a:buFont typeface="Arial" panose="020B0604020202020204" pitchFamily="34" charset="0"/>
              <a:buChar char="•"/>
            </a:pPr>
            <a:r>
              <a:rPr kumimoji="1" lang="en-US" altLang="ja-JP" sz="1400" dirty="0" smtClean="0">
                <a:solidFill>
                  <a:srgbClr val="58585B"/>
                </a:solidFill>
                <a:ea typeface="ＭＳ Ｐゴシック" pitchFamily="34" charset="-128"/>
                <a:cs typeface="+mn-cs"/>
              </a:rPr>
              <a:t>2.4GHz</a:t>
            </a:r>
            <a:r>
              <a:rPr kumimoji="1" lang="ja-JP" altLang="en-US" sz="1400" dirty="0" smtClean="0">
                <a:solidFill>
                  <a:srgbClr val="58585B"/>
                </a:solidFill>
                <a:ea typeface="ＭＳ Ｐゴシック" pitchFamily="34" charset="-128"/>
                <a:cs typeface="+mn-cs"/>
              </a:rPr>
              <a:t> </a:t>
            </a:r>
            <a:r>
              <a:rPr kumimoji="1" lang="en-US" altLang="ja-JP" sz="1400" dirty="0" smtClean="0">
                <a:solidFill>
                  <a:srgbClr val="58585B"/>
                </a:solidFill>
                <a:ea typeface="ＭＳ Ｐゴシック" pitchFamily="34" charset="-128"/>
                <a:cs typeface="+mn-cs"/>
              </a:rPr>
              <a:t>/</a:t>
            </a:r>
            <a:r>
              <a:rPr kumimoji="1" lang="ja-JP" altLang="en-US" sz="1400" dirty="0" smtClean="0">
                <a:solidFill>
                  <a:srgbClr val="58585B"/>
                </a:solidFill>
                <a:ea typeface="ＭＳ Ｐゴシック" pitchFamily="34" charset="-128"/>
                <a:cs typeface="+mn-cs"/>
              </a:rPr>
              <a:t> </a:t>
            </a:r>
            <a:r>
              <a:rPr kumimoji="1" lang="en-US" altLang="ja-JP" sz="1400" dirty="0" smtClean="0">
                <a:solidFill>
                  <a:srgbClr val="58585B"/>
                </a:solidFill>
                <a:ea typeface="ＭＳ Ｐゴシック" pitchFamily="34" charset="-128"/>
                <a:cs typeface="+mn-cs"/>
              </a:rPr>
              <a:t>5</a:t>
            </a:r>
            <a:r>
              <a:rPr kumimoji="1" lang="ja-JP" altLang="en-US" sz="1400" dirty="0" smtClean="0">
                <a:solidFill>
                  <a:srgbClr val="58585B"/>
                </a:solidFill>
                <a:ea typeface="ＭＳ Ｐゴシック" pitchFamily="34" charset="-128"/>
                <a:cs typeface="+mn-cs"/>
              </a:rPr>
              <a:t> </a:t>
            </a:r>
            <a:r>
              <a:rPr kumimoji="1" lang="en-US" altLang="ja-JP" sz="1400" dirty="0" smtClean="0">
                <a:solidFill>
                  <a:srgbClr val="58585B"/>
                </a:solidFill>
                <a:ea typeface="ＭＳ Ｐゴシック" pitchFamily="34" charset="-128"/>
                <a:cs typeface="+mn-cs"/>
              </a:rPr>
              <a:t>GHz</a:t>
            </a:r>
            <a:r>
              <a:rPr kumimoji="1" lang="ja-JP" altLang="en-US" sz="1400" dirty="0" smtClean="0">
                <a:solidFill>
                  <a:srgbClr val="58585B"/>
                </a:solidFill>
                <a:ea typeface="ＭＳ Ｐゴシック" pitchFamily="34" charset="-128"/>
                <a:cs typeface="+mn-cs"/>
              </a:rPr>
              <a:t>にそれぞれ</a:t>
            </a:r>
            <a:r>
              <a:rPr kumimoji="1" lang="en-US" altLang="ja-JP" sz="1400" dirty="0" smtClean="0">
                <a:solidFill>
                  <a:srgbClr val="58585B"/>
                </a:solidFill>
                <a:ea typeface="ＭＳ Ｐゴシック" pitchFamily="34" charset="-128"/>
                <a:cs typeface="+mn-cs"/>
              </a:rPr>
              <a:t>CPU/</a:t>
            </a:r>
            <a:r>
              <a:rPr kumimoji="1" lang="ja-JP" altLang="en-US" sz="1400" dirty="0" smtClean="0">
                <a:solidFill>
                  <a:srgbClr val="58585B"/>
                </a:solidFill>
                <a:ea typeface="ＭＳ Ｐゴシック" pitchFamily="34" charset="-128"/>
                <a:cs typeface="+mn-cs"/>
              </a:rPr>
              <a:t>メモリを搭載</a:t>
            </a:r>
            <a:endParaRPr kumimoji="1" lang="en-US" altLang="ja-JP" sz="1400" dirty="0" smtClean="0">
              <a:solidFill>
                <a:srgbClr val="58585B"/>
              </a:solidFill>
              <a:ea typeface="ＭＳ Ｐゴシック" pitchFamily="34" charset="-128"/>
              <a:cs typeface="+mn-cs"/>
            </a:endParaRPr>
          </a:p>
          <a:p>
            <a:pPr marL="88900" indent="-88900">
              <a:buFont typeface="Arial" panose="020B0604020202020204" pitchFamily="34" charset="0"/>
              <a:buChar char="•"/>
            </a:pPr>
            <a:r>
              <a:rPr kumimoji="1" lang="ja-JP" altLang="en-US" sz="1400" dirty="0" smtClean="0">
                <a:solidFill>
                  <a:srgbClr val="58585B"/>
                </a:solidFill>
                <a:ea typeface="ＭＳ Ｐゴシック" pitchFamily="34" charset="-128"/>
                <a:cs typeface="+mn-cs"/>
              </a:rPr>
              <a:t>他のラジオの影響を受けず、多数の端末も処理が可能に</a:t>
            </a:r>
          </a:p>
        </p:txBody>
      </p:sp>
      <p:sp>
        <p:nvSpPr>
          <p:cNvPr id="72" name="テキスト ボックス 71"/>
          <p:cNvSpPr txBox="1"/>
          <p:nvPr/>
        </p:nvSpPr>
        <p:spPr>
          <a:xfrm>
            <a:off x="6184480" y="3442048"/>
            <a:ext cx="2755589" cy="1169551"/>
          </a:xfrm>
          <a:prstGeom prst="rect">
            <a:avLst/>
          </a:prstGeom>
          <a:noFill/>
        </p:spPr>
        <p:txBody>
          <a:bodyPr wrap="square" rtlCol="0">
            <a:spAutoFit/>
          </a:bodyPr>
          <a:lstStyle/>
          <a:p>
            <a:pPr marL="88900" indent="-88900">
              <a:buFont typeface="Arial" panose="020B0604020202020204" pitchFamily="34" charset="0"/>
              <a:buChar char="•"/>
            </a:pPr>
            <a:r>
              <a:rPr kumimoji="1" lang="en-US" altLang="ja-JP" sz="1400" dirty="0" smtClean="0">
                <a:solidFill>
                  <a:srgbClr val="58585B"/>
                </a:solidFill>
                <a:ea typeface="ＭＳ Ｐゴシック" pitchFamily="34" charset="-128"/>
                <a:cs typeface="+mn-cs"/>
              </a:rPr>
              <a:t>2.4GHz</a:t>
            </a:r>
            <a:r>
              <a:rPr kumimoji="1" lang="ja-JP" altLang="en-US" sz="1400" dirty="0" smtClean="0">
                <a:solidFill>
                  <a:srgbClr val="58585B"/>
                </a:solidFill>
                <a:ea typeface="ＭＳ Ｐゴシック" pitchFamily="34" charset="-128"/>
                <a:cs typeface="+mn-cs"/>
              </a:rPr>
              <a:t> 専用をラジオを多目的に</a:t>
            </a:r>
            <a:r>
              <a:rPr kumimoji="1" lang="en-US" altLang="ja-JP" sz="1400" dirty="0" smtClean="0">
                <a:solidFill>
                  <a:srgbClr val="58585B"/>
                </a:solidFill>
                <a:ea typeface="ＭＳ Ｐゴシック" pitchFamily="34" charset="-128"/>
                <a:cs typeface="+mn-cs"/>
              </a:rPr>
              <a:t/>
            </a:r>
            <a:br>
              <a:rPr kumimoji="1" lang="en-US" altLang="ja-JP" sz="1400" dirty="0" smtClean="0">
                <a:solidFill>
                  <a:srgbClr val="58585B"/>
                </a:solidFill>
                <a:ea typeface="ＭＳ Ｐゴシック" pitchFamily="34" charset="-128"/>
                <a:cs typeface="+mn-cs"/>
              </a:rPr>
            </a:br>
            <a:r>
              <a:rPr kumimoji="1" lang="ja-JP" altLang="en-US" sz="1400" dirty="0" smtClean="0">
                <a:solidFill>
                  <a:srgbClr val="58585B"/>
                </a:solidFill>
                <a:ea typeface="ＭＳ Ｐゴシック" pitchFamily="34" charset="-128"/>
                <a:cs typeface="+mn-cs"/>
              </a:rPr>
              <a:t>使用可能に変更</a:t>
            </a:r>
            <a:endParaRPr kumimoji="1" lang="en-US" altLang="ja-JP" sz="1400" dirty="0" smtClean="0">
              <a:solidFill>
                <a:srgbClr val="58585B"/>
              </a:solidFill>
              <a:ea typeface="ＭＳ Ｐゴシック" pitchFamily="34" charset="-128"/>
              <a:cs typeface="+mn-cs"/>
            </a:endParaRPr>
          </a:p>
          <a:p>
            <a:pPr marL="88900" indent="-88900">
              <a:buFont typeface="Arial" panose="020B0604020202020204" pitchFamily="34" charset="0"/>
              <a:buChar char="•"/>
            </a:pPr>
            <a:r>
              <a:rPr kumimoji="1" lang="en-US" altLang="ja-JP" sz="1400" dirty="0" smtClean="0">
                <a:solidFill>
                  <a:srgbClr val="58585B"/>
                </a:solidFill>
                <a:ea typeface="ＭＳ Ｐゴシック" pitchFamily="34" charset="-128"/>
                <a:cs typeface="+mn-cs"/>
              </a:rPr>
              <a:t>2.4GHz</a:t>
            </a:r>
            <a:r>
              <a:rPr kumimoji="1" lang="ja-JP" altLang="en-US" sz="1400" dirty="0" smtClean="0">
                <a:solidFill>
                  <a:srgbClr val="58585B"/>
                </a:solidFill>
                <a:ea typeface="ＭＳ Ｐゴシック" pitchFamily="34" charset="-128"/>
                <a:cs typeface="+mn-cs"/>
              </a:rPr>
              <a:t>利用低下と</a:t>
            </a:r>
            <a:r>
              <a:rPr kumimoji="1" lang="en-US" altLang="ja-JP" sz="1400" dirty="0" smtClean="0">
                <a:solidFill>
                  <a:srgbClr val="58585B"/>
                </a:solidFill>
                <a:ea typeface="ＭＳ Ｐゴシック" pitchFamily="34" charset="-128"/>
                <a:cs typeface="+mn-cs"/>
              </a:rPr>
              <a:t>5GHz</a:t>
            </a:r>
            <a:r>
              <a:rPr kumimoji="1" lang="ja-JP" altLang="en-US" sz="1400" dirty="0" smtClean="0">
                <a:solidFill>
                  <a:srgbClr val="58585B"/>
                </a:solidFill>
                <a:ea typeface="ＭＳ Ｐゴシック" pitchFamily="34" charset="-128"/>
                <a:cs typeface="+mn-cs"/>
              </a:rPr>
              <a:t>の利用拡大、</a:t>
            </a:r>
            <a:r>
              <a:rPr kumimoji="1" lang="en-US" altLang="ja-JP" sz="1400" dirty="0" smtClean="0">
                <a:solidFill>
                  <a:srgbClr val="58585B"/>
                </a:solidFill>
                <a:ea typeface="ＭＳ Ｐゴシック" pitchFamily="34" charset="-128"/>
                <a:cs typeface="+mn-cs"/>
              </a:rPr>
              <a:t>5</a:t>
            </a:r>
            <a:r>
              <a:rPr kumimoji="1" lang="ja-JP" altLang="en-US" sz="1400" dirty="0" smtClean="0">
                <a:solidFill>
                  <a:srgbClr val="58585B"/>
                </a:solidFill>
                <a:ea typeface="ＭＳ Ｐゴシック" pitchFamily="34" charset="-128"/>
                <a:cs typeface="+mn-cs"/>
              </a:rPr>
              <a:t> </a:t>
            </a:r>
            <a:r>
              <a:rPr kumimoji="1" lang="en-US" altLang="ja-JP" sz="1400" dirty="0" smtClean="0">
                <a:solidFill>
                  <a:srgbClr val="58585B"/>
                </a:solidFill>
                <a:ea typeface="ＭＳ Ｐゴシック" pitchFamily="34" charset="-128"/>
                <a:cs typeface="+mn-cs"/>
              </a:rPr>
              <a:t>GHz</a:t>
            </a:r>
            <a:r>
              <a:rPr kumimoji="1" lang="ja-JP" altLang="en-US" sz="1400" dirty="0" smtClean="0">
                <a:solidFill>
                  <a:srgbClr val="58585B"/>
                </a:solidFill>
                <a:ea typeface="ＭＳ Ｐゴシック" pitchFamily="34" charset="-128"/>
                <a:cs typeface="+mn-cs"/>
              </a:rPr>
              <a:t>とのカバレッジの違いを包括</a:t>
            </a:r>
          </a:p>
        </p:txBody>
      </p:sp>
      <p:sp>
        <p:nvSpPr>
          <p:cNvPr id="73" name="テキスト ボックス 72"/>
          <p:cNvSpPr txBox="1"/>
          <p:nvPr/>
        </p:nvSpPr>
        <p:spPr>
          <a:xfrm>
            <a:off x="2129509" y="707012"/>
            <a:ext cx="1836274" cy="646331"/>
          </a:xfrm>
          <a:prstGeom prst="rect">
            <a:avLst/>
          </a:prstGeom>
          <a:noFill/>
        </p:spPr>
        <p:txBody>
          <a:bodyPr wrap="square" rtlCol="0">
            <a:spAutoFit/>
          </a:bodyPr>
          <a:lstStyle/>
          <a:p>
            <a:pPr algn="ctr"/>
            <a:r>
              <a:rPr kumimoji="1" lang="ja-JP" altLang="en-US" smtClean="0">
                <a:solidFill>
                  <a:srgbClr val="58585B"/>
                </a:solidFill>
                <a:ea typeface="ＭＳ Ｐゴシック" pitchFamily="34" charset="-128"/>
                <a:cs typeface="+mn-cs"/>
              </a:rPr>
              <a:t>モバイル端末の増加</a:t>
            </a:r>
            <a:endParaRPr kumimoji="1" lang="ja-JP" altLang="en-US">
              <a:solidFill>
                <a:srgbClr val="58585B"/>
              </a:solidFill>
              <a:ea typeface="ＭＳ Ｐゴシック" pitchFamily="34" charset="-128"/>
              <a:cs typeface="+mn-cs"/>
            </a:endParaRPr>
          </a:p>
        </p:txBody>
      </p:sp>
      <p:sp>
        <p:nvSpPr>
          <p:cNvPr id="74" name="テキスト ボックス 73"/>
          <p:cNvSpPr txBox="1"/>
          <p:nvPr/>
        </p:nvSpPr>
        <p:spPr>
          <a:xfrm>
            <a:off x="5148667" y="717552"/>
            <a:ext cx="1958643" cy="646331"/>
          </a:xfrm>
          <a:prstGeom prst="rect">
            <a:avLst/>
          </a:prstGeom>
          <a:noFill/>
        </p:spPr>
        <p:txBody>
          <a:bodyPr wrap="square" rtlCol="0">
            <a:spAutoFit/>
          </a:bodyPr>
          <a:lstStyle/>
          <a:p>
            <a:pPr algn="ctr"/>
            <a:r>
              <a:rPr kumimoji="1" lang="en-US" altLang="ja-JP" smtClean="0">
                <a:solidFill>
                  <a:srgbClr val="58585B"/>
                </a:solidFill>
                <a:ea typeface="ＭＳ Ｐゴシック" pitchFamily="34" charset="-128"/>
                <a:cs typeface="+mn-cs"/>
              </a:rPr>
              <a:t>2.4GHz</a:t>
            </a:r>
            <a:r>
              <a:rPr kumimoji="1" lang="ja-JP" altLang="en-US" smtClean="0">
                <a:solidFill>
                  <a:srgbClr val="58585B"/>
                </a:solidFill>
                <a:ea typeface="ＭＳ Ｐゴシック" pitchFamily="34" charset="-128"/>
                <a:cs typeface="+mn-cs"/>
              </a:rPr>
              <a:t>の</a:t>
            </a:r>
            <a:endParaRPr kumimoji="1" lang="en-US" altLang="ja-JP" smtClean="0">
              <a:solidFill>
                <a:srgbClr val="58585B"/>
              </a:solidFill>
              <a:ea typeface="ＭＳ Ｐゴシック" pitchFamily="34" charset="-128"/>
              <a:cs typeface="+mn-cs"/>
            </a:endParaRPr>
          </a:p>
          <a:p>
            <a:pPr algn="ctr"/>
            <a:r>
              <a:rPr kumimoji="1" lang="ja-JP" altLang="en-US" smtClean="0">
                <a:solidFill>
                  <a:srgbClr val="58585B"/>
                </a:solidFill>
                <a:ea typeface="ＭＳ Ｐゴシック" pitchFamily="34" charset="-128"/>
                <a:cs typeface="+mn-cs"/>
              </a:rPr>
              <a:t>利用率の低下</a:t>
            </a:r>
            <a:endParaRPr kumimoji="1" lang="ja-JP" altLang="en-US">
              <a:solidFill>
                <a:srgbClr val="58585B"/>
              </a:solidFill>
              <a:ea typeface="ＭＳ Ｐゴシック" pitchFamily="34" charset="-128"/>
              <a:cs typeface="+mn-cs"/>
            </a:endParaRPr>
          </a:p>
        </p:txBody>
      </p:sp>
      <p:grpSp>
        <p:nvGrpSpPr>
          <p:cNvPr id="75" name="Group 1"/>
          <p:cNvGrpSpPr/>
          <p:nvPr/>
        </p:nvGrpSpPr>
        <p:grpSpPr>
          <a:xfrm>
            <a:off x="6561447" y="1267318"/>
            <a:ext cx="2224117" cy="2078994"/>
            <a:chOff x="6561447" y="1510711"/>
            <a:chExt cx="2224117" cy="2078994"/>
          </a:xfrm>
        </p:grpSpPr>
        <p:grpSp>
          <p:nvGrpSpPr>
            <p:cNvPr id="76" name="グループ化 75"/>
            <p:cNvGrpSpPr>
              <a:grpSpLocks noChangeAspect="1"/>
            </p:cNvGrpSpPr>
            <p:nvPr/>
          </p:nvGrpSpPr>
          <p:grpSpPr>
            <a:xfrm>
              <a:off x="6561447" y="1510711"/>
              <a:ext cx="2224117" cy="2078994"/>
              <a:chOff x="6272974" y="1347787"/>
              <a:chExt cx="2510280" cy="2346485"/>
            </a:xfrm>
          </p:grpSpPr>
          <p:grpSp>
            <p:nvGrpSpPr>
              <p:cNvPr id="85" name="グループ化 84"/>
              <p:cNvGrpSpPr/>
              <p:nvPr/>
            </p:nvGrpSpPr>
            <p:grpSpPr>
              <a:xfrm>
                <a:off x="6272974" y="1347787"/>
                <a:ext cx="2510280" cy="2346485"/>
                <a:chOff x="435397" y="1868428"/>
                <a:chExt cx="2510280" cy="2346485"/>
              </a:xfrm>
            </p:grpSpPr>
            <p:sp>
              <p:nvSpPr>
                <p:cNvPr id="98" name="Rounded Rectangle 91"/>
                <p:cNvSpPr/>
                <p:nvPr/>
              </p:nvSpPr>
              <p:spPr>
                <a:xfrm>
                  <a:off x="435397" y="1868428"/>
                  <a:ext cx="2510280" cy="2346485"/>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99" name="Rounded Rectangle 92"/>
                <p:cNvSpPr/>
                <p:nvPr/>
              </p:nvSpPr>
              <p:spPr>
                <a:xfrm>
                  <a:off x="488474" y="1915316"/>
                  <a:ext cx="2415432" cy="2257826"/>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nvGrpSpPr>
                <p:cNvPr id="100" name="Group 112"/>
                <p:cNvGrpSpPr/>
                <p:nvPr/>
              </p:nvGrpSpPr>
              <p:grpSpPr>
                <a:xfrm>
                  <a:off x="2522042" y="2006175"/>
                  <a:ext cx="264562" cy="264562"/>
                  <a:chOff x="2072153" y="1955052"/>
                  <a:chExt cx="350907" cy="350907"/>
                </a:xfrm>
              </p:grpSpPr>
              <p:sp>
                <p:nvSpPr>
                  <p:cNvPr id="110" name="Oval 113"/>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111" name="Oval 114"/>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nvGrpSpPr>
                <p:cNvPr id="101" name="Group 115"/>
                <p:cNvGrpSpPr/>
                <p:nvPr/>
              </p:nvGrpSpPr>
              <p:grpSpPr>
                <a:xfrm>
                  <a:off x="592885" y="2004658"/>
                  <a:ext cx="264562" cy="264562"/>
                  <a:chOff x="2072153" y="1955052"/>
                  <a:chExt cx="350907" cy="350907"/>
                </a:xfrm>
              </p:grpSpPr>
              <p:sp>
                <p:nvSpPr>
                  <p:cNvPr id="108" name="Oval 116"/>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109" name="Oval 117"/>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nvGrpSpPr>
                <p:cNvPr id="102" name="Group 118"/>
                <p:cNvGrpSpPr/>
                <p:nvPr/>
              </p:nvGrpSpPr>
              <p:grpSpPr>
                <a:xfrm>
                  <a:off x="2522042" y="3816367"/>
                  <a:ext cx="264562" cy="264562"/>
                  <a:chOff x="2072153" y="1955052"/>
                  <a:chExt cx="350907" cy="350907"/>
                </a:xfrm>
              </p:grpSpPr>
              <p:sp>
                <p:nvSpPr>
                  <p:cNvPr id="106" name="Oval 119"/>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107" name="Oval 120"/>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nvGrpSpPr>
                <p:cNvPr id="103" name="Group 121"/>
                <p:cNvGrpSpPr/>
                <p:nvPr/>
              </p:nvGrpSpPr>
              <p:grpSpPr>
                <a:xfrm>
                  <a:off x="592885" y="3814850"/>
                  <a:ext cx="264562" cy="264562"/>
                  <a:chOff x="2072153" y="1955052"/>
                  <a:chExt cx="350907" cy="350907"/>
                </a:xfrm>
              </p:grpSpPr>
              <p:sp>
                <p:nvSpPr>
                  <p:cNvPr id="104" name="Oval 122"/>
                  <p:cNvSpPr/>
                  <p:nvPr/>
                </p:nvSpPr>
                <p:spPr>
                  <a:xfrm>
                    <a:off x="2072153" y="1955052"/>
                    <a:ext cx="350907" cy="350907"/>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105" name="Oval 123"/>
                  <p:cNvSpPr/>
                  <p:nvPr/>
                </p:nvSpPr>
                <p:spPr>
                  <a:xfrm>
                    <a:off x="2152520" y="2035419"/>
                    <a:ext cx="190173" cy="190173"/>
                  </a:xfrm>
                  <a:prstGeom prst="ellipse">
                    <a:avLst/>
                  </a:prstGeom>
                  <a:solidFill>
                    <a:srgbClr val="FFFFFF"/>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grpSp>
          <p:sp>
            <p:nvSpPr>
              <p:cNvPr id="86" name="TextBox 266"/>
              <p:cNvSpPr txBox="1"/>
              <p:nvPr/>
            </p:nvSpPr>
            <p:spPr>
              <a:xfrm>
                <a:off x="6886067" y="1394674"/>
                <a:ext cx="1255117" cy="416852"/>
              </a:xfrm>
              <a:prstGeom prst="rect">
                <a:avLst/>
              </a:prstGeom>
              <a:noFill/>
            </p:spPr>
            <p:txBody>
              <a:bodyPr wrap="square" rtlCol="0">
                <a:spAutoFit/>
              </a:bodyPr>
              <a:lstStyle/>
              <a:p>
                <a:pPr algn="ctr"/>
                <a:r>
                  <a:rPr lang="en-US" smtClean="0">
                    <a:solidFill>
                      <a:srgbClr val="004BAF"/>
                    </a:solidFill>
                    <a:ea typeface="ＭＳ Ｐゴシック" pitchFamily="34" charset="-128"/>
                    <a:cs typeface="+mn-cs"/>
                  </a:rPr>
                  <a:t>AP3</a:t>
                </a:r>
                <a:r>
                  <a:rPr lang="en-US" altLang="ja-JP" smtClean="0">
                    <a:solidFill>
                      <a:srgbClr val="004BAF"/>
                    </a:solidFill>
                    <a:ea typeface="ＭＳ Ｐゴシック" pitchFamily="34" charset="-128"/>
                    <a:cs typeface="+mn-cs"/>
                  </a:rPr>
                  <a:t>8</a:t>
                </a:r>
                <a:r>
                  <a:rPr lang="en-US" smtClean="0">
                    <a:solidFill>
                      <a:srgbClr val="004BAF"/>
                    </a:solidFill>
                    <a:ea typeface="ＭＳ Ｐゴシック" pitchFamily="34" charset="-128"/>
                    <a:cs typeface="+mn-cs"/>
                  </a:rPr>
                  <a:t>00</a:t>
                </a:r>
                <a:endParaRPr lang="en-US" dirty="0">
                  <a:solidFill>
                    <a:srgbClr val="004BAF"/>
                  </a:solidFill>
                  <a:ea typeface="ＭＳ Ｐゴシック" pitchFamily="34" charset="-128"/>
                  <a:cs typeface="+mn-cs"/>
                </a:endParaRPr>
              </a:p>
            </p:txBody>
          </p:sp>
          <p:sp>
            <p:nvSpPr>
              <p:cNvPr id="87" name="Rectangle 109"/>
              <p:cNvSpPr/>
              <p:nvPr/>
            </p:nvSpPr>
            <p:spPr>
              <a:xfrm>
                <a:off x="7140565" y="2402777"/>
                <a:ext cx="1435268" cy="224833"/>
              </a:xfrm>
              <a:prstGeom prst="roundRect">
                <a:avLst/>
              </a:prstGeom>
              <a:solidFill>
                <a:schemeClr val="bg1"/>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58585B"/>
                    </a:solidFill>
                    <a:latin typeface="Arial"/>
                  </a:rPr>
                  <a:t>5 </a:t>
                </a:r>
                <a:r>
                  <a:rPr lang="en-US" sz="1200">
                    <a:solidFill>
                      <a:srgbClr val="58585B"/>
                    </a:solidFill>
                    <a:latin typeface="Arial"/>
                  </a:rPr>
                  <a:t>GHz </a:t>
                </a:r>
                <a:r>
                  <a:rPr lang="en-US" sz="1200" smtClean="0">
                    <a:solidFill>
                      <a:srgbClr val="58585B"/>
                    </a:solidFill>
                    <a:latin typeface="Arial"/>
                  </a:rPr>
                  <a:t>Radio</a:t>
                </a:r>
                <a:endParaRPr lang="en-US" sz="1200" dirty="0">
                  <a:solidFill>
                    <a:srgbClr val="58585B"/>
                  </a:solidFill>
                  <a:latin typeface="Arial"/>
                </a:endParaRPr>
              </a:p>
            </p:txBody>
          </p:sp>
          <p:sp>
            <p:nvSpPr>
              <p:cNvPr id="88" name="Rectangle 167"/>
              <p:cNvSpPr/>
              <p:nvPr/>
            </p:nvSpPr>
            <p:spPr>
              <a:xfrm>
                <a:off x="7140565" y="1796673"/>
                <a:ext cx="1435268" cy="224833"/>
              </a:xfrm>
              <a:prstGeom prst="roundRect">
                <a:avLst/>
              </a:prstGeom>
              <a:solidFill>
                <a:schemeClr val="bg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200" smtClean="0">
                    <a:solidFill>
                      <a:srgbClr val="FFFFFF"/>
                    </a:solidFill>
                    <a:latin typeface="Arial"/>
                    <a:ea typeface="ＭＳ Ｐゴシック"/>
                  </a:rPr>
                  <a:t>XOR</a:t>
                </a:r>
                <a:r>
                  <a:rPr lang="ja-JP" altLang="en-US" sz="1200" smtClean="0">
                    <a:solidFill>
                      <a:srgbClr val="FFFFFF"/>
                    </a:solidFill>
                    <a:latin typeface="Arial"/>
                    <a:ea typeface="ＭＳ Ｐゴシック"/>
                  </a:rPr>
                  <a:t> </a:t>
                </a:r>
                <a:r>
                  <a:rPr lang="en-US" sz="1200" smtClean="0">
                    <a:solidFill>
                      <a:srgbClr val="FFFFFF"/>
                    </a:solidFill>
                    <a:latin typeface="Arial"/>
                  </a:rPr>
                  <a:t>Radio</a:t>
                </a:r>
                <a:endParaRPr lang="en-US" sz="1200" dirty="0">
                  <a:solidFill>
                    <a:srgbClr val="FFFFFF"/>
                  </a:solidFill>
                  <a:latin typeface="Arial"/>
                </a:endParaRPr>
              </a:p>
            </p:txBody>
          </p:sp>
          <p:sp>
            <p:nvSpPr>
              <p:cNvPr id="89" name="Freeform 9"/>
              <p:cNvSpPr>
                <a:spLocks noChangeAspect="1" noEditPoints="1"/>
              </p:cNvSpPr>
              <p:nvPr/>
            </p:nvSpPr>
            <p:spPr bwMode="auto">
              <a:xfrm rot="5400000">
                <a:off x="7741902" y="2843541"/>
                <a:ext cx="322686" cy="762369"/>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cxnSp>
            <p:nvCxnSpPr>
              <p:cNvPr id="90" name="Elbow Connector 107"/>
              <p:cNvCxnSpPr>
                <a:endCxn id="87" idx="1"/>
              </p:cNvCxnSpPr>
              <p:nvPr/>
            </p:nvCxnSpPr>
            <p:spPr>
              <a:xfrm rot="5400000" flipH="1" flipV="1">
                <a:off x="6980371" y="2583787"/>
                <a:ext cx="228786" cy="91603"/>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91" name="Freeform 9"/>
              <p:cNvSpPr>
                <a:spLocks noChangeAspect="1" noEditPoints="1"/>
              </p:cNvSpPr>
              <p:nvPr/>
            </p:nvSpPr>
            <p:spPr bwMode="auto">
              <a:xfrm rot="5400000">
                <a:off x="8188939" y="1918343"/>
                <a:ext cx="234866" cy="554888"/>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92" name="Freeform 11"/>
              <p:cNvSpPr>
                <a:spLocks noChangeAspect="1" noEditPoints="1"/>
              </p:cNvSpPr>
              <p:nvPr/>
            </p:nvSpPr>
            <p:spPr bwMode="auto">
              <a:xfrm>
                <a:off x="7601451" y="2021507"/>
                <a:ext cx="317643" cy="320540"/>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93" name="Freeform 9"/>
              <p:cNvSpPr>
                <a:spLocks noChangeAspect="1" noEditPoints="1"/>
              </p:cNvSpPr>
              <p:nvPr/>
            </p:nvSpPr>
            <p:spPr bwMode="auto">
              <a:xfrm rot="5400000">
                <a:off x="8198281" y="2521940"/>
                <a:ext cx="234866" cy="554888"/>
              </a:xfrm>
              <a:custGeom>
                <a:avLst/>
                <a:gdLst>
                  <a:gd name="T0" fmla="*/ 1140 w 1140"/>
                  <a:gd name="T1" fmla="*/ 16 h 2633"/>
                  <a:gd name="T2" fmla="*/ 928 w 1140"/>
                  <a:gd name="T3" fmla="*/ 53 h 2633"/>
                  <a:gd name="T4" fmla="*/ 0 w 1140"/>
                  <a:gd name="T5" fmla="*/ 16 h 2633"/>
                  <a:gd name="T6" fmla="*/ 840 w 1140"/>
                  <a:gd name="T7" fmla="*/ 2633 h 2633"/>
                  <a:gd name="T8" fmla="*/ 1124 w 1140"/>
                  <a:gd name="T9" fmla="*/ 2633 h 2633"/>
                  <a:gd name="T10" fmla="*/ 1076 w 1140"/>
                  <a:gd name="T11" fmla="*/ 1317 h 2633"/>
                  <a:gd name="T12" fmla="*/ 1078 w 1140"/>
                  <a:gd name="T13" fmla="*/ 105 h 2633"/>
                  <a:gd name="T14" fmla="*/ 70 w 1140"/>
                  <a:gd name="T15" fmla="*/ 45 h 2633"/>
                  <a:gd name="T16" fmla="*/ 40 w 1140"/>
                  <a:gd name="T17" fmla="*/ 75 h 2633"/>
                  <a:gd name="T18" fmla="*/ 40 w 1140"/>
                  <a:gd name="T19" fmla="*/ 2569 h 2633"/>
                  <a:gd name="T20" fmla="*/ 70 w 1140"/>
                  <a:gd name="T21" fmla="*/ 2599 h 2633"/>
                  <a:gd name="T22" fmla="*/ 100 w 1140"/>
                  <a:gd name="T23" fmla="*/ 2447 h 2633"/>
                  <a:gd name="T24" fmla="*/ 962 w 1140"/>
                  <a:gd name="T25" fmla="*/ 97 h 2633"/>
                  <a:gd name="T26" fmla="*/ 962 w 1140"/>
                  <a:gd name="T27" fmla="*/ 2533 h 2633"/>
                  <a:gd name="T28" fmla="*/ 1078 w 1140"/>
                  <a:gd name="T29" fmla="*/ 2539 h 2633"/>
                  <a:gd name="T30" fmla="*/ 180 w 1140"/>
                  <a:gd name="T31" fmla="*/ 177 h 2633"/>
                  <a:gd name="T32" fmla="*/ 180 w 1140"/>
                  <a:gd name="T33" fmla="*/ 469 h 2633"/>
                  <a:gd name="T34" fmla="*/ 776 w 1140"/>
                  <a:gd name="T35" fmla="*/ 673 h 2633"/>
                  <a:gd name="T36" fmla="*/ 180 w 1140"/>
                  <a:gd name="T37" fmla="*/ 673 h 2633"/>
                  <a:gd name="T38" fmla="*/ 776 w 1140"/>
                  <a:gd name="T39" fmla="*/ 1461 h 2633"/>
                  <a:gd name="T40" fmla="*/ 180 w 1140"/>
                  <a:gd name="T41" fmla="*/ 1665 h 2633"/>
                  <a:gd name="T42" fmla="*/ 180 w 1140"/>
                  <a:gd name="T43" fmla="*/ 1957 h 2633"/>
                  <a:gd name="T44" fmla="*/ 776 w 1140"/>
                  <a:gd name="T45" fmla="*/ 2161 h 2633"/>
                  <a:gd name="T46" fmla="*/ 180 w 1140"/>
                  <a:gd name="T47" fmla="*/ 2161 h 2633"/>
                  <a:gd name="T48" fmla="*/ 1012 w 1140"/>
                  <a:gd name="T49" fmla="*/ 299 h 2633"/>
                  <a:gd name="T50" fmla="*/ 852 w 1140"/>
                  <a:gd name="T51" fmla="*/ 341 h 2633"/>
                  <a:gd name="T52" fmla="*/ 852 w 1140"/>
                  <a:gd name="T53" fmla="*/ 409 h 2633"/>
                  <a:gd name="T54" fmla="*/ 1012 w 1140"/>
                  <a:gd name="T55" fmla="*/ 451 h 2633"/>
                  <a:gd name="T56" fmla="*/ 852 w 1140"/>
                  <a:gd name="T57" fmla="*/ 451 h 2633"/>
                  <a:gd name="T58" fmla="*/ 1012 w 1140"/>
                  <a:gd name="T59" fmla="*/ 629 h 2633"/>
                  <a:gd name="T60" fmla="*/ 852 w 1140"/>
                  <a:gd name="T61" fmla="*/ 671 h 2633"/>
                  <a:gd name="T62" fmla="*/ 852 w 1140"/>
                  <a:gd name="T63" fmla="*/ 739 h 2633"/>
                  <a:gd name="T64" fmla="*/ 1012 w 1140"/>
                  <a:gd name="T65" fmla="*/ 781 h 2633"/>
                  <a:gd name="T66" fmla="*/ 852 w 1140"/>
                  <a:gd name="T67" fmla="*/ 781 h 2633"/>
                  <a:gd name="T68" fmla="*/ 1012 w 1140"/>
                  <a:gd name="T69" fmla="*/ 959 h 2633"/>
                  <a:gd name="T70" fmla="*/ 852 w 1140"/>
                  <a:gd name="T71" fmla="*/ 1001 h 2633"/>
                  <a:gd name="T72" fmla="*/ 852 w 1140"/>
                  <a:gd name="T73" fmla="*/ 1069 h 2633"/>
                  <a:gd name="T74" fmla="*/ 1012 w 1140"/>
                  <a:gd name="T75" fmla="*/ 1111 h 2633"/>
                  <a:gd name="T76" fmla="*/ 852 w 1140"/>
                  <a:gd name="T77" fmla="*/ 1111 h 2633"/>
                  <a:gd name="T78" fmla="*/ 1012 w 1140"/>
                  <a:gd name="T79" fmla="*/ 1289 h 2633"/>
                  <a:gd name="T80" fmla="*/ 852 w 1140"/>
                  <a:gd name="T81" fmla="*/ 1331 h 2633"/>
                  <a:gd name="T82" fmla="*/ 852 w 1140"/>
                  <a:gd name="T83" fmla="*/ 1399 h 2633"/>
                  <a:gd name="T84" fmla="*/ 1012 w 1140"/>
                  <a:gd name="T85" fmla="*/ 1441 h 2633"/>
                  <a:gd name="T86" fmla="*/ 852 w 1140"/>
                  <a:gd name="T87" fmla="*/ 1441 h 2633"/>
                  <a:gd name="T88" fmla="*/ 1012 w 1140"/>
                  <a:gd name="T89" fmla="*/ 1619 h 2633"/>
                  <a:gd name="T90" fmla="*/ 852 w 1140"/>
                  <a:gd name="T91" fmla="*/ 1661 h 2633"/>
                  <a:gd name="T92" fmla="*/ 852 w 1140"/>
                  <a:gd name="T93" fmla="*/ 1729 h 2633"/>
                  <a:gd name="T94" fmla="*/ 1012 w 1140"/>
                  <a:gd name="T95" fmla="*/ 1771 h 2633"/>
                  <a:gd name="T96" fmla="*/ 852 w 1140"/>
                  <a:gd name="T97" fmla="*/ 1771 h 2633"/>
                  <a:gd name="T98" fmla="*/ 1012 w 1140"/>
                  <a:gd name="T99" fmla="*/ 1949 h 2633"/>
                  <a:gd name="T100" fmla="*/ 852 w 1140"/>
                  <a:gd name="T101" fmla="*/ 1991 h 2633"/>
                  <a:gd name="T102" fmla="*/ 852 w 1140"/>
                  <a:gd name="T103" fmla="*/ 2059 h 2633"/>
                  <a:gd name="T104" fmla="*/ 1012 w 1140"/>
                  <a:gd name="T105" fmla="*/ 2101 h 2633"/>
                  <a:gd name="T106" fmla="*/ 852 w 1140"/>
                  <a:gd name="T107" fmla="*/ 2101 h 2633"/>
                  <a:gd name="T108" fmla="*/ 1012 w 1140"/>
                  <a:gd name="T109" fmla="*/ 2279 h 2633"/>
                  <a:gd name="T110" fmla="*/ 852 w 1140"/>
                  <a:gd name="T111" fmla="*/ 2321 h 2633"/>
                  <a:gd name="T112" fmla="*/ 852 w 1140"/>
                  <a:gd name="T113" fmla="*/ 2389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0" h="2633">
                    <a:moveTo>
                      <a:pt x="1076" y="1317"/>
                    </a:moveTo>
                    <a:cubicBezTo>
                      <a:pt x="1076" y="1268"/>
                      <a:pt x="1105" y="1229"/>
                      <a:pt x="1140" y="1229"/>
                    </a:cubicBezTo>
                    <a:cubicBezTo>
                      <a:pt x="1140" y="16"/>
                      <a:pt x="1140" y="16"/>
                      <a:pt x="1140" y="16"/>
                    </a:cubicBezTo>
                    <a:cubicBezTo>
                      <a:pt x="1140" y="8"/>
                      <a:pt x="1133" y="0"/>
                      <a:pt x="1124" y="0"/>
                    </a:cubicBezTo>
                    <a:cubicBezTo>
                      <a:pt x="1015" y="0"/>
                      <a:pt x="1015" y="0"/>
                      <a:pt x="1015" y="0"/>
                    </a:cubicBezTo>
                    <a:cubicBezTo>
                      <a:pt x="1007" y="30"/>
                      <a:pt x="971" y="53"/>
                      <a:pt x="928" y="53"/>
                    </a:cubicBezTo>
                    <a:cubicBezTo>
                      <a:pt x="885" y="53"/>
                      <a:pt x="849" y="30"/>
                      <a:pt x="841" y="0"/>
                    </a:cubicBezTo>
                    <a:cubicBezTo>
                      <a:pt x="16" y="0"/>
                      <a:pt x="16" y="0"/>
                      <a:pt x="16" y="0"/>
                    </a:cubicBezTo>
                    <a:cubicBezTo>
                      <a:pt x="7" y="0"/>
                      <a:pt x="0" y="8"/>
                      <a:pt x="0" y="16"/>
                    </a:cubicBezTo>
                    <a:cubicBezTo>
                      <a:pt x="0" y="2617"/>
                      <a:pt x="0" y="2617"/>
                      <a:pt x="0" y="2617"/>
                    </a:cubicBezTo>
                    <a:cubicBezTo>
                      <a:pt x="0" y="2626"/>
                      <a:pt x="7" y="2633"/>
                      <a:pt x="16" y="2633"/>
                    </a:cubicBezTo>
                    <a:cubicBezTo>
                      <a:pt x="840" y="2633"/>
                      <a:pt x="840" y="2633"/>
                      <a:pt x="840" y="2633"/>
                    </a:cubicBezTo>
                    <a:cubicBezTo>
                      <a:pt x="840" y="2598"/>
                      <a:pt x="879" y="2569"/>
                      <a:pt x="928" y="2569"/>
                    </a:cubicBezTo>
                    <a:cubicBezTo>
                      <a:pt x="977" y="2569"/>
                      <a:pt x="1016" y="2598"/>
                      <a:pt x="1016" y="2633"/>
                    </a:cubicBezTo>
                    <a:cubicBezTo>
                      <a:pt x="1124" y="2633"/>
                      <a:pt x="1124" y="2633"/>
                      <a:pt x="1124" y="2633"/>
                    </a:cubicBezTo>
                    <a:cubicBezTo>
                      <a:pt x="1133" y="2633"/>
                      <a:pt x="1140" y="2626"/>
                      <a:pt x="1140" y="2617"/>
                    </a:cubicBezTo>
                    <a:cubicBezTo>
                      <a:pt x="1140" y="1405"/>
                      <a:pt x="1140" y="1405"/>
                      <a:pt x="1140" y="1405"/>
                    </a:cubicBezTo>
                    <a:cubicBezTo>
                      <a:pt x="1105" y="1405"/>
                      <a:pt x="1076" y="1365"/>
                      <a:pt x="1076" y="1317"/>
                    </a:cubicBezTo>
                    <a:close/>
                    <a:moveTo>
                      <a:pt x="1078" y="45"/>
                    </a:moveTo>
                    <a:cubicBezTo>
                      <a:pt x="1095" y="45"/>
                      <a:pt x="1108" y="58"/>
                      <a:pt x="1108" y="75"/>
                    </a:cubicBezTo>
                    <a:cubicBezTo>
                      <a:pt x="1108" y="92"/>
                      <a:pt x="1095" y="105"/>
                      <a:pt x="1078" y="105"/>
                    </a:cubicBezTo>
                    <a:cubicBezTo>
                      <a:pt x="1061" y="105"/>
                      <a:pt x="1048" y="92"/>
                      <a:pt x="1048" y="75"/>
                    </a:cubicBezTo>
                    <a:cubicBezTo>
                      <a:pt x="1048" y="58"/>
                      <a:pt x="1061" y="45"/>
                      <a:pt x="1078" y="45"/>
                    </a:cubicBezTo>
                    <a:close/>
                    <a:moveTo>
                      <a:pt x="70" y="45"/>
                    </a:moveTo>
                    <a:cubicBezTo>
                      <a:pt x="87" y="45"/>
                      <a:pt x="100" y="58"/>
                      <a:pt x="100" y="75"/>
                    </a:cubicBezTo>
                    <a:cubicBezTo>
                      <a:pt x="100" y="92"/>
                      <a:pt x="87" y="105"/>
                      <a:pt x="70" y="105"/>
                    </a:cubicBezTo>
                    <a:cubicBezTo>
                      <a:pt x="53" y="105"/>
                      <a:pt x="40" y="92"/>
                      <a:pt x="40" y="75"/>
                    </a:cubicBezTo>
                    <a:cubicBezTo>
                      <a:pt x="40" y="58"/>
                      <a:pt x="53" y="45"/>
                      <a:pt x="70" y="45"/>
                    </a:cubicBezTo>
                    <a:close/>
                    <a:moveTo>
                      <a:pt x="70" y="2599"/>
                    </a:moveTo>
                    <a:cubicBezTo>
                      <a:pt x="53" y="2599"/>
                      <a:pt x="40" y="2586"/>
                      <a:pt x="40" y="2569"/>
                    </a:cubicBezTo>
                    <a:cubicBezTo>
                      <a:pt x="40" y="2552"/>
                      <a:pt x="53" y="2539"/>
                      <a:pt x="70" y="2539"/>
                    </a:cubicBezTo>
                    <a:cubicBezTo>
                      <a:pt x="87" y="2539"/>
                      <a:pt x="100" y="2552"/>
                      <a:pt x="100" y="2569"/>
                    </a:cubicBezTo>
                    <a:cubicBezTo>
                      <a:pt x="100" y="2586"/>
                      <a:pt x="87" y="2599"/>
                      <a:pt x="70" y="2599"/>
                    </a:cubicBezTo>
                    <a:close/>
                    <a:moveTo>
                      <a:pt x="962" y="2533"/>
                    </a:moveTo>
                    <a:cubicBezTo>
                      <a:pt x="186" y="2533"/>
                      <a:pt x="186" y="2533"/>
                      <a:pt x="186" y="2533"/>
                    </a:cubicBezTo>
                    <a:cubicBezTo>
                      <a:pt x="139" y="2533"/>
                      <a:pt x="100" y="2494"/>
                      <a:pt x="100" y="2447"/>
                    </a:cubicBezTo>
                    <a:cubicBezTo>
                      <a:pt x="100" y="183"/>
                      <a:pt x="100" y="183"/>
                      <a:pt x="100" y="183"/>
                    </a:cubicBezTo>
                    <a:cubicBezTo>
                      <a:pt x="100" y="136"/>
                      <a:pt x="139" y="97"/>
                      <a:pt x="186" y="97"/>
                    </a:cubicBezTo>
                    <a:cubicBezTo>
                      <a:pt x="962" y="97"/>
                      <a:pt x="962" y="97"/>
                      <a:pt x="962" y="97"/>
                    </a:cubicBezTo>
                    <a:cubicBezTo>
                      <a:pt x="1009" y="97"/>
                      <a:pt x="1048" y="136"/>
                      <a:pt x="1048" y="183"/>
                    </a:cubicBezTo>
                    <a:cubicBezTo>
                      <a:pt x="1048" y="2447"/>
                      <a:pt x="1048" y="2447"/>
                      <a:pt x="1048" y="2447"/>
                    </a:cubicBezTo>
                    <a:cubicBezTo>
                      <a:pt x="1048" y="2494"/>
                      <a:pt x="1009" y="2533"/>
                      <a:pt x="962" y="2533"/>
                    </a:cubicBezTo>
                    <a:close/>
                    <a:moveTo>
                      <a:pt x="1078" y="2599"/>
                    </a:moveTo>
                    <a:cubicBezTo>
                      <a:pt x="1061" y="2599"/>
                      <a:pt x="1048" y="2586"/>
                      <a:pt x="1048" y="2569"/>
                    </a:cubicBezTo>
                    <a:cubicBezTo>
                      <a:pt x="1048" y="2552"/>
                      <a:pt x="1061" y="2539"/>
                      <a:pt x="1078" y="2539"/>
                    </a:cubicBezTo>
                    <a:cubicBezTo>
                      <a:pt x="1095" y="2539"/>
                      <a:pt x="1108" y="2552"/>
                      <a:pt x="1108" y="2569"/>
                    </a:cubicBezTo>
                    <a:cubicBezTo>
                      <a:pt x="1108" y="2586"/>
                      <a:pt x="1095" y="2599"/>
                      <a:pt x="1078" y="2599"/>
                    </a:cubicBezTo>
                    <a:close/>
                    <a:moveTo>
                      <a:pt x="180" y="177"/>
                    </a:moveTo>
                    <a:cubicBezTo>
                      <a:pt x="776" y="177"/>
                      <a:pt x="776" y="177"/>
                      <a:pt x="776" y="177"/>
                    </a:cubicBezTo>
                    <a:cubicBezTo>
                      <a:pt x="776" y="469"/>
                      <a:pt x="776" y="469"/>
                      <a:pt x="776" y="469"/>
                    </a:cubicBezTo>
                    <a:cubicBezTo>
                      <a:pt x="180" y="469"/>
                      <a:pt x="180" y="469"/>
                      <a:pt x="180" y="469"/>
                    </a:cubicBezTo>
                    <a:lnTo>
                      <a:pt x="180" y="177"/>
                    </a:lnTo>
                    <a:close/>
                    <a:moveTo>
                      <a:pt x="180" y="673"/>
                    </a:moveTo>
                    <a:cubicBezTo>
                      <a:pt x="776" y="673"/>
                      <a:pt x="776" y="673"/>
                      <a:pt x="776" y="673"/>
                    </a:cubicBezTo>
                    <a:cubicBezTo>
                      <a:pt x="776" y="965"/>
                      <a:pt x="776" y="965"/>
                      <a:pt x="776" y="965"/>
                    </a:cubicBezTo>
                    <a:cubicBezTo>
                      <a:pt x="180" y="965"/>
                      <a:pt x="180" y="965"/>
                      <a:pt x="180" y="965"/>
                    </a:cubicBezTo>
                    <a:lnTo>
                      <a:pt x="180" y="673"/>
                    </a:lnTo>
                    <a:close/>
                    <a:moveTo>
                      <a:pt x="180" y="1169"/>
                    </a:moveTo>
                    <a:cubicBezTo>
                      <a:pt x="776" y="1169"/>
                      <a:pt x="776" y="1169"/>
                      <a:pt x="776" y="1169"/>
                    </a:cubicBezTo>
                    <a:cubicBezTo>
                      <a:pt x="776" y="1461"/>
                      <a:pt x="776" y="1461"/>
                      <a:pt x="776" y="1461"/>
                    </a:cubicBezTo>
                    <a:cubicBezTo>
                      <a:pt x="180" y="1461"/>
                      <a:pt x="180" y="1461"/>
                      <a:pt x="180" y="1461"/>
                    </a:cubicBezTo>
                    <a:lnTo>
                      <a:pt x="180" y="1169"/>
                    </a:lnTo>
                    <a:close/>
                    <a:moveTo>
                      <a:pt x="180" y="1665"/>
                    </a:moveTo>
                    <a:cubicBezTo>
                      <a:pt x="776" y="1665"/>
                      <a:pt x="776" y="1665"/>
                      <a:pt x="776" y="1665"/>
                    </a:cubicBezTo>
                    <a:cubicBezTo>
                      <a:pt x="776" y="1957"/>
                      <a:pt x="776" y="1957"/>
                      <a:pt x="776" y="1957"/>
                    </a:cubicBezTo>
                    <a:cubicBezTo>
                      <a:pt x="180" y="1957"/>
                      <a:pt x="180" y="1957"/>
                      <a:pt x="180" y="1957"/>
                    </a:cubicBezTo>
                    <a:lnTo>
                      <a:pt x="180" y="1665"/>
                    </a:lnTo>
                    <a:close/>
                    <a:moveTo>
                      <a:pt x="180" y="2161"/>
                    </a:moveTo>
                    <a:cubicBezTo>
                      <a:pt x="776" y="2161"/>
                      <a:pt x="776" y="2161"/>
                      <a:pt x="776" y="2161"/>
                    </a:cubicBezTo>
                    <a:cubicBezTo>
                      <a:pt x="776" y="2453"/>
                      <a:pt x="776" y="2453"/>
                      <a:pt x="776" y="2453"/>
                    </a:cubicBezTo>
                    <a:cubicBezTo>
                      <a:pt x="180" y="2453"/>
                      <a:pt x="180" y="2453"/>
                      <a:pt x="180" y="2453"/>
                    </a:cubicBezTo>
                    <a:lnTo>
                      <a:pt x="180" y="2161"/>
                    </a:lnTo>
                    <a:close/>
                    <a:moveTo>
                      <a:pt x="852" y="231"/>
                    </a:moveTo>
                    <a:cubicBezTo>
                      <a:pt x="1012" y="231"/>
                      <a:pt x="1012" y="231"/>
                      <a:pt x="1012" y="231"/>
                    </a:cubicBezTo>
                    <a:cubicBezTo>
                      <a:pt x="1012" y="299"/>
                      <a:pt x="1012" y="299"/>
                      <a:pt x="1012" y="299"/>
                    </a:cubicBezTo>
                    <a:cubicBezTo>
                      <a:pt x="852" y="299"/>
                      <a:pt x="852" y="299"/>
                      <a:pt x="852" y="299"/>
                    </a:cubicBezTo>
                    <a:lnTo>
                      <a:pt x="852" y="231"/>
                    </a:lnTo>
                    <a:close/>
                    <a:moveTo>
                      <a:pt x="852" y="341"/>
                    </a:moveTo>
                    <a:cubicBezTo>
                      <a:pt x="1012" y="341"/>
                      <a:pt x="1012" y="341"/>
                      <a:pt x="1012" y="341"/>
                    </a:cubicBezTo>
                    <a:cubicBezTo>
                      <a:pt x="1012" y="409"/>
                      <a:pt x="1012" y="409"/>
                      <a:pt x="1012" y="409"/>
                    </a:cubicBezTo>
                    <a:cubicBezTo>
                      <a:pt x="852" y="409"/>
                      <a:pt x="852" y="409"/>
                      <a:pt x="852" y="409"/>
                    </a:cubicBezTo>
                    <a:lnTo>
                      <a:pt x="852" y="341"/>
                    </a:lnTo>
                    <a:close/>
                    <a:moveTo>
                      <a:pt x="852" y="451"/>
                    </a:moveTo>
                    <a:cubicBezTo>
                      <a:pt x="1012" y="451"/>
                      <a:pt x="1012" y="451"/>
                      <a:pt x="1012" y="451"/>
                    </a:cubicBezTo>
                    <a:cubicBezTo>
                      <a:pt x="1012" y="519"/>
                      <a:pt x="1012" y="519"/>
                      <a:pt x="1012" y="519"/>
                    </a:cubicBezTo>
                    <a:cubicBezTo>
                      <a:pt x="852" y="519"/>
                      <a:pt x="852" y="519"/>
                      <a:pt x="852" y="519"/>
                    </a:cubicBezTo>
                    <a:lnTo>
                      <a:pt x="852" y="451"/>
                    </a:lnTo>
                    <a:close/>
                    <a:moveTo>
                      <a:pt x="852" y="561"/>
                    </a:moveTo>
                    <a:cubicBezTo>
                      <a:pt x="1012" y="561"/>
                      <a:pt x="1012" y="561"/>
                      <a:pt x="1012" y="561"/>
                    </a:cubicBezTo>
                    <a:cubicBezTo>
                      <a:pt x="1012" y="629"/>
                      <a:pt x="1012" y="629"/>
                      <a:pt x="1012" y="629"/>
                    </a:cubicBezTo>
                    <a:cubicBezTo>
                      <a:pt x="852" y="629"/>
                      <a:pt x="852" y="629"/>
                      <a:pt x="852" y="629"/>
                    </a:cubicBezTo>
                    <a:lnTo>
                      <a:pt x="852" y="561"/>
                    </a:lnTo>
                    <a:close/>
                    <a:moveTo>
                      <a:pt x="852" y="671"/>
                    </a:moveTo>
                    <a:cubicBezTo>
                      <a:pt x="1012" y="671"/>
                      <a:pt x="1012" y="671"/>
                      <a:pt x="1012" y="671"/>
                    </a:cubicBezTo>
                    <a:cubicBezTo>
                      <a:pt x="1012" y="739"/>
                      <a:pt x="1012" y="739"/>
                      <a:pt x="1012" y="739"/>
                    </a:cubicBezTo>
                    <a:cubicBezTo>
                      <a:pt x="852" y="739"/>
                      <a:pt x="852" y="739"/>
                      <a:pt x="852" y="739"/>
                    </a:cubicBezTo>
                    <a:lnTo>
                      <a:pt x="852" y="671"/>
                    </a:lnTo>
                    <a:close/>
                    <a:moveTo>
                      <a:pt x="852" y="781"/>
                    </a:moveTo>
                    <a:cubicBezTo>
                      <a:pt x="1012" y="781"/>
                      <a:pt x="1012" y="781"/>
                      <a:pt x="1012" y="781"/>
                    </a:cubicBezTo>
                    <a:cubicBezTo>
                      <a:pt x="1012" y="849"/>
                      <a:pt x="1012" y="849"/>
                      <a:pt x="1012" y="849"/>
                    </a:cubicBezTo>
                    <a:cubicBezTo>
                      <a:pt x="852" y="849"/>
                      <a:pt x="852" y="849"/>
                      <a:pt x="852" y="849"/>
                    </a:cubicBezTo>
                    <a:lnTo>
                      <a:pt x="852" y="781"/>
                    </a:lnTo>
                    <a:close/>
                    <a:moveTo>
                      <a:pt x="852" y="891"/>
                    </a:moveTo>
                    <a:cubicBezTo>
                      <a:pt x="1012" y="891"/>
                      <a:pt x="1012" y="891"/>
                      <a:pt x="1012" y="891"/>
                    </a:cubicBezTo>
                    <a:cubicBezTo>
                      <a:pt x="1012" y="959"/>
                      <a:pt x="1012" y="959"/>
                      <a:pt x="1012" y="959"/>
                    </a:cubicBezTo>
                    <a:cubicBezTo>
                      <a:pt x="852" y="959"/>
                      <a:pt x="852" y="959"/>
                      <a:pt x="852" y="959"/>
                    </a:cubicBezTo>
                    <a:lnTo>
                      <a:pt x="852" y="891"/>
                    </a:lnTo>
                    <a:close/>
                    <a:moveTo>
                      <a:pt x="852" y="1001"/>
                    </a:moveTo>
                    <a:cubicBezTo>
                      <a:pt x="1012" y="1001"/>
                      <a:pt x="1012" y="1001"/>
                      <a:pt x="1012" y="1001"/>
                    </a:cubicBezTo>
                    <a:cubicBezTo>
                      <a:pt x="1012" y="1069"/>
                      <a:pt x="1012" y="1069"/>
                      <a:pt x="1012" y="1069"/>
                    </a:cubicBezTo>
                    <a:cubicBezTo>
                      <a:pt x="852" y="1069"/>
                      <a:pt x="852" y="1069"/>
                      <a:pt x="852" y="1069"/>
                    </a:cubicBezTo>
                    <a:lnTo>
                      <a:pt x="852" y="1001"/>
                    </a:lnTo>
                    <a:close/>
                    <a:moveTo>
                      <a:pt x="852" y="1111"/>
                    </a:moveTo>
                    <a:cubicBezTo>
                      <a:pt x="1012" y="1111"/>
                      <a:pt x="1012" y="1111"/>
                      <a:pt x="1012" y="1111"/>
                    </a:cubicBezTo>
                    <a:cubicBezTo>
                      <a:pt x="1012" y="1179"/>
                      <a:pt x="1012" y="1179"/>
                      <a:pt x="1012" y="1179"/>
                    </a:cubicBezTo>
                    <a:cubicBezTo>
                      <a:pt x="852" y="1179"/>
                      <a:pt x="852" y="1179"/>
                      <a:pt x="852" y="1179"/>
                    </a:cubicBezTo>
                    <a:lnTo>
                      <a:pt x="852" y="1111"/>
                    </a:lnTo>
                    <a:close/>
                    <a:moveTo>
                      <a:pt x="852" y="1221"/>
                    </a:moveTo>
                    <a:cubicBezTo>
                      <a:pt x="1012" y="1221"/>
                      <a:pt x="1012" y="1221"/>
                      <a:pt x="1012" y="1221"/>
                    </a:cubicBezTo>
                    <a:cubicBezTo>
                      <a:pt x="1012" y="1289"/>
                      <a:pt x="1012" y="1289"/>
                      <a:pt x="1012" y="1289"/>
                    </a:cubicBezTo>
                    <a:cubicBezTo>
                      <a:pt x="852" y="1289"/>
                      <a:pt x="852" y="1289"/>
                      <a:pt x="852" y="1289"/>
                    </a:cubicBezTo>
                    <a:lnTo>
                      <a:pt x="852" y="1221"/>
                    </a:lnTo>
                    <a:close/>
                    <a:moveTo>
                      <a:pt x="852" y="1331"/>
                    </a:moveTo>
                    <a:cubicBezTo>
                      <a:pt x="1012" y="1331"/>
                      <a:pt x="1012" y="1331"/>
                      <a:pt x="1012" y="1331"/>
                    </a:cubicBezTo>
                    <a:cubicBezTo>
                      <a:pt x="1012" y="1399"/>
                      <a:pt x="1012" y="1399"/>
                      <a:pt x="1012" y="1399"/>
                    </a:cubicBezTo>
                    <a:cubicBezTo>
                      <a:pt x="852" y="1399"/>
                      <a:pt x="852" y="1399"/>
                      <a:pt x="852" y="1399"/>
                    </a:cubicBezTo>
                    <a:lnTo>
                      <a:pt x="852" y="1331"/>
                    </a:lnTo>
                    <a:close/>
                    <a:moveTo>
                      <a:pt x="852" y="1441"/>
                    </a:moveTo>
                    <a:cubicBezTo>
                      <a:pt x="1012" y="1441"/>
                      <a:pt x="1012" y="1441"/>
                      <a:pt x="1012" y="1441"/>
                    </a:cubicBezTo>
                    <a:cubicBezTo>
                      <a:pt x="1012" y="1509"/>
                      <a:pt x="1012" y="1509"/>
                      <a:pt x="1012" y="1509"/>
                    </a:cubicBezTo>
                    <a:cubicBezTo>
                      <a:pt x="852" y="1509"/>
                      <a:pt x="852" y="1509"/>
                      <a:pt x="852" y="1509"/>
                    </a:cubicBezTo>
                    <a:lnTo>
                      <a:pt x="852" y="1441"/>
                    </a:lnTo>
                    <a:close/>
                    <a:moveTo>
                      <a:pt x="852" y="1551"/>
                    </a:moveTo>
                    <a:cubicBezTo>
                      <a:pt x="1012" y="1551"/>
                      <a:pt x="1012" y="1551"/>
                      <a:pt x="1012" y="1551"/>
                    </a:cubicBezTo>
                    <a:cubicBezTo>
                      <a:pt x="1012" y="1619"/>
                      <a:pt x="1012" y="1619"/>
                      <a:pt x="1012" y="1619"/>
                    </a:cubicBezTo>
                    <a:cubicBezTo>
                      <a:pt x="852" y="1619"/>
                      <a:pt x="852" y="1619"/>
                      <a:pt x="852" y="1619"/>
                    </a:cubicBezTo>
                    <a:lnTo>
                      <a:pt x="852" y="1551"/>
                    </a:lnTo>
                    <a:close/>
                    <a:moveTo>
                      <a:pt x="852" y="1661"/>
                    </a:moveTo>
                    <a:cubicBezTo>
                      <a:pt x="1012" y="1661"/>
                      <a:pt x="1012" y="1661"/>
                      <a:pt x="1012" y="1661"/>
                    </a:cubicBezTo>
                    <a:cubicBezTo>
                      <a:pt x="1012" y="1729"/>
                      <a:pt x="1012" y="1729"/>
                      <a:pt x="1012" y="1729"/>
                    </a:cubicBezTo>
                    <a:cubicBezTo>
                      <a:pt x="852" y="1729"/>
                      <a:pt x="852" y="1729"/>
                      <a:pt x="852" y="1729"/>
                    </a:cubicBezTo>
                    <a:lnTo>
                      <a:pt x="852" y="1661"/>
                    </a:lnTo>
                    <a:close/>
                    <a:moveTo>
                      <a:pt x="852" y="1771"/>
                    </a:moveTo>
                    <a:cubicBezTo>
                      <a:pt x="1012" y="1771"/>
                      <a:pt x="1012" y="1771"/>
                      <a:pt x="1012" y="1771"/>
                    </a:cubicBezTo>
                    <a:cubicBezTo>
                      <a:pt x="1012" y="1839"/>
                      <a:pt x="1012" y="1839"/>
                      <a:pt x="1012" y="1839"/>
                    </a:cubicBezTo>
                    <a:cubicBezTo>
                      <a:pt x="852" y="1839"/>
                      <a:pt x="852" y="1839"/>
                      <a:pt x="852" y="1839"/>
                    </a:cubicBezTo>
                    <a:lnTo>
                      <a:pt x="852" y="1771"/>
                    </a:lnTo>
                    <a:close/>
                    <a:moveTo>
                      <a:pt x="852" y="1881"/>
                    </a:moveTo>
                    <a:cubicBezTo>
                      <a:pt x="1012" y="1881"/>
                      <a:pt x="1012" y="1881"/>
                      <a:pt x="1012" y="1881"/>
                    </a:cubicBezTo>
                    <a:cubicBezTo>
                      <a:pt x="1012" y="1949"/>
                      <a:pt x="1012" y="1949"/>
                      <a:pt x="1012" y="1949"/>
                    </a:cubicBezTo>
                    <a:cubicBezTo>
                      <a:pt x="852" y="1949"/>
                      <a:pt x="852" y="1949"/>
                      <a:pt x="852" y="1949"/>
                    </a:cubicBezTo>
                    <a:lnTo>
                      <a:pt x="852" y="1881"/>
                    </a:lnTo>
                    <a:close/>
                    <a:moveTo>
                      <a:pt x="852" y="1991"/>
                    </a:moveTo>
                    <a:cubicBezTo>
                      <a:pt x="1012" y="1991"/>
                      <a:pt x="1012" y="1991"/>
                      <a:pt x="1012" y="1991"/>
                    </a:cubicBezTo>
                    <a:cubicBezTo>
                      <a:pt x="1012" y="2059"/>
                      <a:pt x="1012" y="2059"/>
                      <a:pt x="1012" y="2059"/>
                    </a:cubicBezTo>
                    <a:cubicBezTo>
                      <a:pt x="852" y="2059"/>
                      <a:pt x="852" y="2059"/>
                      <a:pt x="852" y="2059"/>
                    </a:cubicBezTo>
                    <a:lnTo>
                      <a:pt x="852" y="1991"/>
                    </a:lnTo>
                    <a:close/>
                    <a:moveTo>
                      <a:pt x="852" y="2101"/>
                    </a:moveTo>
                    <a:cubicBezTo>
                      <a:pt x="1012" y="2101"/>
                      <a:pt x="1012" y="2101"/>
                      <a:pt x="1012" y="2101"/>
                    </a:cubicBezTo>
                    <a:cubicBezTo>
                      <a:pt x="1012" y="2169"/>
                      <a:pt x="1012" y="2169"/>
                      <a:pt x="1012" y="2169"/>
                    </a:cubicBezTo>
                    <a:cubicBezTo>
                      <a:pt x="852" y="2169"/>
                      <a:pt x="852" y="2169"/>
                      <a:pt x="852" y="2169"/>
                    </a:cubicBezTo>
                    <a:lnTo>
                      <a:pt x="852" y="2101"/>
                    </a:lnTo>
                    <a:close/>
                    <a:moveTo>
                      <a:pt x="852" y="2211"/>
                    </a:moveTo>
                    <a:cubicBezTo>
                      <a:pt x="1012" y="2211"/>
                      <a:pt x="1012" y="2211"/>
                      <a:pt x="1012" y="2211"/>
                    </a:cubicBezTo>
                    <a:cubicBezTo>
                      <a:pt x="1012" y="2279"/>
                      <a:pt x="1012" y="2279"/>
                      <a:pt x="1012" y="2279"/>
                    </a:cubicBezTo>
                    <a:cubicBezTo>
                      <a:pt x="852" y="2279"/>
                      <a:pt x="852" y="2279"/>
                      <a:pt x="852" y="2279"/>
                    </a:cubicBezTo>
                    <a:lnTo>
                      <a:pt x="852" y="2211"/>
                    </a:lnTo>
                    <a:close/>
                    <a:moveTo>
                      <a:pt x="852" y="2321"/>
                    </a:moveTo>
                    <a:cubicBezTo>
                      <a:pt x="1012" y="2321"/>
                      <a:pt x="1012" y="2321"/>
                      <a:pt x="1012" y="2321"/>
                    </a:cubicBezTo>
                    <a:cubicBezTo>
                      <a:pt x="1012" y="2389"/>
                      <a:pt x="1012" y="2389"/>
                      <a:pt x="1012" y="2389"/>
                    </a:cubicBezTo>
                    <a:cubicBezTo>
                      <a:pt x="852" y="2389"/>
                      <a:pt x="852" y="2389"/>
                      <a:pt x="852" y="2389"/>
                    </a:cubicBezTo>
                    <a:lnTo>
                      <a:pt x="852" y="2321"/>
                    </a:ln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cxnSp>
            <p:nvCxnSpPr>
              <p:cNvPr id="94" name="Straight Connector 135"/>
              <p:cNvCxnSpPr/>
              <p:nvPr/>
            </p:nvCxnSpPr>
            <p:spPr>
              <a:xfrm>
                <a:off x="7959397" y="2199330"/>
                <a:ext cx="69530"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95" name="Straight Connector 135"/>
              <p:cNvCxnSpPr/>
              <p:nvPr/>
            </p:nvCxnSpPr>
            <p:spPr>
              <a:xfrm>
                <a:off x="7959397" y="2799384"/>
                <a:ext cx="81865"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96" name="Straight Connector 130"/>
              <p:cNvCxnSpPr/>
              <p:nvPr/>
            </p:nvCxnSpPr>
            <p:spPr>
              <a:xfrm>
                <a:off x="7283807" y="3196930"/>
                <a:ext cx="245858" cy="0"/>
              </a:xfrm>
              <a:prstGeom prst="line">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97" name="Elbow Connector 108"/>
              <p:cNvCxnSpPr>
                <a:endCxn id="88" idx="1"/>
              </p:cNvCxnSpPr>
              <p:nvPr/>
            </p:nvCxnSpPr>
            <p:spPr>
              <a:xfrm rot="5400000" flipH="1" flipV="1">
                <a:off x="6606383" y="2213356"/>
                <a:ext cx="838446" cy="229917"/>
              </a:xfrm>
              <a:prstGeom prst="bentConnector2">
                <a:avLst/>
              </a:prstGeom>
              <a:ln w="6350" cmpd="sng">
                <a:solidFill>
                  <a:schemeClr val="tx1"/>
                </a:solidFill>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
          <p:nvSpPr>
            <p:cNvPr id="77" name="Freeform 11"/>
            <p:cNvSpPr>
              <a:spLocks noChangeAspect="1" noEditPoints="1"/>
            </p:cNvSpPr>
            <p:nvPr/>
          </p:nvSpPr>
          <p:spPr bwMode="auto">
            <a:xfrm>
              <a:off x="7456770" y="2107629"/>
              <a:ext cx="281433" cy="284000"/>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78" name="Freeform 11"/>
            <p:cNvSpPr>
              <a:spLocks noChangeAspect="1" noEditPoints="1"/>
            </p:cNvSpPr>
            <p:nvPr/>
          </p:nvSpPr>
          <p:spPr bwMode="auto">
            <a:xfrm>
              <a:off x="7743029" y="2646633"/>
              <a:ext cx="276886" cy="279412"/>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79" name="Freeform 11"/>
            <p:cNvSpPr>
              <a:spLocks noChangeAspect="1" noEditPoints="1"/>
            </p:cNvSpPr>
            <p:nvPr/>
          </p:nvSpPr>
          <p:spPr bwMode="auto">
            <a:xfrm>
              <a:off x="7468462" y="2645822"/>
              <a:ext cx="281433" cy="284000"/>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accent1"/>
            </a:solidFill>
            <a:ln>
              <a:no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80" name="Rounded Rectangle 97"/>
            <p:cNvSpPr/>
            <p:nvPr/>
          </p:nvSpPr>
          <p:spPr>
            <a:xfrm>
              <a:off x="6663777" y="2747743"/>
              <a:ext cx="793272" cy="487505"/>
            </a:xfrm>
            <a:prstGeom prst="roundRect">
              <a:avLst/>
            </a:prstGeom>
            <a:noFill/>
            <a:ln w="12700" cmpd="sng">
              <a:solidFill>
                <a:srgbClr val="004B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11"/>
            <p:cNvSpPr>
              <a:spLocks noChangeAspect="1" noEditPoints="1"/>
            </p:cNvSpPr>
            <p:nvPr/>
          </p:nvSpPr>
          <p:spPr bwMode="auto">
            <a:xfrm>
              <a:off x="6697669" y="2817436"/>
              <a:ext cx="368062" cy="371420"/>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82" name="Freeform 11"/>
            <p:cNvSpPr>
              <a:spLocks noChangeAspect="1" noEditPoints="1"/>
            </p:cNvSpPr>
            <p:nvPr/>
          </p:nvSpPr>
          <p:spPr bwMode="auto">
            <a:xfrm>
              <a:off x="7069938" y="2818892"/>
              <a:ext cx="368062" cy="371420"/>
            </a:xfrm>
            <a:custGeom>
              <a:avLst/>
              <a:gdLst>
                <a:gd name="T0" fmla="*/ 505 w 941"/>
                <a:gd name="T1" fmla="*/ 402 h 942"/>
                <a:gd name="T2" fmla="*/ 505 w 941"/>
                <a:gd name="T3" fmla="*/ 440 h 942"/>
                <a:gd name="T4" fmla="*/ 464 w 941"/>
                <a:gd name="T5" fmla="*/ 455 h 942"/>
                <a:gd name="T6" fmla="*/ 442 w 941"/>
                <a:gd name="T7" fmla="*/ 389 h 942"/>
                <a:gd name="T8" fmla="*/ 492 w 941"/>
                <a:gd name="T9" fmla="*/ 392 h 942"/>
                <a:gd name="T10" fmla="*/ 836 w 941"/>
                <a:gd name="T11" fmla="*/ 194 h 942"/>
                <a:gd name="T12" fmla="*/ 747 w 941"/>
                <a:gd name="T13" fmla="*/ 837 h 942"/>
                <a:gd name="T14" fmla="*/ 104 w 941"/>
                <a:gd name="T15" fmla="*/ 748 h 942"/>
                <a:gd name="T16" fmla="*/ 195 w 941"/>
                <a:gd name="T17" fmla="*/ 104 h 942"/>
                <a:gd name="T18" fmla="*/ 343 w 941"/>
                <a:gd name="T19" fmla="*/ 568 h 942"/>
                <a:gd name="T20" fmla="*/ 334 w 941"/>
                <a:gd name="T21" fmla="*/ 496 h 942"/>
                <a:gd name="T22" fmla="*/ 291 w 941"/>
                <a:gd name="T23" fmla="*/ 546 h 942"/>
                <a:gd name="T24" fmla="*/ 246 w 941"/>
                <a:gd name="T25" fmla="*/ 465 h 942"/>
                <a:gd name="T26" fmla="*/ 293 w 941"/>
                <a:gd name="T27" fmla="*/ 386 h 942"/>
                <a:gd name="T28" fmla="*/ 334 w 941"/>
                <a:gd name="T29" fmla="*/ 424 h 942"/>
                <a:gd name="T30" fmla="*/ 348 w 941"/>
                <a:gd name="T31" fmla="*/ 367 h 942"/>
                <a:gd name="T32" fmla="*/ 233 w 941"/>
                <a:gd name="T33" fmla="*/ 374 h 942"/>
                <a:gd name="T34" fmla="*/ 233 w 941"/>
                <a:gd name="T35" fmla="*/ 556 h 942"/>
                <a:gd name="T36" fmla="*/ 343 w 941"/>
                <a:gd name="T37" fmla="*/ 568 h 942"/>
                <a:gd name="T38" fmla="*/ 549 w 941"/>
                <a:gd name="T39" fmla="*/ 421 h 942"/>
                <a:gd name="T40" fmla="*/ 511 w 941"/>
                <a:gd name="T41" fmla="*/ 352 h 942"/>
                <a:gd name="T42" fmla="*/ 404 w 941"/>
                <a:gd name="T43" fmla="*/ 349 h 942"/>
                <a:gd name="T44" fmla="*/ 442 w 941"/>
                <a:gd name="T45" fmla="*/ 581 h 942"/>
                <a:gd name="T46" fmla="*/ 467 w 941"/>
                <a:gd name="T47" fmla="*/ 494 h 942"/>
                <a:gd name="T48" fmla="*/ 540 w 941"/>
                <a:gd name="T49" fmla="*/ 463 h 942"/>
                <a:gd name="T50" fmla="*/ 732 w 941"/>
                <a:gd name="T51" fmla="*/ 471 h 942"/>
                <a:gd name="T52" fmla="*/ 694 w 941"/>
                <a:gd name="T53" fmla="*/ 349 h 942"/>
                <a:gd name="T54" fmla="*/ 691 w 941"/>
                <a:gd name="T55" fmla="*/ 522 h 942"/>
                <a:gd name="T56" fmla="*/ 657 w 941"/>
                <a:gd name="T57" fmla="*/ 546 h 942"/>
                <a:gd name="T58" fmla="*/ 621 w 941"/>
                <a:gd name="T59" fmla="*/ 513 h 942"/>
                <a:gd name="T60" fmla="*/ 619 w 941"/>
                <a:gd name="T61" fmla="*/ 349 h 942"/>
                <a:gd name="T62" fmla="*/ 581 w 941"/>
                <a:gd name="T63" fmla="*/ 472 h 942"/>
                <a:gd name="T64" fmla="*/ 612 w 941"/>
                <a:gd name="T65" fmla="*/ 575 h 942"/>
                <a:gd name="T66" fmla="*/ 706 w 941"/>
                <a:gd name="T67" fmla="*/ 572 h 942"/>
                <a:gd name="T68" fmla="*/ 732 w 941"/>
                <a:gd name="T69" fmla="*/ 471 h 942"/>
                <a:gd name="T70" fmla="*/ 908 w 941"/>
                <a:gd name="T71" fmla="*/ 216 h 942"/>
                <a:gd name="T72" fmla="*/ 941 w 941"/>
                <a:gd name="T73" fmla="*/ 942 h 942"/>
                <a:gd name="T74" fmla="*/ 0 w 941"/>
                <a:gd name="T75" fmla="*/ 269 h 942"/>
                <a:gd name="T76" fmla="*/ 0 w 941"/>
                <a:gd name="T77" fmla="*/ 163 h 942"/>
                <a:gd name="T78" fmla="*/ 941 w 941"/>
                <a:gd name="T79" fmla="*/ 0 h 942"/>
                <a:gd name="T80" fmla="*/ 25 w 941"/>
                <a:gd name="T81" fmla="*/ 60 h 942"/>
                <a:gd name="T82" fmla="*/ 66 w 941"/>
                <a:gd name="T83" fmla="*/ 60 h 942"/>
                <a:gd name="T84" fmla="*/ 25 w 941"/>
                <a:gd name="T85" fmla="*/ 60 h 942"/>
                <a:gd name="T86" fmla="*/ 66 w 941"/>
                <a:gd name="T87" fmla="*/ 897 h 942"/>
                <a:gd name="T88" fmla="*/ 25 w 941"/>
                <a:gd name="T89" fmla="*/ 897 h 942"/>
                <a:gd name="T90" fmla="*/ 785 w 941"/>
                <a:gd name="T91" fmla="*/ 876 h 942"/>
                <a:gd name="T92" fmla="*/ 875 w 941"/>
                <a:gd name="T93" fmla="*/ 157 h 942"/>
                <a:gd name="T94" fmla="*/ 157 w 941"/>
                <a:gd name="T95" fmla="*/ 66 h 942"/>
                <a:gd name="T96" fmla="*/ 66 w 941"/>
                <a:gd name="T97" fmla="*/ 787 h 942"/>
                <a:gd name="T98" fmla="*/ 785 w 941"/>
                <a:gd name="T99" fmla="*/ 876 h 942"/>
                <a:gd name="T100" fmla="*/ 895 w 941"/>
                <a:gd name="T101" fmla="*/ 876 h 942"/>
                <a:gd name="T102" fmla="*/ 895 w 941"/>
                <a:gd name="T103" fmla="*/ 917 h 942"/>
                <a:gd name="T104" fmla="*/ 895 w 941"/>
                <a:gd name="T105" fmla="*/ 81 h 942"/>
                <a:gd name="T106" fmla="*/ 895 w 941"/>
                <a:gd name="T107" fmla="*/ 40 h 942"/>
                <a:gd name="T108" fmla="*/ 895 w 941"/>
                <a:gd name="T109" fmla="*/ 81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1" h="942">
                  <a:moveTo>
                    <a:pt x="492" y="392"/>
                  </a:moveTo>
                  <a:cubicBezTo>
                    <a:pt x="498" y="394"/>
                    <a:pt x="502" y="396"/>
                    <a:pt x="505" y="402"/>
                  </a:cubicBezTo>
                  <a:cubicBezTo>
                    <a:pt x="508" y="408"/>
                    <a:pt x="510" y="414"/>
                    <a:pt x="510" y="421"/>
                  </a:cubicBezTo>
                  <a:cubicBezTo>
                    <a:pt x="510" y="429"/>
                    <a:pt x="508" y="436"/>
                    <a:pt x="505" y="440"/>
                  </a:cubicBezTo>
                  <a:cubicBezTo>
                    <a:pt x="502" y="446"/>
                    <a:pt x="498" y="449"/>
                    <a:pt x="492" y="452"/>
                  </a:cubicBezTo>
                  <a:cubicBezTo>
                    <a:pt x="488" y="453"/>
                    <a:pt x="477" y="455"/>
                    <a:pt x="464" y="455"/>
                  </a:cubicBezTo>
                  <a:cubicBezTo>
                    <a:pt x="464" y="455"/>
                    <a:pt x="464" y="455"/>
                    <a:pt x="442" y="455"/>
                  </a:cubicBezTo>
                  <a:cubicBezTo>
                    <a:pt x="442" y="455"/>
                    <a:pt x="442" y="455"/>
                    <a:pt x="442" y="389"/>
                  </a:cubicBezTo>
                  <a:cubicBezTo>
                    <a:pt x="442" y="389"/>
                    <a:pt x="442" y="389"/>
                    <a:pt x="461" y="389"/>
                  </a:cubicBezTo>
                  <a:cubicBezTo>
                    <a:pt x="477" y="389"/>
                    <a:pt x="488" y="389"/>
                    <a:pt x="492" y="392"/>
                  </a:cubicBezTo>
                  <a:close/>
                  <a:moveTo>
                    <a:pt x="747" y="104"/>
                  </a:moveTo>
                  <a:cubicBezTo>
                    <a:pt x="796" y="104"/>
                    <a:pt x="836" y="145"/>
                    <a:pt x="836" y="194"/>
                  </a:cubicBezTo>
                  <a:cubicBezTo>
                    <a:pt x="836" y="194"/>
                    <a:pt x="836" y="194"/>
                    <a:pt x="836" y="748"/>
                  </a:cubicBezTo>
                  <a:cubicBezTo>
                    <a:pt x="836" y="796"/>
                    <a:pt x="796" y="837"/>
                    <a:pt x="747" y="837"/>
                  </a:cubicBezTo>
                  <a:cubicBezTo>
                    <a:pt x="747" y="837"/>
                    <a:pt x="747" y="837"/>
                    <a:pt x="195" y="837"/>
                  </a:cubicBezTo>
                  <a:cubicBezTo>
                    <a:pt x="145" y="837"/>
                    <a:pt x="104" y="796"/>
                    <a:pt x="104" y="748"/>
                  </a:cubicBezTo>
                  <a:cubicBezTo>
                    <a:pt x="104" y="748"/>
                    <a:pt x="104" y="748"/>
                    <a:pt x="104" y="194"/>
                  </a:cubicBezTo>
                  <a:cubicBezTo>
                    <a:pt x="104" y="145"/>
                    <a:pt x="145" y="104"/>
                    <a:pt x="195" y="104"/>
                  </a:cubicBezTo>
                  <a:cubicBezTo>
                    <a:pt x="195" y="104"/>
                    <a:pt x="195" y="104"/>
                    <a:pt x="747" y="104"/>
                  </a:cubicBezTo>
                  <a:close/>
                  <a:moveTo>
                    <a:pt x="343" y="568"/>
                  </a:moveTo>
                  <a:cubicBezTo>
                    <a:pt x="356" y="556"/>
                    <a:pt x="366" y="537"/>
                    <a:pt x="372" y="510"/>
                  </a:cubicBezTo>
                  <a:cubicBezTo>
                    <a:pt x="372" y="510"/>
                    <a:pt x="372" y="510"/>
                    <a:pt x="334" y="496"/>
                  </a:cubicBezTo>
                  <a:cubicBezTo>
                    <a:pt x="331" y="513"/>
                    <a:pt x="325" y="525"/>
                    <a:pt x="318" y="534"/>
                  </a:cubicBezTo>
                  <a:cubicBezTo>
                    <a:pt x="310" y="541"/>
                    <a:pt x="302" y="546"/>
                    <a:pt x="291" y="546"/>
                  </a:cubicBezTo>
                  <a:cubicBezTo>
                    <a:pt x="278" y="546"/>
                    <a:pt x="267" y="538"/>
                    <a:pt x="258" y="526"/>
                  </a:cubicBezTo>
                  <a:cubicBezTo>
                    <a:pt x="250" y="515"/>
                    <a:pt x="246" y="493"/>
                    <a:pt x="246" y="465"/>
                  </a:cubicBezTo>
                  <a:cubicBezTo>
                    <a:pt x="246" y="436"/>
                    <a:pt x="250" y="416"/>
                    <a:pt x="259" y="403"/>
                  </a:cubicBezTo>
                  <a:cubicBezTo>
                    <a:pt x="268" y="392"/>
                    <a:pt x="280" y="386"/>
                    <a:pt x="293" y="386"/>
                  </a:cubicBezTo>
                  <a:cubicBezTo>
                    <a:pt x="303" y="386"/>
                    <a:pt x="312" y="389"/>
                    <a:pt x="319" y="396"/>
                  </a:cubicBezTo>
                  <a:cubicBezTo>
                    <a:pt x="327" y="402"/>
                    <a:pt x="331" y="412"/>
                    <a:pt x="334" y="424"/>
                  </a:cubicBezTo>
                  <a:cubicBezTo>
                    <a:pt x="334" y="424"/>
                    <a:pt x="334" y="424"/>
                    <a:pt x="370" y="414"/>
                  </a:cubicBezTo>
                  <a:cubicBezTo>
                    <a:pt x="366" y="393"/>
                    <a:pt x="359" y="377"/>
                    <a:pt x="348" y="367"/>
                  </a:cubicBezTo>
                  <a:cubicBezTo>
                    <a:pt x="334" y="352"/>
                    <a:pt x="316" y="345"/>
                    <a:pt x="296" y="345"/>
                  </a:cubicBezTo>
                  <a:cubicBezTo>
                    <a:pt x="269" y="345"/>
                    <a:pt x="247" y="355"/>
                    <a:pt x="233" y="374"/>
                  </a:cubicBezTo>
                  <a:cubicBezTo>
                    <a:pt x="215" y="396"/>
                    <a:pt x="206" y="428"/>
                    <a:pt x="206" y="468"/>
                  </a:cubicBezTo>
                  <a:cubicBezTo>
                    <a:pt x="206" y="504"/>
                    <a:pt x="215" y="534"/>
                    <a:pt x="233" y="556"/>
                  </a:cubicBezTo>
                  <a:cubicBezTo>
                    <a:pt x="247" y="575"/>
                    <a:pt x="268" y="585"/>
                    <a:pt x="293" y="585"/>
                  </a:cubicBezTo>
                  <a:cubicBezTo>
                    <a:pt x="312" y="585"/>
                    <a:pt x="329" y="579"/>
                    <a:pt x="343" y="568"/>
                  </a:cubicBezTo>
                  <a:close/>
                  <a:moveTo>
                    <a:pt x="540" y="463"/>
                  </a:moveTo>
                  <a:cubicBezTo>
                    <a:pt x="546" y="452"/>
                    <a:pt x="549" y="437"/>
                    <a:pt x="549" y="421"/>
                  </a:cubicBezTo>
                  <a:cubicBezTo>
                    <a:pt x="549" y="402"/>
                    <a:pt x="546" y="387"/>
                    <a:pt x="539" y="375"/>
                  </a:cubicBezTo>
                  <a:cubicBezTo>
                    <a:pt x="531" y="364"/>
                    <a:pt x="523" y="356"/>
                    <a:pt x="511" y="352"/>
                  </a:cubicBezTo>
                  <a:cubicBezTo>
                    <a:pt x="504" y="350"/>
                    <a:pt x="489" y="349"/>
                    <a:pt x="466" y="349"/>
                  </a:cubicBezTo>
                  <a:cubicBezTo>
                    <a:pt x="466" y="349"/>
                    <a:pt x="466" y="349"/>
                    <a:pt x="404" y="349"/>
                  </a:cubicBezTo>
                  <a:cubicBezTo>
                    <a:pt x="404" y="349"/>
                    <a:pt x="404" y="349"/>
                    <a:pt x="404" y="581"/>
                  </a:cubicBezTo>
                  <a:cubicBezTo>
                    <a:pt x="404" y="581"/>
                    <a:pt x="404" y="581"/>
                    <a:pt x="442" y="581"/>
                  </a:cubicBezTo>
                  <a:cubicBezTo>
                    <a:pt x="442" y="581"/>
                    <a:pt x="442" y="581"/>
                    <a:pt x="442" y="494"/>
                  </a:cubicBezTo>
                  <a:cubicBezTo>
                    <a:pt x="442" y="494"/>
                    <a:pt x="442" y="494"/>
                    <a:pt x="467" y="494"/>
                  </a:cubicBezTo>
                  <a:cubicBezTo>
                    <a:pt x="490" y="494"/>
                    <a:pt x="507" y="491"/>
                    <a:pt x="517" y="487"/>
                  </a:cubicBezTo>
                  <a:cubicBezTo>
                    <a:pt x="526" y="482"/>
                    <a:pt x="534" y="474"/>
                    <a:pt x="540" y="463"/>
                  </a:cubicBezTo>
                  <a:close/>
                  <a:moveTo>
                    <a:pt x="732" y="471"/>
                  </a:moveTo>
                  <a:cubicBezTo>
                    <a:pt x="732" y="471"/>
                    <a:pt x="732" y="471"/>
                    <a:pt x="732" y="471"/>
                  </a:cubicBezTo>
                  <a:cubicBezTo>
                    <a:pt x="732" y="349"/>
                    <a:pt x="732" y="349"/>
                    <a:pt x="732" y="349"/>
                  </a:cubicBezTo>
                  <a:cubicBezTo>
                    <a:pt x="732" y="349"/>
                    <a:pt x="732" y="349"/>
                    <a:pt x="694" y="349"/>
                  </a:cubicBezTo>
                  <a:cubicBezTo>
                    <a:pt x="694" y="349"/>
                    <a:pt x="694" y="349"/>
                    <a:pt x="694" y="478"/>
                  </a:cubicBezTo>
                  <a:cubicBezTo>
                    <a:pt x="694" y="500"/>
                    <a:pt x="693" y="516"/>
                    <a:pt x="691" y="522"/>
                  </a:cubicBezTo>
                  <a:cubicBezTo>
                    <a:pt x="690" y="529"/>
                    <a:pt x="685" y="535"/>
                    <a:pt x="679" y="540"/>
                  </a:cubicBezTo>
                  <a:cubicBezTo>
                    <a:pt x="673" y="543"/>
                    <a:pt x="666" y="546"/>
                    <a:pt x="657" y="546"/>
                  </a:cubicBezTo>
                  <a:cubicBezTo>
                    <a:pt x="647" y="546"/>
                    <a:pt x="638" y="543"/>
                    <a:pt x="633" y="537"/>
                  </a:cubicBezTo>
                  <a:cubicBezTo>
                    <a:pt x="627" y="531"/>
                    <a:pt x="622" y="524"/>
                    <a:pt x="621" y="513"/>
                  </a:cubicBezTo>
                  <a:cubicBezTo>
                    <a:pt x="619" y="507"/>
                    <a:pt x="619" y="494"/>
                    <a:pt x="619" y="475"/>
                  </a:cubicBezTo>
                  <a:cubicBezTo>
                    <a:pt x="619" y="475"/>
                    <a:pt x="619" y="475"/>
                    <a:pt x="619" y="349"/>
                  </a:cubicBezTo>
                  <a:cubicBezTo>
                    <a:pt x="619" y="349"/>
                    <a:pt x="619" y="349"/>
                    <a:pt x="581" y="349"/>
                  </a:cubicBezTo>
                  <a:cubicBezTo>
                    <a:pt x="581" y="349"/>
                    <a:pt x="581" y="349"/>
                    <a:pt x="581" y="472"/>
                  </a:cubicBezTo>
                  <a:cubicBezTo>
                    <a:pt x="581" y="507"/>
                    <a:pt x="583" y="531"/>
                    <a:pt x="589" y="544"/>
                  </a:cubicBezTo>
                  <a:cubicBezTo>
                    <a:pt x="593" y="557"/>
                    <a:pt x="602" y="568"/>
                    <a:pt x="612" y="575"/>
                  </a:cubicBezTo>
                  <a:cubicBezTo>
                    <a:pt x="624" y="582"/>
                    <a:pt x="640" y="585"/>
                    <a:pt x="659" y="585"/>
                  </a:cubicBezTo>
                  <a:cubicBezTo>
                    <a:pt x="678" y="585"/>
                    <a:pt x="694" y="581"/>
                    <a:pt x="706" y="572"/>
                  </a:cubicBezTo>
                  <a:cubicBezTo>
                    <a:pt x="716" y="563"/>
                    <a:pt x="725" y="553"/>
                    <a:pt x="728" y="538"/>
                  </a:cubicBezTo>
                  <a:cubicBezTo>
                    <a:pt x="731" y="525"/>
                    <a:pt x="732" y="502"/>
                    <a:pt x="732" y="471"/>
                  </a:cubicBezTo>
                  <a:close/>
                  <a:moveTo>
                    <a:pt x="941" y="163"/>
                  </a:moveTo>
                  <a:cubicBezTo>
                    <a:pt x="922" y="172"/>
                    <a:pt x="908" y="193"/>
                    <a:pt x="908" y="216"/>
                  </a:cubicBezTo>
                  <a:cubicBezTo>
                    <a:pt x="908" y="238"/>
                    <a:pt x="922" y="259"/>
                    <a:pt x="941" y="269"/>
                  </a:cubicBezTo>
                  <a:cubicBezTo>
                    <a:pt x="941" y="269"/>
                    <a:pt x="941" y="269"/>
                    <a:pt x="941" y="942"/>
                  </a:cubicBezTo>
                  <a:cubicBezTo>
                    <a:pt x="941" y="942"/>
                    <a:pt x="941" y="942"/>
                    <a:pt x="0" y="942"/>
                  </a:cubicBezTo>
                  <a:cubicBezTo>
                    <a:pt x="0" y="942"/>
                    <a:pt x="0" y="942"/>
                    <a:pt x="0" y="269"/>
                  </a:cubicBezTo>
                  <a:cubicBezTo>
                    <a:pt x="19" y="259"/>
                    <a:pt x="32" y="238"/>
                    <a:pt x="32" y="216"/>
                  </a:cubicBezTo>
                  <a:cubicBezTo>
                    <a:pt x="32" y="193"/>
                    <a:pt x="19" y="173"/>
                    <a:pt x="0" y="163"/>
                  </a:cubicBezTo>
                  <a:cubicBezTo>
                    <a:pt x="0" y="163"/>
                    <a:pt x="0" y="163"/>
                    <a:pt x="0" y="0"/>
                  </a:cubicBezTo>
                  <a:cubicBezTo>
                    <a:pt x="0" y="0"/>
                    <a:pt x="0" y="0"/>
                    <a:pt x="941" y="0"/>
                  </a:cubicBezTo>
                  <a:cubicBezTo>
                    <a:pt x="941" y="0"/>
                    <a:pt x="941" y="0"/>
                    <a:pt x="941" y="163"/>
                  </a:cubicBezTo>
                  <a:close/>
                  <a:moveTo>
                    <a:pt x="25" y="60"/>
                  </a:moveTo>
                  <a:cubicBezTo>
                    <a:pt x="25" y="72"/>
                    <a:pt x="35" y="81"/>
                    <a:pt x="45" y="81"/>
                  </a:cubicBezTo>
                  <a:cubicBezTo>
                    <a:pt x="57" y="81"/>
                    <a:pt x="66" y="72"/>
                    <a:pt x="66" y="60"/>
                  </a:cubicBezTo>
                  <a:cubicBezTo>
                    <a:pt x="66" y="50"/>
                    <a:pt x="57" y="40"/>
                    <a:pt x="45" y="40"/>
                  </a:cubicBezTo>
                  <a:cubicBezTo>
                    <a:pt x="35" y="40"/>
                    <a:pt x="25" y="50"/>
                    <a:pt x="25" y="60"/>
                  </a:cubicBezTo>
                  <a:close/>
                  <a:moveTo>
                    <a:pt x="45" y="917"/>
                  </a:moveTo>
                  <a:cubicBezTo>
                    <a:pt x="57" y="917"/>
                    <a:pt x="66" y="908"/>
                    <a:pt x="66" y="897"/>
                  </a:cubicBezTo>
                  <a:cubicBezTo>
                    <a:pt x="66" y="885"/>
                    <a:pt x="57" y="876"/>
                    <a:pt x="45" y="876"/>
                  </a:cubicBezTo>
                  <a:cubicBezTo>
                    <a:pt x="35" y="876"/>
                    <a:pt x="25" y="885"/>
                    <a:pt x="25" y="897"/>
                  </a:cubicBezTo>
                  <a:cubicBezTo>
                    <a:pt x="25" y="908"/>
                    <a:pt x="35" y="917"/>
                    <a:pt x="45" y="917"/>
                  </a:cubicBezTo>
                  <a:close/>
                  <a:moveTo>
                    <a:pt x="785" y="876"/>
                  </a:moveTo>
                  <a:cubicBezTo>
                    <a:pt x="834" y="876"/>
                    <a:pt x="875" y="835"/>
                    <a:pt x="875" y="787"/>
                  </a:cubicBezTo>
                  <a:cubicBezTo>
                    <a:pt x="875" y="787"/>
                    <a:pt x="875" y="787"/>
                    <a:pt x="875" y="157"/>
                  </a:cubicBezTo>
                  <a:cubicBezTo>
                    <a:pt x="875" y="107"/>
                    <a:pt x="834" y="66"/>
                    <a:pt x="785" y="66"/>
                  </a:cubicBezTo>
                  <a:cubicBezTo>
                    <a:pt x="785" y="66"/>
                    <a:pt x="785" y="66"/>
                    <a:pt x="157" y="66"/>
                  </a:cubicBezTo>
                  <a:cubicBezTo>
                    <a:pt x="107" y="66"/>
                    <a:pt x="66" y="107"/>
                    <a:pt x="66" y="157"/>
                  </a:cubicBezTo>
                  <a:cubicBezTo>
                    <a:pt x="66" y="157"/>
                    <a:pt x="66" y="157"/>
                    <a:pt x="66" y="787"/>
                  </a:cubicBezTo>
                  <a:cubicBezTo>
                    <a:pt x="66" y="835"/>
                    <a:pt x="107" y="876"/>
                    <a:pt x="157" y="876"/>
                  </a:cubicBezTo>
                  <a:cubicBezTo>
                    <a:pt x="157" y="876"/>
                    <a:pt x="157" y="876"/>
                    <a:pt x="785" y="876"/>
                  </a:cubicBezTo>
                  <a:close/>
                  <a:moveTo>
                    <a:pt x="916" y="897"/>
                  </a:moveTo>
                  <a:cubicBezTo>
                    <a:pt x="916" y="885"/>
                    <a:pt x="907" y="876"/>
                    <a:pt x="895" y="876"/>
                  </a:cubicBezTo>
                  <a:cubicBezTo>
                    <a:pt x="883" y="876"/>
                    <a:pt x="875" y="885"/>
                    <a:pt x="875" y="897"/>
                  </a:cubicBezTo>
                  <a:cubicBezTo>
                    <a:pt x="875" y="908"/>
                    <a:pt x="883" y="917"/>
                    <a:pt x="895" y="917"/>
                  </a:cubicBezTo>
                  <a:cubicBezTo>
                    <a:pt x="907" y="917"/>
                    <a:pt x="916" y="908"/>
                    <a:pt x="916" y="897"/>
                  </a:cubicBezTo>
                  <a:close/>
                  <a:moveTo>
                    <a:pt x="895" y="81"/>
                  </a:moveTo>
                  <a:cubicBezTo>
                    <a:pt x="907" y="81"/>
                    <a:pt x="916" y="72"/>
                    <a:pt x="916" y="60"/>
                  </a:cubicBezTo>
                  <a:cubicBezTo>
                    <a:pt x="916" y="50"/>
                    <a:pt x="907" y="40"/>
                    <a:pt x="895" y="40"/>
                  </a:cubicBezTo>
                  <a:cubicBezTo>
                    <a:pt x="883" y="40"/>
                    <a:pt x="875" y="50"/>
                    <a:pt x="875" y="60"/>
                  </a:cubicBezTo>
                  <a:cubicBezTo>
                    <a:pt x="875" y="72"/>
                    <a:pt x="883" y="81"/>
                    <a:pt x="895" y="81"/>
                  </a:cubicBezTo>
                  <a:close/>
                </a:path>
              </a:pathLst>
            </a:custGeom>
            <a:solidFill>
              <a:schemeClr val="bg1"/>
            </a:solidFill>
            <a:ln w="6350">
              <a:solidFill>
                <a:schemeClr val="tx1"/>
              </a:solidFill>
            </a:ln>
            <a:extLst/>
          </p:spPr>
          <p:txBody>
            <a:bodyPr vert="horz" wrap="square" lIns="68568" tIns="34285" rIns="68568" bIns="34285" numCol="1" anchor="t" anchorCtr="0" compatLnSpc="1">
              <a:prstTxWarp prst="textNoShape">
                <a:avLst/>
              </a:prstTxWarp>
            </a:bodyPr>
            <a:lstStyle/>
            <a:p>
              <a:pPr defTabSz="456778"/>
              <a:endParaRPr lang="en-US">
                <a:solidFill>
                  <a:srgbClr val="000000"/>
                </a:solidFill>
                <a:ea typeface="ＭＳ Ｐゴシック" pitchFamily="34" charset="-128"/>
                <a:cs typeface="+mn-cs"/>
              </a:endParaRPr>
            </a:p>
          </p:txBody>
        </p:sp>
        <p:sp>
          <p:nvSpPr>
            <p:cNvPr id="83" name="Rounded Rectangle 106"/>
            <p:cNvSpPr/>
            <p:nvPr/>
          </p:nvSpPr>
          <p:spPr>
            <a:xfrm>
              <a:off x="7423416" y="2101824"/>
              <a:ext cx="632208" cy="309481"/>
            </a:xfrm>
            <a:prstGeom prst="roundRect">
              <a:avLst/>
            </a:prstGeom>
            <a:noFill/>
            <a:ln w="12700" cmpd="sng">
              <a:solidFill>
                <a:srgbClr val="004B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115"/>
            <p:cNvSpPr/>
            <p:nvPr/>
          </p:nvSpPr>
          <p:spPr>
            <a:xfrm>
              <a:off x="7457049" y="2642090"/>
              <a:ext cx="598575" cy="309481"/>
            </a:xfrm>
            <a:prstGeom prst="roundRect">
              <a:avLst/>
            </a:prstGeom>
            <a:noFill/>
            <a:ln w="12700" cmpd="sng">
              <a:solidFill>
                <a:srgbClr val="004B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 name="Group 59"/>
          <p:cNvGrpSpPr/>
          <p:nvPr/>
        </p:nvGrpSpPr>
        <p:grpSpPr>
          <a:xfrm>
            <a:off x="-69" y="4635711"/>
            <a:ext cx="9143998" cy="509428"/>
            <a:chOff x="1379968" y="3884602"/>
            <a:chExt cx="8305500" cy="380178"/>
          </a:xfrm>
          <a:effectLst/>
        </p:grpSpPr>
        <p:sp>
          <p:nvSpPr>
            <p:cNvPr id="113" name="Right Arrow 62"/>
            <p:cNvSpPr/>
            <p:nvPr/>
          </p:nvSpPr>
          <p:spPr>
            <a:xfrm>
              <a:off x="1379968" y="3884602"/>
              <a:ext cx="8305500" cy="380178"/>
            </a:xfrm>
            <a:prstGeom prst="rightArrow">
              <a:avLst>
                <a:gd name="adj1" fmla="val 100000"/>
                <a:gd name="adj2" fmla="val 0"/>
              </a:avLst>
            </a:prstGeom>
            <a:solidFill>
              <a:srgbClr val="2968AF"/>
            </a:solidFill>
            <a:ln w="9525" cap="flat" cmpd="sng" algn="ctr">
              <a:noFill/>
              <a:prstDash val="solid"/>
            </a:ln>
            <a:effectLst/>
          </p:spPr>
          <p:txBody>
            <a:bodyPr rtlCol="0" anchor="ctr"/>
            <a:lstStyle/>
            <a:p>
              <a:pPr algn="ctr" defTabSz="342900" fontAlgn="auto">
                <a:spcBef>
                  <a:spcPts val="0"/>
                </a:spcBef>
                <a:spcAft>
                  <a:spcPts val="0"/>
                </a:spcAft>
                <a:defRPr/>
              </a:pPr>
              <a:endParaRPr lang="en-US" kern="0" dirty="0" smtClean="0">
                <a:solidFill>
                  <a:srgbClr val="FFFFFF"/>
                </a:solidFill>
                <a:latin typeface="Arial"/>
              </a:endParaRPr>
            </a:p>
          </p:txBody>
        </p:sp>
        <p:sp>
          <p:nvSpPr>
            <p:cNvPr id="114" name="TextBox 63"/>
            <p:cNvSpPr txBox="1"/>
            <p:nvPr/>
          </p:nvSpPr>
          <p:spPr>
            <a:xfrm>
              <a:off x="1476043" y="3917273"/>
              <a:ext cx="8121133" cy="344533"/>
            </a:xfrm>
            <a:prstGeom prst="rect">
              <a:avLst/>
            </a:prstGeom>
            <a:noFill/>
            <a:effectLst/>
          </p:spPr>
          <p:txBody>
            <a:bodyPr wrap="square" rtlCol="0">
              <a:spAutoFit/>
            </a:bodyPr>
            <a:lstStyle/>
            <a:p>
              <a:pPr algn="ctr" defTabSz="914400" fontAlgn="auto">
                <a:spcBef>
                  <a:spcPts val="0"/>
                </a:spcBef>
                <a:spcAft>
                  <a:spcPts val="0"/>
                </a:spcAft>
                <a:defRPr/>
              </a:pPr>
              <a:r>
                <a:rPr lang="ja-JP" altLang="en-US" sz="2400" kern="0" dirty="0" smtClean="0">
                  <a:solidFill>
                    <a:srgbClr val="FFFFFF"/>
                  </a:solidFill>
                </a:rPr>
                <a:t>他社よりメモリは</a:t>
              </a:r>
              <a:r>
                <a:rPr lang="en-US" altLang="ja-JP" sz="2400" kern="0" dirty="0" smtClean="0">
                  <a:solidFill>
                    <a:srgbClr val="FFFFFF"/>
                  </a:solidFill>
                </a:rPr>
                <a:t>2</a:t>
              </a:r>
              <a:r>
                <a:rPr lang="ja-JP" altLang="en-US" sz="2400" kern="0" dirty="0" smtClean="0">
                  <a:solidFill>
                    <a:srgbClr val="FFFFFF"/>
                  </a:solidFill>
                </a:rPr>
                <a:t>～</a:t>
              </a:r>
              <a:r>
                <a:rPr lang="en-US" altLang="ja-JP" sz="2400" kern="0" dirty="0" smtClean="0">
                  <a:solidFill>
                    <a:srgbClr val="FFFFFF"/>
                  </a:solidFill>
                </a:rPr>
                <a:t>4</a:t>
              </a:r>
              <a:r>
                <a:rPr lang="ja-JP" altLang="en-US" sz="2400" kern="0" dirty="0" smtClean="0">
                  <a:solidFill>
                    <a:srgbClr val="FFFFFF"/>
                  </a:solidFill>
                </a:rPr>
                <a:t>倍、</a:t>
              </a:r>
              <a:r>
                <a:rPr lang="en-US" altLang="ja-JP" sz="2400" kern="0" dirty="0" smtClean="0">
                  <a:solidFill>
                    <a:srgbClr val="FFFFFF"/>
                  </a:solidFill>
                </a:rPr>
                <a:t>CPU</a:t>
              </a:r>
              <a:r>
                <a:rPr lang="ja-JP" altLang="en-US" sz="2400" kern="0" dirty="0" smtClean="0">
                  <a:solidFill>
                    <a:srgbClr val="FFFFFF"/>
                  </a:solidFill>
                </a:rPr>
                <a:t>は</a:t>
              </a:r>
              <a:r>
                <a:rPr lang="en-US" altLang="ja-JP" sz="2400" kern="0" dirty="0" smtClean="0">
                  <a:solidFill>
                    <a:srgbClr val="FFFFFF"/>
                  </a:solidFill>
                </a:rPr>
                <a:t>1.x</a:t>
              </a:r>
              <a:r>
                <a:rPr lang="ja-JP" altLang="en-US" sz="2400" kern="0" dirty="0" smtClean="0">
                  <a:solidFill>
                    <a:srgbClr val="FFFFFF"/>
                  </a:solidFill>
                </a:rPr>
                <a:t>倍のスペック</a:t>
              </a:r>
              <a:endParaRPr lang="en-US" sz="1200" i="1" kern="0" dirty="0" smtClean="0">
                <a:solidFill>
                  <a:srgbClr val="FFFFFF">
                    <a:alpha val="70000"/>
                  </a:srgbClr>
                </a:solidFill>
              </a:endParaRPr>
            </a:p>
          </p:txBody>
        </p:sp>
      </p:grpSp>
    </p:spTree>
    <p:extLst>
      <p:ext uri="{BB962C8B-B14F-4D97-AF65-F5344CB8AC3E}">
        <p14:creationId xmlns:p14="http://schemas.microsoft.com/office/powerpoint/2010/main" val="915856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500"/>
                                        <p:tgtEl>
                                          <p:spTgt spid="6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5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additive="base">
                                        <p:cTn id="41" dur="500" fill="hold"/>
                                        <p:tgtEl>
                                          <p:spTgt spid="112"/>
                                        </p:tgtEl>
                                        <p:attrNameLst>
                                          <p:attrName>ppt_x</p:attrName>
                                        </p:attrNameLst>
                                      </p:cBhvr>
                                      <p:tavLst>
                                        <p:tav tm="0">
                                          <p:val>
                                            <p:strVal val="#ppt_x"/>
                                          </p:val>
                                        </p:tav>
                                        <p:tav tm="100000">
                                          <p:val>
                                            <p:strVal val="#ppt_x"/>
                                          </p:val>
                                        </p:tav>
                                      </p:tavLst>
                                    </p:anim>
                                    <p:anim calcmode="lin" valueType="num">
                                      <p:cBhvr additive="base">
                                        <p:cTn id="42"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1" grpId="0"/>
      <p:bldP spid="72" grpId="0"/>
      <p:bldP spid="73"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43866.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1191" y="670"/>
            <a:ext cx="9141619" cy="5142161"/>
          </a:xfrm>
          <a:prstGeom prst="rect">
            <a:avLst/>
          </a:prstGeom>
        </p:spPr>
      </p:pic>
      <p:sp>
        <p:nvSpPr>
          <p:cNvPr id="5" name="Rectangle 4"/>
          <p:cNvSpPr/>
          <p:nvPr/>
        </p:nvSpPr>
        <p:spPr>
          <a:xfrm>
            <a:off x="1190" y="669"/>
            <a:ext cx="9154316" cy="3510689"/>
          </a:xfrm>
          <a:prstGeom prst="rect">
            <a:avLst/>
          </a:prstGeom>
          <a:gradFill flip="none" rotWithShape="1">
            <a:gsLst>
              <a:gs pos="0">
                <a:schemeClr val="bg1"/>
              </a:gs>
              <a:gs pos="85000">
                <a:schemeClr val="bg1">
                  <a:alpha val="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en-US" sz="1799" dirty="0"/>
          </a:p>
        </p:txBody>
      </p:sp>
      <p:sp>
        <p:nvSpPr>
          <p:cNvPr id="2" name="Title 1"/>
          <p:cNvSpPr>
            <a:spLocks noGrp="1"/>
          </p:cNvSpPr>
          <p:nvPr>
            <p:ph type="title"/>
          </p:nvPr>
        </p:nvSpPr>
        <p:spPr>
          <a:xfrm>
            <a:off x="438842" y="341895"/>
            <a:ext cx="8585465" cy="731647"/>
          </a:xfrm>
        </p:spPr>
        <p:txBody>
          <a:bodyPr/>
          <a:lstStyle/>
          <a:p>
            <a:r>
              <a:rPr lang="en-US" altLang="ja-JP" sz="2399" b="1" dirty="0"/>
              <a:t>Cisco</a:t>
            </a:r>
            <a:r>
              <a:rPr lang="ja-JP" altLang="en-US" sz="2399" b="1" dirty="0"/>
              <a:t>が考える、これからの</a:t>
            </a:r>
            <a:r>
              <a:rPr lang="en-US" altLang="ja-JP" sz="2399" b="1" dirty="0"/>
              <a:t>Wi-Fi</a:t>
            </a:r>
            <a:r>
              <a:rPr lang="ja-JP" altLang="en-US" sz="2399" b="1" dirty="0"/>
              <a:t>基盤に求められる要件</a:t>
            </a:r>
            <a:endParaRPr lang="en-US" sz="2399" b="1" dirty="0"/>
          </a:p>
        </p:txBody>
      </p:sp>
      <p:grpSp>
        <p:nvGrpSpPr>
          <p:cNvPr id="128" name="Group 127"/>
          <p:cNvGrpSpPr/>
          <p:nvPr/>
        </p:nvGrpSpPr>
        <p:grpSpPr>
          <a:xfrm>
            <a:off x="10992" y="1486531"/>
            <a:ext cx="2275604" cy="2841012"/>
            <a:chOff x="-13500" y="2301748"/>
            <a:chExt cx="2276196" cy="2841752"/>
          </a:xfrm>
        </p:grpSpPr>
        <p:sp>
          <p:nvSpPr>
            <p:cNvPr id="137" name="Rectangle 136"/>
            <p:cNvSpPr/>
            <p:nvPr/>
          </p:nvSpPr>
          <p:spPr>
            <a:xfrm>
              <a:off x="-3696" y="2301748"/>
              <a:ext cx="2256588" cy="2841752"/>
            </a:xfrm>
            <a:prstGeom prst="rect">
              <a:avLst/>
            </a:prstGeom>
            <a:solidFill>
              <a:schemeClr val="bg1">
                <a:lumMod val="9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600" dirty="0">
                  <a:solidFill>
                    <a:schemeClr val="accent1"/>
                  </a:solidFill>
                  <a:latin typeface="Arial Narrow"/>
                  <a:cs typeface="Arial Narrow"/>
                </a:rPr>
                <a:t>ミッションクリティカルなアプリのコンスタントな利用をどこにいても実現</a:t>
              </a:r>
              <a:endParaRPr lang="en-US" sz="1600" dirty="0">
                <a:solidFill>
                  <a:schemeClr val="accent1"/>
                </a:solidFill>
                <a:latin typeface="Arial Narrow"/>
                <a:cs typeface="Arial Narrow"/>
              </a:endParaRPr>
            </a:p>
          </p:txBody>
        </p:sp>
        <p:sp>
          <p:nvSpPr>
            <p:cNvPr id="143" name="Rectangle 142"/>
            <p:cNvSpPr/>
            <p:nvPr/>
          </p:nvSpPr>
          <p:spPr>
            <a:xfrm>
              <a:off x="-13500" y="4130828"/>
              <a:ext cx="2276196" cy="738856"/>
            </a:xfrm>
            <a:prstGeom prst="rect">
              <a:avLst/>
            </a:prstGeom>
          </p:spPr>
          <p:txBody>
            <a:bodyPr wrap="square">
              <a:spAutoFit/>
            </a:bodyPr>
            <a:lstStyle/>
            <a:p>
              <a:pPr algn="ctr"/>
              <a:r>
                <a:rPr lang="ja-JP" altLang="en-US" sz="1400" i="1" dirty="0">
                  <a:solidFill>
                    <a:srgbClr val="676767"/>
                  </a:solidFill>
                  <a:latin typeface="Arial Narrow"/>
                  <a:cs typeface="Arial Narrow"/>
                </a:rPr>
                <a:t>動きながらでも途切れない音声、ビデオ、コラボレーション</a:t>
              </a:r>
              <a:endParaRPr lang="en-US" sz="1400" i="1" dirty="0">
                <a:solidFill>
                  <a:srgbClr val="676767"/>
                </a:solidFill>
                <a:latin typeface="Arial Narrow"/>
                <a:cs typeface="Arial Narrow"/>
              </a:endParaRPr>
            </a:p>
          </p:txBody>
        </p:sp>
        <p:pic>
          <p:nvPicPr>
            <p:cNvPr id="144" name="Picture 143" descr="voice_vido_collab.ps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508" y="3289813"/>
              <a:ext cx="1682180" cy="574184"/>
            </a:xfrm>
            <a:prstGeom prst="rect">
              <a:avLst/>
            </a:prstGeom>
          </p:spPr>
        </p:pic>
      </p:grpSp>
      <p:grpSp>
        <p:nvGrpSpPr>
          <p:cNvPr id="145" name="Group 144"/>
          <p:cNvGrpSpPr/>
          <p:nvPr/>
        </p:nvGrpSpPr>
        <p:grpSpPr>
          <a:xfrm>
            <a:off x="4552157" y="1486531"/>
            <a:ext cx="2275604" cy="2841012"/>
            <a:chOff x="4572000" y="2301748"/>
            <a:chExt cx="2276196" cy="2841752"/>
          </a:xfrm>
        </p:grpSpPr>
        <p:sp>
          <p:nvSpPr>
            <p:cNvPr id="146" name="Rectangle 145"/>
            <p:cNvSpPr/>
            <p:nvPr/>
          </p:nvSpPr>
          <p:spPr>
            <a:xfrm>
              <a:off x="4591608" y="2301748"/>
              <a:ext cx="2256588" cy="2841752"/>
            </a:xfrm>
            <a:prstGeom prst="rect">
              <a:avLst/>
            </a:prstGeom>
            <a:solidFill>
              <a:schemeClr val="bg1">
                <a:lumMod val="9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a:r>
                <a:rPr lang="ja-JP" altLang="en-US" sz="1600" dirty="0">
                  <a:solidFill>
                    <a:schemeClr val="accent1"/>
                  </a:solidFill>
                  <a:latin typeface="Arial Narrow"/>
                  <a:cs typeface="Arial Narrow"/>
                </a:rPr>
                <a:t>ユーザと</a:t>
              </a:r>
              <a:r>
                <a:rPr lang="en-US" altLang="ja-JP" sz="1600" dirty="0" err="1">
                  <a:solidFill>
                    <a:schemeClr val="accent1"/>
                  </a:solidFill>
                  <a:latin typeface="Arial Narrow"/>
                  <a:cs typeface="Arial Narrow"/>
                </a:rPr>
                <a:t>IoT</a:t>
              </a:r>
              <a:r>
                <a:rPr lang="ja-JP" altLang="en-US" sz="1600" dirty="0">
                  <a:solidFill>
                    <a:schemeClr val="accent1"/>
                  </a:solidFill>
                  <a:latin typeface="Arial Narrow"/>
                  <a:cs typeface="Arial Narrow"/>
                </a:rPr>
                <a:t>デバイスパフォーマンスの向上</a:t>
              </a:r>
              <a:endParaRPr lang="en-US" sz="1600" dirty="0">
                <a:solidFill>
                  <a:schemeClr val="accent1"/>
                </a:solidFill>
                <a:latin typeface="Arial Narrow"/>
                <a:cs typeface="Arial Narrow"/>
              </a:endParaRPr>
            </a:p>
          </p:txBody>
        </p:sp>
        <p:sp>
          <p:nvSpPr>
            <p:cNvPr id="147" name="Rectangle 146"/>
            <p:cNvSpPr/>
            <p:nvPr/>
          </p:nvSpPr>
          <p:spPr>
            <a:xfrm>
              <a:off x="4572000" y="4130828"/>
              <a:ext cx="2276196" cy="523356"/>
            </a:xfrm>
            <a:prstGeom prst="rect">
              <a:avLst/>
            </a:prstGeom>
          </p:spPr>
          <p:txBody>
            <a:bodyPr wrap="square">
              <a:spAutoFit/>
            </a:bodyPr>
            <a:lstStyle/>
            <a:p>
              <a:pPr algn="ctr"/>
              <a:r>
                <a:rPr lang="ja-JP" altLang="en-US" sz="1400" i="1" dirty="0">
                  <a:solidFill>
                    <a:srgbClr val="676767"/>
                  </a:solidFill>
                  <a:latin typeface="Arial Narrow"/>
                  <a:cs typeface="Arial Narrow"/>
                </a:rPr>
                <a:t>全てのデバイスに「有線と同等」の接続性を提供</a:t>
              </a:r>
              <a:endParaRPr lang="en-US" sz="1400" i="1" dirty="0">
                <a:solidFill>
                  <a:srgbClr val="676767"/>
                </a:solidFill>
                <a:latin typeface="Arial Narrow"/>
                <a:cs typeface="Arial Narrow"/>
              </a:endParaRPr>
            </a:p>
          </p:txBody>
        </p:sp>
        <p:pic>
          <p:nvPicPr>
            <p:cNvPr id="148" name="Picture 1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1503" y="3189896"/>
              <a:ext cx="951251" cy="522159"/>
            </a:xfrm>
            <a:prstGeom prst="rect">
              <a:avLst/>
            </a:prstGeom>
            <a:noFill/>
          </p:spPr>
        </p:pic>
        <p:sp>
          <p:nvSpPr>
            <p:cNvPr id="149" name="Freeform 9"/>
            <p:cNvSpPr>
              <a:spLocks noEditPoints="1"/>
            </p:cNvSpPr>
            <p:nvPr/>
          </p:nvSpPr>
          <p:spPr bwMode="auto">
            <a:xfrm>
              <a:off x="5537786" y="3671123"/>
              <a:ext cx="312125" cy="215988"/>
            </a:xfrm>
            <a:custGeom>
              <a:avLst/>
              <a:gdLst/>
              <a:ahLst/>
              <a:cxnLst>
                <a:cxn ang="0">
                  <a:pos x="52" y="172"/>
                </a:cxn>
                <a:cxn ang="0">
                  <a:pos x="0" y="201"/>
                </a:cxn>
                <a:cxn ang="0">
                  <a:pos x="72" y="326"/>
                </a:cxn>
                <a:cxn ang="0">
                  <a:pos x="123" y="297"/>
                </a:cxn>
                <a:cxn ang="0">
                  <a:pos x="52" y="172"/>
                </a:cxn>
                <a:cxn ang="0">
                  <a:pos x="327" y="203"/>
                </a:cxn>
                <a:cxn ang="0">
                  <a:pos x="423" y="152"/>
                </a:cxn>
                <a:cxn ang="0">
                  <a:pos x="428" y="134"/>
                </a:cxn>
                <a:cxn ang="0">
                  <a:pos x="362" y="9"/>
                </a:cxn>
                <a:cxn ang="0">
                  <a:pos x="345" y="3"/>
                </a:cxn>
                <a:cxn ang="0">
                  <a:pos x="109" y="128"/>
                </a:cxn>
                <a:cxn ang="0">
                  <a:pos x="104" y="146"/>
                </a:cxn>
                <a:cxn ang="0">
                  <a:pos x="113" y="163"/>
                </a:cxn>
                <a:cxn ang="0">
                  <a:pos x="89" y="175"/>
                </a:cxn>
                <a:cxn ang="0">
                  <a:pos x="90" y="184"/>
                </a:cxn>
                <a:cxn ang="0">
                  <a:pos x="130" y="259"/>
                </a:cxn>
                <a:cxn ang="0">
                  <a:pos x="137" y="265"/>
                </a:cxn>
                <a:cxn ang="0">
                  <a:pos x="161" y="252"/>
                </a:cxn>
                <a:cxn ang="0">
                  <a:pos x="170" y="270"/>
                </a:cxn>
                <a:cxn ang="0">
                  <a:pos x="188" y="277"/>
                </a:cxn>
                <a:cxn ang="0">
                  <a:pos x="281" y="227"/>
                </a:cxn>
                <a:cxn ang="0">
                  <a:pos x="499" y="378"/>
                </a:cxn>
                <a:cxn ang="0">
                  <a:pos x="499" y="274"/>
                </a:cxn>
                <a:cxn ang="0">
                  <a:pos x="327" y="203"/>
                </a:cxn>
              </a:cxnLst>
              <a:rect l="0" t="0" r="r" b="b"/>
              <a:pathLst>
                <a:path w="499" h="378">
                  <a:moveTo>
                    <a:pt x="52" y="172"/>
                  </a:moveTo>
                  <a:cubicBezTo>
                    <a:pt x="0" y="201"/>
                    <a:pt x="0" y="201"/>
                    <a:pt x="0" y="201"/>
                  </a:cubicBezTo>
                  <a:cubicBezTo>
                    <a:pt x="72" y="326"/>
                    <a:pt x="72" y="326"/>
                    <a:pt x="72" y="326"/>
                  </a:cubicBezTo>
                  <a:cubicBezTo>
                    <a:pt x="123" y="297"/>
                    <a:pt x="123" y="297"/>
                    <a:pt x="123" y="297"/>
                  </a:cubicBezTo>
                  <a:cubicBezTo>
                    <a:pt x="123" y="297"/>
                    <a:pt x="106" y="220"/>
                    <a:pt x="52" y="172"/>
                  </a:cubicBezTo>
                  <a:close/>
                  <a:moveTo>
                    <a:pt x="327" y="203"/>
                  </a:moveTo>
                  <a:cubicBezTo>
                    <a:pt x="423" y="152"/>
                    <a:pt x="423" y="152"/>
                    <a:pt x="423" y="152"/>
                  </a:cubicBezTo>
                  <a:cubicBezTo>
                    <a:pt x="429" y="148"/>
                    <a:pt x="432" y="140"/>
                    <a:pt x="428" y="134"/>
                  </a:cubicBezTo>
                  <a:cubicBezTo>
                    <a:pt x="362" y="9"/>
                    <a:pt x="362" y="9"/>
                    <a:pt x="362" y="9"/>
                  </a:cubicBezTo>
                  <a:cubicBezTo>
                    <a:pt x="359" y="3"/>
                    <a:pt x="351" y="0"/>
                    <a:pt x="345" y="3"/>
                  </a:cubicBezTo>
                  <a:cubicBezTo>
                    <a:pt x="109" y="128"/>
                    <a:pt x="109" y="128"/>
                    <a:pt x="109" y="128"/>
                  </a:cubicBezTo>
                  <a:cubicBezTo>
                    <a:pt x="103" y="131"/>
                    <a:pt x="101" y="139"/>
                    <a:pt x="104" y="146"/>
                  </a:cubicBezTo>
                  <a:cubicBezTo>
                    <a:pt x="113" y="163"/>
                    <a:pt x="113" y="163"/>
                    <a:pt x="113" y="163"/>
                  </a:cubicBezTo>
                  <a:cubicBezTo>
                    <a:pt x="89" y="175"/>
                    <a:pt x="89" y="175"/>
                    <a:pt x="89" y="175"/>
                  </a:cubicBezTo>
                  <a:cubicBezTo>
                    <a:pt x="88" y="176"/>
                    <a:pt x="88" y="180"/>
                    <a:pt x="90" y="184"/>
                  </a:cubicBezTo>
                  <a:cubicBezTo>
                    <a:pt x="130" y="259"/>
                    <a:pt x="130" y="259"/>
                    <a:pt x="130" y="259"/>
                  </a:cubicBezTo>
                  <a:cubicBezTo>
                    <a:pt x="132" y="263"/>
                    <a:pt x="135" y="266"/>
                    <a:pt x="137" y="265"/>
                  </a:cubicBezTo>
                  <a:cubicBezTo>
                    <a:pt x="161" y="252"/>
                    <a:pt x="161" y="252"/>
                    <a:pt x="161" y="252"/>
                  </a:cubicBezTo>
                  <a:cubicBezTo>
                    <a:pt x="170" y="270"/>
                    <a:pt x="170" y="270"/>
                    <a:pt x="170" y="270"/>
                  </a:cubicBezTo>
                  <a:cubicBezTo>
                    <a:pt x="174" y="277"/>
                    <a:pt x="182" y="280"/>
                    <a:pt x="188" y="277"/>
                  </a:cubicBezTo>
                  <a:cubicBezTo>
                    <a:pt x="281" y="227"/>
                    <a:pt x="281" y="227"/>
                    <a:pt x="281" y="227"/>
                  </a:cubicBezTo>
                  <a:cubicBezTo>
                    <a:pt x="499" y="378"/>
                    <a:pt x="499" y="378"/>
                    <a:pt x="499" y="378"/>
                  </a:cubicBezTo>
                  <a:cubicBezTo>
                    <a:pt x="499" y="274"/>
                    <a:pt x="499" y="274"/>
                    <a:pt x="499" y="274"/>
                  </a:cubicBezTo>
                  <a:lnTo>
                    <a:pt x="327" y="203"/>
                  </a:lnTo>
                  <a:close/>
                </a:path>
              </a:pathLst>
            </a:custGeom>
            <a:solidFill>
              <a:srgbClr val="214794"/>
            </a:solidFill>
            <a:ln w="9525">
              <a:noFill/>
              <a:round/>
              <a:headEnd/>
              <a:tailEnd/>
            </a:ln>
            <a:effectLst>
              <a:outerShdw blurRad="63500" algn="ctr" rotWithShape="0">
                <a:prstClr val="black">
                  <a:alpha val="20000"/>
                </a:prstClr>
              </a:outerShdw>
            </a:effectLst>
          </p:spPr>
          <p:txBody>
            <a:bodyPr vert="horz" wrap="square" lIns="121889" tIns="60944" rIns="121889" bIns="60944" numCol="1" anchor="t" anchorCtr="0" compatLnSpc="1">
              <a:prstTxWarp prst="textNoShape">
                <a:avLst/>
              </a:prstTxWarp>
            </a:bodyPr>
            <a:lstStyle/>
            <a:p>
              <a:pPr defTabSz="685673"/>
              <a:endParaRPr lang="en-US" sz="1900" dirty="0">
                <a:solidFill>
                  <a:srgbClr val="676767"/>
                </a:solidFill>
              </a:endParaRPr>
            </a:p>
          </p:txBody>
        </p:sp>
        <p:sp>
          <p:nvSpPr>
            <p:cNvPr id="150" name="Freeform 12"/>
            <p:cNvSpPr>
              <a:spLocks noEditPoints="1"/>
            </p:cNvSpPr>
            <p:nvPr/>
          </p:nvSpPr>
          <p:spPr bwMode="auto">
            <a:xfrm>
              <a:off x="6285598" y="3733175"/>
              <a:ext cx="348575" cy="260977"/>
            </a:xfrm>
            <a:custGeom>
              <a:avLst/>
              <a:gdLst>
                <a:gd name="T0" fmla="*/ 1504 w 1544"/>
                <a:gd name="T1" fmla="*/ 0 h 1156"/>
                <a:gd name="T2" fmla="*/ 40 w 1544"/>
                <a:gd name="T3" fmla="*/ 0 h 1156"/>
                <a:gd name="T4" fmla="*/ 0 w 1544"/>
                <a:gd name="T5" fmla="*/ 40 h 1156"/>
                <a:gd name="T6" fmla="*/ 0 w 1544"/>
                <a:gd name="T7" fmla="*/ 1116 h 1156"/>
                <a:gd name="T8" fmla="*/ 40 w 1544"/>
                <a:gd name="T9" fmla="*/ 1156 h 1156"/>
                <a:gd name="T10" fmla="*/ 1504 w 1544"/>
                <a:gd name="T11" fmla="*/ 1156 h 1156"/>
                <a:gd name="T12" fmla="*/ 1544 w 1544"/>
                <a:gd name="T13" fmla="*/ 1116 h 1156"/>
                <a:gd name="T14" fmla="*/ 1544 w 1544"/>
                <a:gd name="T15" fmla="*/ 40 h 1156"/>
                <a:gd name="T16" fmla="*/ 1504 w 1544"/>
                <a:gd name="T17" fmla="*/ 0 h 1156"/>
                <a:gd name="T18" fmla="*/ 1330 w 1544"/>
                <a:gd name="T19" fmla="*/ 318 h 1156"/>
                <a:gd name="T20" fmla="*/ 1455 w 1544"/>
                <a:gd name="T21" fmla="*/ 536 h 1156"/>
                <a:gd name="T22" fmla="*/ 1204 w 1544"/>
                <a:gd name="T23" fmla="*/ 536 h 1156"/>
                <a:gd name="T24" fmla="*/ 1330 w 1544"/>
                <a:gd name="T25" fmla="*/ 318 h 1156"/>
                <a:gd name="T26" fmla="*/ 1092 w 1544"/>
                <a:gd name="T27" fmla="*/ 770 h 1156"/>
                <a:gd name="T28" fmla="*/ 1066 w 1544"/>
                <a:gd name="T29" fmla="*/ 796 h 1156"/>
                <a:gd name="T30" fmla="*/ 198 w 1544"/>
                <a:gd name="T31" fmla="*/ 796 h 1156"/>
                <a:gd name="T32" fmla="*/ 172 w 1544"/>
                <a:gd name="T33" fmla="*/ 770 h 1156"/>
                <a:gd name="T34" fmla="*/ 172 w 1544"/>
                <a:gd name="T35" fmla="*/ 214 h 1156"/>
                <a:gd name="T36" fmla="*/ 198 w 1544"/>
                <a:gd name="T37" fmla="*/ 188 h 1156"/>
                <a:gd name="T38" fmla="*/ 1066 w 1544"/>
                <a:gd name="T39" fmla="*/ 188 h 1156"/>
                <a:gd name="T40" fmla="*/ 1092 w 1544"/>
                <a:gd name="T41" fmla="*/ 214 h 1156"/>
                <a:gd name="T42" fmla="*/ 1092 w 1544"/>
                <a:gd name="T43" fmla="*/ 770 h 1156"/>
                <a:gd name="T44" fmla="*/ 280 w 1544"/>
                <a:gd name="T45" fmla="*/ 1059 h 1156"/>
                <a:gd name="T46" fmla="*/ 202 w 1544"/>
                <a:gd name="T47" fmla="*/ 981 h 1156"/>
                <a:gd name="T48" fmla="*/ 280 w 1544"/>
                <a:gd name="T49" fmla="*/ 902 h 1156"/>
                <a:gd name="T50" fmla="*/ 359 w 1544"/>
                <a:gd name="T51" fmla="*/ 981 h 1156"/>
                <a:gd name="T52" fmla="*/ 280 w 1544"/>
                <a:gd name="T53" fmla="*/ 1059 h 1156"/>
                <a:gd name="T54" fmla="*/ 620 w 1544"/>
                <a:gd name="T55" fmla="*/ 1059 h 1156"/>
                <a:gd name="T56" fmla="*/ 542 w 1544"/>
                <a:gd name="T57" fmla="*/ 981 h 1156"/>
                <a:gd name="T58" fmla="*/ 620 w 1544"/>
                <a:gd name="T59" fmla="*/ 902 h 1156"/>
                <a:gd name="T60" fmla="*/ 699 w 1544"/>
                <a:gd name="T61" fmla="*/ 981 h 1156"/>
                <a:gd name="T62" fmla="*/ 620 w 1544"/>
                <a:gd name="T63" fmla="*/ 1059 h 1156"/>
                <a:gd name="T64" fmla="*/ 960 w 1544"/>
                <a:gd name="T65" fmla="*/ 1059 h 1156"/>
                <a:gd name="T66" fmla="*/ 882 w 1544"/>
                <a:gd name="T67" fmla="*/ 981 h 1156"/>
                <a:gd name="T68" fmla="*/ 960 w 1544"/>
                <a:gd name="T69" fmla="*/ 902 h 1156"/>
                <a:gd name="T70" fmla="*/ 1039 w 1544"/>
                <a:gd name="T71" fmla="*/ 981 h 1156"/>
                <a:gd name="T72" fmla="*/ 960 w 1544"/>
                <a:gd name="T73" fmla="*/ 1059 h 1156"/>
                <a:gd name="T74" fmla="*/ 1330 w 1544"/>
                <a:gd name="T75" fmla="*/ 840 h 1156"/>
                <a:gd name="T76" fmla="*/ 1204 w 1544"/>
                <a:gd name="T77" fmla="*/ 624 h 1156"/>
                <a:gd name="T78" fmla="*/ 1455 w 1544"/>
                <a:gd name="T79" fmla="*/ 624 h 1156"/>
                <a:gd name="T80" fmla="*/ 1330 w 1544"/>
                <a:gd name="T81" fmla="*/ 840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4" h="1156">
                  <a:moveTo>
                    <a:pt x="1504" y="0"/>
                  </a:moveTo>
                  <a:cubicBezTo>
                    <a:pt x="40" y="0"/>
                    <a:pt x="40" y="0"/>
                    <a:pt x="40" y="0"/>
                  </a:cubicBezTo>
                  <a:cubicBezTo>
                    <a:pt x="18" y="0"/>
                    <a:pt x="0" y="18"/>
                    <a:pt x="0" y="40"/>
                  </a:cubicBezTo>
                  <a:cubicBezTo>
                    <a:pt x="0" y="1116"/>
                    <a:pt x="0" y="1116"/>
                    <a:pt x="0" y="1116"/>
                  </a:cubicBezTo>
                  <a:cubicBezTo>
                    <a:pt x="0" y="1138"/>
                    <a:pt x="18" y="1156"/>
                    <a:pt x="40" y="1156"/>
                  </a:cubicBezTo>
                  <a:cubicBezTo>
                    <a:pt x="1504" y="1156"/>
                    <a:pt x="1504" y="1156"/>
                    <a:pt x="1504" y="1156"/>
                  </a:cubicBezTo>
                  <a:cubicBezTo>
                    <a:pt x="1526" y="1156"/>
                    <a:pt x="1544" y="1138"/>
                    <a:pt x="1544" y="1116"/>
                  </a:cubicBezTo>
                  <a:cubicBezTo>
                    <a:pt x="1544" y="40"/>
                    <a:pt x="1544" y="40"/>
                    <a:pt x="1544" y="40"/>
                  </a:cubicBezTo>
                  <a:cubicBezTo>
                    <a:pt x="1544" y="18"/>
                    <a:pt x="1526" y="0"/>
                    <a:pt x="1504" y="0"/>
                  </a:cubicBezTo>
                  <a:close/>
                  <a:moveTo>
                    <a:pt x="1330" y="318"/>
                  </a:moveTo>
                  <a:cubicBezTo>
                    <a:pt x="1455" y="536"/>
                    <a:pt x="1455" y="536"/>
                    <a:pt x="1455" y="536"/>
                  </a:cubicBezTo>
                  <a:cubicBezTo>
                    <a:pt x="1204" y="536"/>
                    <a:pt x="1204" y="536"/>
                    <a:pt x="1204" y="536"/>
                  </a:cubicBezTo>
                  <a:lnTo>
                    <a:pt x="1330" y="318"/>
                  </a:lnTo>
                  <a:close/>
                  <a:moveTo>
                    <a:pt x="1092" y="770"/>
                  </a:moveTo>
                  <a:cubicBezTo>
                    <a:pt x="1092" y="784"/>
                    <a:pt x="1080" y="796"/>
                    <a:pt x="1066" y="796"/>
                  </a:cubicBezTo>
                  <a:cubicBezTo>
                    <a:pt x="198" y="796"/>
                    <a:pt x="198" y="796"/>
                    <a:pt x="198" y="796"/>
                  </a:cubicBezTo>
                  <a:cubicBezTo>
                    <a:pt x="184" y="796"/>
                    <a:pt x="172" y="784"/>
                    <a:pt x="172" y="770"/>
                  </a:cubicBezTo>
                  <a:cubicBezTo>
                    <a:pt x="172" y="214"/>
                    <a:pt x="172" y="214"/>
                    <a:pt x="172" y="214"/>
                  </a:cubicBezTo>
                  <a:cubicBezTo>
                    <a:pt x="172" y="200"/>
                    <a:pt x="184" y="188"/>
                    <a:pt x="198" y="188"/>
                  </a:cubicBezTo>
                  <a:cubicBezTo>
                    <a:pt x="1066" y="188"/>
                    <a:pt x="1066" y="188"/>
                    <a:pt x="1066" y="188"/>
                  </a:cubicBezTo>
                  <a:cubicBezTo>
                    <a:pt x="1080" y="188"/>
                    <a:pt x="1092" y="200"/>
                    <a:pt x="1092" y="214"/>
                  </a:cubicBezTo>
                  <a:lnTo>
                    <a:pt x="1092" y="770"/>
                  </a:lnTo>
                  <a:close/>
                  <a:moveTo>
                    <a:pt x="280" y="1059"/>
                  </a:moveTo>
                  <a:cubicBezTo>
                    <a:pt x="237" y="1059"/>
                    <a:pt x="202" y="1024"/>
                    <a:pt x="202" y="981"/>
                  </a:cubicBezTo>
                  <a:cubicBezTo>
                    <a:pt x="202" y="937"/>
                    <a:pt x="237" y="902"/>
                    <a:pt x="280" y="902"/>
                  </a:cubicBezTo>
                  <a:cubicBezTo>
                    <a:pt x="324" y="902"/>
                    <a:pt x="359" y="937"/>
                    <a:pt x="359" y="981"/>
                  </a:cubicBezTo>
                  <a:cubicBezTo>
                    <a:pt x="359" y="1024"/>
                    <a:pt x="324" y="1059"/>
                    <a:pt x="280" y="1059"/>
                  </a:cubicBezTo>
                  <a:close/>
                  <a:moveTo>
                    <a:pt x="620" y="1059"/>
                  </a:moveTo>
                  <a:cubicBezTo>
                    <a:pt x="577" y="1059"/>
                    <a:pt x="542" y="1024"/>
                    <a:pt x="542" y="981"/>
                  </a:cubicBezTo>
                  <a:cubicBezTo>
                    <a:pt x="542" y="937"/>
                    <a:pt x="577" y="902"/>
                    <a:pt x="620" y="902"/>
                  </a:cubicBezTo>
                  <a:cubicBezTo>
                    <a:pt x="664" y="902"/>
                    <a:pt x="699" y="937"/>
                    <a:pt x="699" y="981"/>
                  </a:cubicBezTo>
                  <a:cubicBezTo>
                    <a:pt x="699" y="1024"/>
                    <a:pt x="664" y="1059"/>
                    <a:pt x="620" y="1059"/>
                  </a:cubicBezTo>
                  <a:close/>
                  <a:moveTo>
                    <a:pt x="960" y="1059"/>
                  </a:moveTo>
                  <a:cubicBezTo>
                    <a:pt x="917" y="1059"/>
                    <a:pt x="882" y="1024"/>
                    <a:pt x="882" y="981"/>
                  </a:cubicBezTo>
                  <a:cubicBezTo>
                    <a:pt x="882" y="937"/>
                    <a:pt x="917" y="902"/>
                    <a:pt x="960" y="902"/>
                  </a:cubicBezTo>
                  <a:cubicBezTo>
                    <a:pt x="1004" y="902"/>
                    <a:pt x="1039" y="937"/>
                    <a:pt x="1039" y="981"/>
                  </a:cubicBezTo>
                  <a:cubicBezTo>
                    <a:pt x="1039" y="1024"/>
                    <a:pt x="1004" y="1059"/>
                    <a:pt x="960" y="1059"/>
                  </a:cubicBezTo>
                  <a:close/>
                  <a:moveTo>
                    <a:pt x="1330" y="840"/>
                  </a:moveTo>
                  <a:cubicBezTo>
                    <a:pt x="1204" y="624"/>
                    <a:pt x="1204" y="624"/>
                    <a:pt x="1204" y="624"/>
                  </a:cubicBezTo>
                  <a:cubicBezTo>
                    <a:pt x="1455" y="624"/>
                    <a:pt x="1455" y="624"/>
                    <a:pt x="1455" y="624"/>
                  </a:cubicBezTo>
                  <a:lnTo>
                    <a:pt x="1330" y="840"/>
                  </a:lnTo>
                  <a:close/>
                </a:path>
              </a:pathLst>
            </a:custGeom>
            <a:solidFill>
              <a:srgbClr val="214794"/>
            </a:solidFill>
            <a:ln w="9525">
              <a:noFill/>
              <a:round/>
              <a:headEnd/>
              <a:tailEnd/>
            </a:ln>
            <a:effectLst>
              <a:outerShdw blurRad="63500" algn="ctr" rotWithShape="0">
                <a:prstClr val="black">
                  <a:alpha val="20000"/>
                </a:prstClr>
              </a:outerShdw>
            </a:effectLst>
          </p:spPr>
          <p:txBody>
            <a:bodyPr vert="horz" wrap="square" lIns="121889" tIns="60944" rIns="121889" bIns="60944" numCol="1" anchor="t" anchorCtr="0" compatLnSpc="1">
              <a:prstTxWarp prst="textNoShape">
                <a:avLst/>
              </a:prstTxWarp>
            </a:bodyPr>
            <a:lstStyle/>
            <a:p>
              <a:pPr defTabSz="685673"/>
              <a:endParaRPr lang="en-US" sz="1900">
                <a:solidFill>
                  <a:srgbClr val="676767"/>
                </a:solidFill>
              </a:endParaRPr>
            </a:p>
          </p:txBody>
        </p:sp>
        <p:grpSp>
          <p:nvGrpSpPr>
            <p:cNvPr id="151" name="Group 150"/>
            <p:cNvGrpSpPr/>
            <p:nvPr/>
          </p:nvGrpSpPr>
          <p:grpSpPr>
            <a:xfrm>
              <a:off x="5975615" y="3769843"/>
              <a:ext cx="141514" cy="268717"/>
              <a:chOff x="7403532" y="2771741"/>
              <a:chExt cx="402938" cy="765130"/>
            </a:xfrm>
            <a:solidFill>
              <a:srgbClr val="214794"/>
            </a:solidFill>
            <a:effectLst>
              <a:outerShdw blurRad="63500" algn="ctr" rotWithShape="0">
                <a:prstClr val="black">
                  <a:alpha val="20000"/>
                </a:prstClr>
              </a:outerShdw>
            </a:effectLst>
          </p:grpSpPr>
          <p:sp>
            <p:nvSpPr>
              <p:cNvPr id="166" name="Freeform 18"/>
              <p:cNvSpPr>
                <a:spLocks/>
              </p:cNvSpPr>
              <p:nvPr/>
            </p:nvSpPr>
            <p:spPr bwMode="auto">
              <a:xfrm>
                <a:off x="7791379" y="3092621"/>
                <a:ext cx="15091" cy="62440"/>
              </a:xfrm>
              <a:custGeom>
                <a:avLst/>
                <a:gdLst>
                  <a:gd name="T0" fmla="*/ 0 w 34"/>
                  <a:gd name="T1" fmla="*/ 0 h 140"/>
                  <a:gd name="T2" fmla="*/ 5 w 34"/>
                  <a:gd name="T3" fmla="*/ 140 h 140"/>
                  <a:gd name="T4" fmla="*/ 34 w 34"/>
                  <a:gd name="T5" fmla="*/ 140 h 140"/>
                  <a:gd name="T6" fmla="*/ 34 w 34"/>
                  <a:gd name="T7" fmla="*/ 0 h 140"/>
                  <a:gd name="T8" fmla="*/ 0 w 34"/>
                  <a:gd name="T9" fmla="*/ 0 h 140"/>
                </a:gdLst>
                <a:ahLst/>
                <a:cxnLst>
                  <a:cxn ang="0">
                    <a:pos x="T0" y="T1"/>
                  </a:cxn>
                  <a:cxn ang="0">
                    <a:pos x="T2" y="T3"/>
                  </a:cxn>
                  <a:cxn ang="0">
                    <a:pos x="T4" y="T5"/>
                  </a:cxn>
                  <a:cxn ang="0">
                    <a:pos x="T6" y="T7"/>
                  </a:cxn>
                  <a:cxn ang="0">
                    <a:pos x="T8" y="T9"/>
                  </a:cxn>
                </a:cxnLst>
                <a:rect l="0" t="0" r="r" b="b"/>
                <a:pathLst>
                  <a:path w="34" h="140">
                    <a:moveTo>
                      <a:pt x="0" y="0"/>
                    </a:moveTo>
                    <a:cubicBezTo>
                      <a:pt x="4" y="48"/>
                      <a:pt x="5" y="96"/>
                      <a:pt x="5" y="140"/>
                    </a:cubicBezTo>
                    <a:cubicBezTo>
                      <a:pt x="34" y="140"/>
                      <a:pt x="34" y="140"/>
                      <a:pt x="34" y="140"/>
                    </a:cubicBezTo>
                    <a:cubicBezTo>
                      <a:pt x="34" y="0"/>
                      <a:pt x="34" y="0"/>
                      <a:pt x="34" y="0"/>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lnSpc>
                    <a:spcPct val="130000"/>
                  </a:lnSpc>
                </a:pPr>
                <a:endParaRPr lang="en-US" sz="1900" spc="-200" baseline="-25000">
                  <a:solidFill>
                    <a:srgbClr val="676767"/>
                  </a:solidFill>
                </a:endParaRPr>
              </a:p>
            </p:txBody>
          </p:sp>
          <p:sp>
            <p:nvSpPr>
              <p:cNvPr id="167" name="Freeform 19"/>
              <p:cNvSpPr>
                <a:spLocks/>
              </p:cNvSpPr>
              <p:nvPr/>
            </p:nvSpPr>
            <p:spPr bwMode="auto">
              <a:xfrm>
                <a:off x="7470877" y="2771741"/>
                <a:ext cx="252780" cy="164496"/>
              </a:xfrm>
              <a:custGeom>
                <a:avLst/>
                <a:gdLst>
                  <a:gd name="T0" fmla="*/ 567 w 567"/>
                  <a:gd name="T1" fmla="*/ 368 h 369"/>
                  <a:gd name="T2" fmla="*/ 519 w 567"/>
                  <a:gd name="T3" fmla="*/ 41 h 369"/>
                  <a:gd name="T4" fmla="*/ 479 w 567"/>
                  <a:gd name="T5" fmla="*/ 0 h 369"/>
                  <a:gd name="T6" fmla="*/ 87 w 567"/>
                  <a:gd name="T7" fmla="*/ 0 h 369"/>
                  <a:gd name="T8" fmla="*/ 47 w 567"/>
                  <a:gd name="T9" fmla="*/ 40 h 369"/>
                  <a:gd name="T10" fmla="*/ 0 w 567"/>
                  <a:gd name="T11" fmla="*/ 369 h 369"/>
                  <a:gd name="T12" fmla="*/ 17 w 567"/>
                  <a:gd name="T13" fmla="*/ 368 h 369"/>
                  <a:gd name="T14" fmla="*/ 567 w 567"/>
                  <a:gd name="T15" fmla="*/ 368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7" h="369">
                    <a:moveTo>
                      <a:pt x="567" y="368"/>
                    </a:moveTo>
                    <a:cubicBezTo>
                      <a:pt x="519" y="41"/>
                      <a:pt x="519" y="41"/>
                      <a:pt x="519" y="41"/>
                    </a:cubicBezTo>
                    <a:cubicBezTo>
                      <a:pt x="519" y="18"/>
                      <a:pt x="501" y="0"/>
                      <a:pt x="479" y="0"/>
                    </a:cubicBezTo>
                    <a:cubicBezTo>
                      <a:pt x="87" y="0"/>
                      <a:pt x="87" y="0"/>
                      <a:pt x="87" y="0"/>
                    </a:cubicBezTo>
                    <a:cubicBezTo>
                      <a:pt x="65" y="0"/>
                      <a:pt x="47" y="18"/>
                      <a:pt x="47" y="40"/>
                    </a:cubicBezTo>
                    <a:cubicBezTo>
                      <a:pt x="0" y="369"/>
                      <a:pt x="0" y="369"/>
                      <a:pt x="0" y="369"/>
                    </a:cubicBezTo>
                    <a:cubicBezTo>
                      <a:pt x="5" y="368"/>
                      <a:pt x="11" y="368"/>
                      <a:pt x="17" y="368"/>
                    </a:cubicBezTo>
                    <a:lnTo>
                      <a:pt x="567" y="3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lnSpc>
                    <a:spcPct val="130000"/>
                  </a:lnSpc>
                </a:pPr>
                <a:endParaRPr lang="en-US" sz="1900" spc="-200" baseline="-25000">
                  <a:solidFill>
                    <a:srgbClr val="676767"/>
                  </a:solidFill>
                </a:endParaRPr>
              </a:p>
            </p:txBody>
          </p:sp>
          <p:sp>
            <p:nvSpPr>
              <p:cNvPr id="169" name="Freeform 20"/>
              <p:cNvSpPr>
                <a:spLocks/>
              </p:cNvSpPr>
              <p:nvPr/>
            </p:nvSpPr>
            <p:spPr bwMode="auto">
              <a:xfrm>
                <a:off x="7470499" y="3372187"/>
                <a:ext cx="253534" cy="164684"/>
              </a:xfrm>
              <a:custGeom>
                <a:avLst/>
                <a:gdLst>
                  <a:gd name="T0" fmla="*/ 0 w 569"/>
                  <a:gd name="T1" fmla="*/ 1 h 369"/>
                  <a:gd name="T2" fmla="*/ 48 w 569"/>
                  <a:gd name="T3" fmla="*/ 328 h 369"/>
                  <a:gd name="T4" fmla="*/ 88 w 569"/>
                  <a:gd name="T5" fmla="*/ 369 h 369"/>
                  <a:gd name="T6" fmla="*/ 480 w 569"/>
                  <a:gd name="T7" fmla="*/ 369 h 369"/>
                  <a:gd name="T8" fmla="*/ 520 w 569"/>
                  <a:gd name="T9" fmla="*/ 329 h 369"/>
                  <a:gd name="T10" fmla="*/ 569 w 569"/>
                  <a:gd name="T11" fmla="*/ 0 h 369"/>
                  <a:gd name="T12" fmla="*/ 550 w 569"/>
                  <a:gd name="T13" fmla="*/ 1 h 369"/>
                  <a:gd name="T14" fmla="*/ 0 w 569"/>
                  <a:gd name="T15" fmla="*/ 1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 h="369">
                    <a:moveTo>
                      <a:pt x="0" y="1"/>
                    </a:moveTo>
                    <a:cubicBezTo>
                      <a:pt x="48" y="328"/>
                      <a:pt x="48" y="328"/>
                      <a:pt x="48" y="328"/>
                    </a:cubicBezTo>
                    <a:cubicBezTo>
                      <a:pt x="48" y="351"/>
                      <a:pt x="66" y="369"/>
                      <a:pt x="88" y="369"/>
                    </a:cubicBezTo>
                    <a:cubicBezTo>
                      <a:pt x="480" y="369"/>
                      <a:pt x="480" y="369"/>
                      <a:pt x="480" y="369"/>
                    </a:cubicBezTo>
                    <a:cubicBezTo>
                      <a:pt x="502" y="369"/>
                      <a:pt x="520" y="351"/>
                      <a:pt x="520" y="329"/>
                    </a:cubicBezTo>
                    <a:cubicBezTo>
                      <a:pt x="569" y="0"/>
                      <a:pt x="569" y="0"/>
                      <a:pt x="569" y="0"/>
                    </a:cubicBezTo>
                    <a:cubicBezTo>
                      <a:pt x="563" y="1"/>
                      <a:pt x="557" y="1"/>
                      <a:pt x="550" y="1"/>
                    </a:cubicBezTo>
                    <a:lnTo>
                      <a:pt x="0" y="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lnSpc>
                    <a:spcPct val="130000"/>
                  </a:lnSpc>
                </a:pPr>
                <a:endParaRPr lang="en-US" sz="1900" spc="-200" baseline="-25000">
                  <a:solidFill>
                    <a:srgbClr val="676767"/>
                  </a:solidFill>
                </a:endParaRPr>
              </a:p>
            </p:txBody>
          </p:sp>
          <p:sp>
            <p:nvSpPr>
              <p:cNvPr id="170" name="Freeform 21"/>
              <p:cNvSpPr>
                <a:spLocks noEditPoints="1"/>
              </p:cNvSpPr>
              <p:nvPr/>
            </p:nvSpPr>
            <p:spPr bwMode="auto">
              <a:xfrm>
                <a:off x="7403532" y="2944725"/>
                <a:ext cx="381245" cy="419162"/>
              </a:xfrm>
              <a:custGeom>
                <a:avLst/>
                <a:gdLst>
                  <a:gd name="T0" fmla="*/ 811 w 855"/>
                  <a:gd name="T1" fmla="*/ 70 h 940"/>
                  <a:gd name="T2" fmla="*/ 720 w 855"/>
                  <a:gd name="T3" fmla="*/ 0 h 940"/>
                  <a:gd name="T4" fmla="*/ 148 w 855"/>
                  <a:gd name="T5" fmla="*/ 2 h 940"/>
                  <a:gd name="T6" fmla="*/ 104 w 855"/>
                  <a:gd name="T7" fmla="*/ 153 h 940"/>
                  <a:gd name="T8" fmla="*/ 148 w 855"/>
                  <a:gd name="T9" fmla="*/ 2 h 940"/>
                  <a:gd name="T10" fmla="*/ 53 w 855"/>
                  <a:gd name="T11" fmla="*/ 847 h 940"/>
                  <a:gd name="T12" fmla="*/ 144 w 855"/>
                  <a:gd name="T13" fmla="*/ 940 h 940"/>
                  <a:gd name="T14" fmla="*/ 129 w 855"/>
                  <a:gd name="T15" fmla="*/ 824 h 940"/>
                  <a:gd name="T16" fmla="*/ 129 w 855"/>
                  <a:gd name="T17" fmla="*/ 821 h 940"/>
                  <a:gd name="T18" fmla="*/ 129 w 855"/>
                  <a:gd name="T19" fmla="*/ 824 h 940"/>
                  <a:gd name="T20" fmla="*/ 700 w 855"/>
                  <a:gd name="T21" fmla="*/ 940 h 940"/>
                  <a:gd name="T22" fmla="*/ 722 w 855"/>
                  <a:gd name="T23" fmla="*/ 938 h 940"/>
                  <a:gd name="T24" fmla="*/ 855 w 855"/>
                  <a:gd name="T25" fmla="*/ 472 h 940"/>
                  <a:gd name="T26" fmla="*/ 816 w 855"/>
                  <a:gd name="T27" fmla="*/ 94 h 940"/>
                  <a:gd name="T28" fmla="*/ 120 w 855"/>
                  <a:gd name="T29" fmla="*/ 775 h 940"/>
                  <a:gd name="T30" fmla="*/ 127 w 855"/>
                  <a:gd name="T31" fmla="*/ 800 h 940"/>
                  <a:gd name="T32" fmla="*/ 738 w 855"/>
                  <a:gd name="T33" fmla="*/ 120 h 940"/>
                  <a:gd name="T34" fmla="*/ 739 w 855"/>
                  <a:gd name="T35" fmla="*/ 121 h 940"/>
                  <a:gd name="T36" fmla="*/ 131 w 855"/>
                  <a:gd name="T37" fmla="*/ 121 h 940"/>
                  <a:gd name="T38" fmla="*/ 161 w 855"/>
                  <a:gd name="T39" fmla="*/ 104 h 940"/>
                  <a:gd name="T40" fmla="*/ 166 w 855"/>
                  <a:gd name="T41" fmla="*/ 120 h 940"/>
                  <a:gd name="T42" fmla="*/ 736 w 855"/>
                  <a:gd name="T43" fmla="*/ 154 h 940"/>
                  <a:gd name="T44" fmla="*/ 702 w 855"/>
                  <a:gd name="T45" fmla="*/ 808 h 940"/>
                  <a:gd name="T46" fmla="*/ 132 w 855"/>
                  <a:gd name="T47" fmla="*/ 774 h 940"/>
                  <a:gd name="T48" fmla="*/ 739 w 855"/>
                  <a:gd name="T49" fmla="*/ 824 h 940"/>
                  <a:gd name="T50" fmla="*/ 743 w 855"/>
                  <a:gd name="T51" fmla="*/ 801 h 940"/>
                  <a:gd name="T52" fmla="*/ 739 w 855"/>
                  <a:gd name="T53" fmla="*/ 824 h 940"/>
                  <a:gd name="T54" fmla="*/ 739 w 855"/>
                  <a:gd name="T55" fmla="*/ 824 h 940"/>
                  <a:gd name="T56" fmla="*/ 744 w 855"/>
                  <a:gd name="T57" fmla="*/ 800 h 940"/>
                  <a:gd name="T58" fmla="*/ 745 w 855"/>
                  <a:gd name="T59" fmla="*/ 798 h 940"/>
                  <a:gd name="T60" fmla="*/ 740 w 855"/>
                  <a:gd name="T61" fmla="*/ 123 h 940"/>
                  <a:gd name="T62" fmla="*/ 739 w 855"/>
                  <a:gd name="T63" fmla="*/ 122 h 940"/>
                  <a:gd name="T64" fmla="*/ 131 w 855"/>
                  <a:gd name="T65" fmla="*/ 123 h 940"/>
                  <a:gd name="T66" fmla="*/ 131 w 855"/>
                  <a:gd name="T67" fmla="*/ 122 h 940"/>
                  <a:gd name="T68" fmla="*/ 127 w 855"/>
                  <a:gd name="T69" fmla="*/ 801 h 940"/>
                  <a:gd name="T70" fmla="*/ 127 w 855"/>
                  <a:gd name="T71" fmla="*/ 802 h 940"/>
                  <a:gd name="T72" fmla="*/ 764 w 855"/>
                  <a:gd name="T73" fmla="*/ 775 h 940"/>
                  <a:gd name="T74" fmla="*/ 761 w 855"/>
                  <a:gd name="T75" fmla="*/ 793 h 940"/>
                  <a:gd name="T76" fmla="*/ 761 w 855"/>
                  <a:gd name="T77" fmla="*/ 793 h 940"/>
                  <a:gd name="T78" fmla="*/ 763 w 855"/>
                  <a:gd name="T79" fmla="*/ 78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5" h="940">
                    <a:moveTo>
                      <a:pt x="816" y="94"/>
                    </a:moveTo>
                    <a:cubicBezTo>
                      <a:pt x="811" y="70"/>
                      <a:pt x="811" y="70"/>
                      <a:pt x="811" y="70"/>
                    </a:cubicBezTo>
                    <a:cubicBezTo>
                      <a:pt x="803" y="32"/>
                      <a:pt x="763" y="0"/>
                      <a:pt x="724" y="0"/>
                    </a:cubicBezTo>
                    <a:cubicBezTo>
                      <a:pt x="720" y="0"/>
                      <a:pt x="720" y="0"/>
                      <a:pt x="720" y="0"/>
                    </a:cubicBezTo>
                    <a:cubicBezTo>
                      <a:pt x="168" y="0"/>
                      <a:pt x="168" y="0"/>
                      <a:pt x="168" y="0"/>
                    </a:cubicBezTo>
                    <a:cubicBezTo>
                      <a:pt x="161" y="0"/>
                      <a:pt x="154" y="1"/>
                      <a:pt x="148" y="2"/>
                    </a:cubicBezTo>
                    <a:cubicBezTo>
                      <a:pt x="133" y="101"/>
                      <a:pt x="133" y="101"/>
                      <a:pt x="133" y="101"/>
                    </a:cubicBezTo>
                    <a:cubicBezTo>
                      <a:pt x="116" y="112"/>
                      <a:pt x="104" y="131"/>
                      <a:pt x="104" y="153"/>
                    </a:cubicBezTo>
                    <a:cubicBezTo>
                      <a:pt x="104" y="131"/>
                      <a:pt x="116" y="112"/>
                      <a:pt x="133" y="101"/>
                    </a:cubicBezTo>
                    <a:cubicBezTo>
                      <a:pt x="148" y="2"/>
                      <a:pt x="148" y="2"/>
                      <a:pt x="148" y="2"/>
                    </a:cubicBezTo>
                    <a:cubicBezTo>
                      <a:pt x="103" y="11"/>
                      <a:pt x="62" y="48"/>
                      <a:pt x="53" y="93"/>
                    </a:cubicBezTo>
                    <a:cubicBezTo>
                      <a:pt x="0" y="343"/>
                      <a:pt x="0" y="597"/>
                      <a:pt x="53" y="847"/>
                    </a:cubicBezTo>
                    <a:cubicBezTo>
                      <a:pt x="58" y="870"/>
                      <a:pt x="58" y="870"/>
                      <a:pt x="58" y="870"/>
                    </a:cubicBezTo>
                    <a:cubicBezTo>
                      <a:pt x="66" y="908"/>
                      <a:pt x="106" y="940"/>
                      <a:pt x="144" y="940"/>
                    </a:cubicBezTo>
                    <a:cubicBezTo>
                      <a:pt x="147" y="940"/>
                      <a:pt x="147" y="940"/>
                      <a:pt x="147" y="940"/>
                    </a:cubicBezTo>
                    <a:cubicBezTo>
                      <a:pt x="129" y="824"/>
                      <a:pt x="129" y="824"/>
                      <a:pt x="129" y="824"/>
                    </a:cubicBezTo>
                    <a:cubicBezTo>
                      <a:pt x="129" y="824"/>
                      <a:pt x="129" y="824"/>
                      <a:pt x="129" y="824"/>
                    </a:cubicBezTo>
                    <a:cubicBezTo>
                      <a:pt x="129" y="821"/>
                      <a:pt x="129" y="821"/>
                      <a:pt x="129" y="821"/>
                    </a:cubicBezTo>
                    <a:cubicBezTo>
                      <a:pt x="129" y="824"/>
                      <a:pt x="129" y="824"/>
                      <a:pt x="129" y="824"/>
                    </a:cubicBezTo>
                    <a:cubicBezTo>
                      <a:pt x="129" y="824"/>
                      <a:pt x="129" y="824"/>
                      <a:pt x="129" y="824"/>
                    </a:cubicBezTo>
                    <a:cubicBezTo>
                      <a:pt x="147" y="940"/>
                      <a:pt x="147" y="940"/>
                      <a:pt x="147" y="940"/>
                    </a:cubicBezTo>
                    <a:cubicBezTo>
                      <a:pt x="700" y="940"/>
                      <a:pt x="700" y="940"/>
                      <a:pt x="700" y="940"/>
                    </a:cubicBezTo>
                    <a:cubicBezTo>
                      <a:pt x="708" y="940"/>
                      <a:pt x="715" y="939"/>
                      <a:pt x="722" y="938"/>
                    </a:cubicBezTo>
                    <a:cubicBezTo>
                      <a:pt x="722" y="938"/>
                      <a:pt x="722" y="938"/>
                      <a:pt x="722" y="938"/>
                    </a:cubicBezTo>
                    <a:cubicBezTo>
                      <a:pt x="767" y="928"/>
                      <a:pt x="806" y="890"/>
                      <a:pt x="816" y="846"/>
                    </a:cubicBezTo>
                    <a:cubicBezTo>
                      <a:pt x="842" y="722"/>
                      <a:pt x="855" y="600"/>
                      <a:pt x="855" y="472"/>
                    </a:cubicBezTo>
                    <a:cubicBezTo>
                      <a:pt x="855" y="428"/>
                      <a:pt x="853" y="380"/>
                      <a:pt x="850" y="332"/>
                    </a:cubicBezTo>
                    <a:cubicBezTo>
                      <a:pt x="844" y="252"/>
                      <a:pt x="832" y="173"/>
                      <a:pt x="816" y="94"/>
                    </a:cubicBezTo>
                    <a:close/>
                    <a:moveTo>
                      <a:pt x="127" y="800"/>
                    </a:moveTo>
                    <a:cubicBezTo>
                      <a:pt x="122" y="793"/>
                      <a:pt x="120" y="784"/>
                      <a:pt x="120" y="775"/>
                    </a:cubicBezTo>
                    <a:cubicBezTo>
                      <a:pt x="120" y="783"/>
                      <a:pt x="122" y="791"/>
                      <a:pt x="126" y="798"/>
                    </a:cubicBezTo>
                    <a:lnTo>
                      <a:pt x="127" y="800"/>
                    </a:lnTo>
                    <a:close/>
                    <a:moveTo>
                      <a:pt x="739" y="121"/>
                    </a:moveTo>
                    <a:cubicBezTo>
                      <a:pt x="739" y="120"/>
                      <a:pt x="738" y="120"/>
                      <a:pt x="738" y="120"/>
                    </a:cubicBezTo>
                    <a:cubicBezTo>
                      <a:pt x="736" y="104"/>
                      <a:pt x="736" y="104"/>
                      <a:pt x="736" y="104"/>
                    </a:cubicBezTo>
                    <a:lnTo>
                      <a:pt x="739" y="121"/>
                    </a:lnTo>
                    <a:close/>
                    <a:moveTo>
                      <a:pt x="161" y="104"/>
                    </a:moveTo>
                    <a:cubicBezTo>
                      <a:pt x="149" y="106"/>
                      <a:pt x="139" y="112"/>
                      <a:pt x="131" y="121"/>
                    </a:cubicBezTo>
                    <a:cubicBezTo>
                      <a:pt x="131" y="120"/>
                      <a:pt x="131" y="120"/>
                      <a:pt x="131" y="120"/>
                    </a:cubicBezTo>
                    <a:cubicBezTo>
                      <a:pt x="139" y="112"/>
                      <a:pt x="149" y="106"/>
                      <a:pt x="161" y="104"/>
                    </a:cubicBezTo>
                    <a:close/>
                    <a:moveTo>
                      <a:pt x="132" y="154"/>
                    </a:moveTo>
                    <a:cubicBezTo>
                      <a:pt x="132" y="135"/>
                      <a:pt x="147" y="120"/>
                      <a:pt x="166" y="120"/>
                    </a:cubicBezTo>
                    <a:cubicBezTo>
                      <a:pt x="702" y="120"/>
                      <a:pt x="702" y="120"/>
                      <a:pt x="702" y="120"/>
                    </a:cubicBezTo>
                    <a:cubicBezTo>
                      <a:pt x="721" y="120"/>
                      <a:pt x="736" y="135"/>
                      <a:pt x="736" y="154"/>
                    </a:cubicBezTo>
                    <a:cubicBezTo>
                      <a:pt x="736" y="774"/>
                      <a:pt x="736" y="774"/>
                      <a:pt x="736" y="774"/>
                    </a:cubicBezTo>
                    <a:cubicBezTo>
                      <a:pt x="736" y="793"/>
                      <a:pt x="721" y="808"/>
                      <a:pt x="702" y="808"/>
                    </a:cubicBezTo>
                    <a:cubicBezTo>
                      <a:pt x="166" y="808"/>
                      <a:pt x="166" y="808"/>
                      <a:pt x="166" y="808"/>
                    </a:cubicBezTo>
                    <a:cubicBezTo>
                      <a:pt x="147" y="808"/>
                      <a:pt x="132" y="793"/>
                      <a:pt x="132" y="774"/>
                    </a:cubicBezTo>
                    <a:lnTo>
                      <a:pt x="132" y="154"/>
                    </a:lnTo>
                    <a:close/>
                    <a:moveTo>
                      <a:pt x="739" y="824"/>
                    </a:moveTo>
                    <a:cubicBezTo>
                      <a:pt x="742" y="803"/>
                      <a:pt x="742" y="803"/>
                      <a:pt x="742" y="803"/>
                    </a:cubicBezTo>
                    <a:cubicBezTo>
                      <a:pt x="743" y="802"/>
                      <a:pt x="743" y="802"/>
                      <a:pt x="743" y="801"/>
                    </a:cubicBezTo>
                    <a:cubicBezTo>
                      <a:pt x="740" y="824"/>
                      <a:pt x="740" y="824"/>
                      <a:pt x="740" y="824"/>
                    </a:cubicBezTo>
                    <a:cubicBezTo>
                      <a:pt x="739" y="824"/>
                      <a:pt x="739" y="824"/>
                      <a:pt x="739" y="824"/>
                    </a:cubicBezTo>
                    <a:cubicBezTo>
                      <a:pt x="739" y="824"/>
                      <a:pt x="739" y="824"/>
                      <a:pt x="739" y="824"/>
                    </a:cubicBezTo>
                    <a:cubicBezTo>
                      <a:pt x="739" y="824"/>
                      <a:pt x="739" y="824"/>
                      <a:pt x="739" y="824"/>
                    </a:cubicBezTo>
                    <a:close/>
                    <a:moveTo>
                      <a:pt x="745" y="798"/>
                    </a:moveTo>
                    <a:cubicBezTo>
                      <a:pt x="744" y="799"/>
                      <a:pt x="744" y="799"/>
                      <a:pt x="744" y="800"/>
                    </a:cubicBezTo>
                    <a:cubicBezTo>
                      <a:pt x="752" y="750"/>
                      <a:pt x="752" y="750"/>
                      <a:pt x="752" y="750"/>
                    </a:cubicBezTo>
                    <a:lnTo>
                      <a:pt x="745" y="798"/>
                    </a:lnTo>
                    <a:close/>
                    <a:moveTo>
                      <a:pt x="739" y="122"/>
                    </a:moveTo>
                    <a:cubicBezTo>
                      <a:pt x="739" y="122"/>
                      <a:pt x="740" y="123"/>
                      <a:pt x="740" y="123"/>
                    </a:cubicBezTo>
                    <a:cubicBezTo>
                      <a:pt x="752" y="205"/>
                      <a:pt x="752" y="205"/>
                      <a:pt x="752" y="205"/>
                    </a:cubicBezTo>
                    <a:lnTo>
                      <a:pt x="739" y="122"/>
                    </a:lnTo>
                    <a:close/>
                    <a:moveTo>
                      <a:pt x="131" y="122"/>
                    </a:moveTo>
                    <a:cubicBezTo>
                      <a:pt x="131" y="123"/>
                      <a:pt x="131" y="123"/>
                      <a:pt x="131" y="123"/>
                    </a:cubicBezTo>
                    <a:cubicBezTo>
                      <a:pt x="124" y="131"/>
                      <a:pt x="120" y="142"/>
                      <a:pt x="120" y="153"/>
                    </a:cubicBezTo>
                    <a:cubicBezTo>
                      <a:pt x="120" y="141"/>
                      <a:pt x="124" y="130"/>
                      <a:pt x="131" y="122"/>
                    </a:cubicBezTo>
                    <a:close/>
                    <a:moveTo>
                      <a:pt x="127" y="802"/>
                    </a:moveTo>
                    <a:cubicBezTo>
                      <a:pt x="127" y="801"/>
                      <a:pt x="127" y="801"/>
                      <a:pt x="127" y="801"/>
                    </a:cubicBezTo>
                    <a:cubicBezTo>
                      <a:pt x="135" y="814"/>
                      <a:pt x="149" y="824"/>
                      <a:pt x="166" y="824"/>
                    </a:cubicBezTo>
                    <a:cubicBezTo>
                      <a:pt x="150" y="824"/>
                      <a:pt x="135" y="815"/>
                      <a:pt x="127" y="802"/>
                    </a:cubicBezTo>
                    <a:close/>
                    <a:moveTo>
                      <a:pt x="764" y="782"/>
                    </a:moveTo>
                    <a:cubicBezTo>
                      <a:pt x="764" y="779"/>
                      <a:pt x="764" y="777"/>
                      <a:pt x="764" y="775"/>
                    </a:cubicBezTo>
                    <a:cubicBezTo>
                      <a:pt x="764" y="777"/>
                      <a:pt x="764" y="779"/>
                      <a:pt x="764" y="782"/>
                    </a:cubicBezTo>
                    <a:close/>
                    <a:moveTo>
                      <a:pt x="761" y="793"/>
                    </a:moveTo>
                    <a:cubicBezTo>
                      <a:pt x="761" y="793"/>
                      <a:pt x="761" y="793"/>
                      <a:pt x="761" y="793"/>
                    </a:cubicBezTo>
                    <a:cubicBezTo>
                      <a:pt x="761" y="793"/>
                      <a:pt x="761" y="793"/>
                      <a:pt x="761" y="793"/>
                    </a:cubicBezTo>
                    <a:close/>
                    <a:moveTo>
                      <a:pt x="763" y="788"/>
                    </a:moveTo>
                    <a:cubicBezTo>
                      <a:pt x="763" y="786"/>
                      <a:pt x="763" y="784"/>
                      <a:pt x="763" y="783"/>
                    </a:cubicBezTo>
                    <a:cubicBezTo>
                      <a:pt x="763" y="784"/>
                      <a:pt x="763" y="786"/>
                      <a:pt x="763" y="78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lnSpc>
                    <a:spcPct val="130000"/>
                  </a:lnSpc>
                </a:pPr>
                <a:endParaRPr lang="en-US" sz="1900" spc="-200" baseline="-25000">
                  <a:solidFill>
                    <a:srgbClr val="676767"/>
                  </a:solidFill>
                </a:endParaRPr>
              </a:p>
            </p:txBody>
          </p:sp>
        </p:grpSp>
        <p:sp>
          <p:nvSpPr>
            <p:cNvPr id="152" name="Freeform 13"/>
            <p:cNvSpPr>
              <a:spLocks noEditPoints="1"/>
            </p:cNvSpPr>
            <p:nvPr/>
          </p:nvSpPr>
          <p:spPr bwMode="auto">
            <a:xfrm>
              <a:off x="4828846" y="3672652"/>
              <a:ext cx="326272" cy="219616"/>
            </a:xfrm>
            <a:custGeom>
              <a:avLst/>
              <a:gdLst>
                <a:gd name="T0" fmla="*/ 1208 w 1248"/>
                <a:gd name="T1" fmla="*/ 0 h 840"/>
                <a:gd name="T2" fmla="*/ 40 w 1248"/>
                <a:gd name="T3" fmla="*/ 0 h 840"/>
                <a:gd name="T4" fmla="*/ 0 w 1248"/>
                <a:gd name="T5" fmla="*/ 40 h 840"/>
                <a:gd name="T6" fmla="*/ 0 w 1248"/>
                <a:gd name="T7" fmla="*/ 800 h 840"/>
                <a:gd name="T8" fmla="*/ 40 w 1248"/>
                <a:gd name="T9" fmla="*/ 840 h 840"/>
                <a:gd name="T10" fmla="*/ 1208 w 1248"/>
                <a:gd name="T11" fmla="*/ 840 h 840"/>
                <a:gd name="T12" fmla="*/ 1248 w 1248"/>
                <a:gd name="T13" fmla="*/ 800 h 840"/>
                <a:gd name="T14" fmla="*/ 1248 w 1248"/>
                <a:gd name="T15" fmla="*/ 40 h 840"/>
                <a:gd name="T16" fmla="*/ 1208 w 1248"/>
                <a:gd name="T17" fmla="*/ 0 h 840"/>
                <a:gd name="T18" fmla="*/ 428 w 1248"/>
                <a:gd name="T19" fmla="*/ 68 h 840"/>
                <a:gd name="T20" fmla="*/ 860 w 1248"/>
                <a:gd name="T21" fmla="*/ 68 h 840"/>
                <a:gd name="T22" fmla="*/ 860 w 1248"/>
                <a:gd name="T23" fmla="*/ 120 h 840"/>
                <a:gd name="T24" fmla="*/ 428 w 1248"/>
                <a:gd name="T25" fmla="*/ 120 h 840"/>
                <a:gd name="T26" fmla="*/ 428 w 1248"/>
                <a:gd name="T27" fmla="*/ 68 h 840"/>
                <a:gd name="T28" fmla="*/ 346 w 1248"/>
                <a:gd name="T29" fmla="*/ 714 h 840"/>
                <a:gd name="T30" fmla="*/ 168 w 1248"/>
                <a:gd name="T31" fmla="*/ 694 h 840"/>
                <a:gd name="T32" fmla="*/ 176 w 1248"/>
                <a:gd name="T33" fmla="*/ 581 h 840"/>
                <a:gd name="T34" fmla="*/ 257 w 1248"/>
                <a:gd name="T35" fmla="*/ 489 h 840"/>
                <a:gd name="T36" fmla="*/ 297 w 1248"/>
                <a:gd name="T37" fmla="*/ 470 h 840"/>
                <a:gd name="T38" fmla="*/ 308 w 1248"/>
                <a:gd name="T39" fmla="*/ 461 h 840"/>
                <a:gd name="T40" fmla="*/ 315 w 1248"/>
                <a:gd name="T41" fmla="*/ 454 h 840"/>
                <a:gd name="T42" fmla="*/ 269 w 1248"/>
                <a:gd name="T43" fmla="*/ 364 h 840"/>
                <a:gd name="T44" fmla="*/ 266 w 1248"/>
                <a:gd name="T45" fmla="*/ 292 h 840"/>
                <a:gd name="T46" fmla="*/ 294 w 1248"/>
                <a:gd name="T47" fmla="*/ 262 h 840"/>
                <a:gd name="T48" fmla="*/ 308 w 1248"/>
                <a:gd name="T49" fmla="*/ 261 h 840"/>
                <a:gd name="T50" fmla="*/ 335 w 1248"/>
                <a:gd name="T51" fmla="*/ 259 h 840"/>
                <a:gd name="T52" fmla="*/ 388 w 1248"/>
                <a:gd name="T53" fmla="*/ 258 h 840"/>
                <a:gd name="T54" fmla="*/ 414 w 1248"/>
                <a:gd name="T55" fmla="*/ 276 h 840"/>
                <a:gd name="T56" fmla="*/ 424 w 1248"/>
                <a:gd name="T57" fmla="*/ 290 h 840"/>
                <a:gd name="T58" fmla="*/ 423 w 1248"/>
                <a:gd name="T59" fmla="*/ 358 h 840"/>
                <a:gd name="T60" fmla="*/ 374 w 1248"/>
                <a:gd name="T61" fmla="*/ 456 h 840"/>
                <a:gd name="T62" fmla="*/ 382 w 1248"/>
                <a:gd name="T63" fmla="*/ 463 h 840"/>
                <a:gd name="T64" fmla="*/ 394 w 1248"/>
                <a:gd name="T65" fmla="*/ 472 h 840"/>
                <a:gd name="T66" fmla="*/ 435 w 1248"/>
                <a:gd name="T67" fmla="*/ 489 h 840"/>
                <a:gd name="T68" fmla="*/ 516 w 1248"/>
                <a:gd name="T69" fmla="*/ 581 h 840"/>
                <a:gd name="T70" fmla="*/ 523 w 1248"/>
                <a:gd name="T71" fmla="*/ 694 h 840"/>
                <a:gd name="T72" fmla="*/ 346 w 1248"/>
                <a:gd name="T73" fmla="*/ 714 h 840"/>
                <a:gd name="T74" fmla="*/ 1104 w 1248"/>
                <a:gd name="T75" fmla="*/ 428 h 840"/>
                <a:gd name="T76" fmla="*/ 712 w 1248"/>
                <a:gd name="T77" fmla="*/ 428 h 840"/>
                <a:gd name="T78" fmla="*/ 697 w 1248"/>
                <a:gd name="T79" fmla="*/ 414 h 840"/>
                <a:gd name="T80" fmla="*/ 712 w 1248"/>
                <a:gd name="T81" fmla="*/ 400 h 840"/>
                <a:gd name="T82" fmla="*/ 1104 w 1248"/>
                <a:gd name="T83" fmla="*/ 400 h 840"/>
                <a:gd name="T84" fmla="*/ 1118 w 1248"/>
                <a:gd name="T85" fmla="*/ 414 h 840"/>
                <a:gd name="T86" fmla="*/ 1104 w 1248"/>
                <a:gd name="T87" fmla="*/ 428 h 840"/>
                <a:gd name="T88" fmla="*/ 1101 w 1248"/>
                <a:gd name="T89" fmla="*/ 332 h 840"/>
                <a:gd name="T90" fmla="*/ 714 w 1248"/>
                <a:gd name="T91" fmla="*/ 332 h 840"/>
                <a:gd name="T92" fmla="*/ 697 w 1248"/>
                <a:gd name="T93" fmla="*/ 314 h 840"/>
                <a:gd name="T94" fmla="*/ 714 w 1248"/>
                <a:gd name="T95" fmla="*/ 296 h 840"/>
                <a:gd name="T96" fmla="*/ 1101 w 1248"/>
                <a:gd name="T97" fmla="*/ 296 h 840"/>
                <a:gd name="T98" fmla="*/ 1118 w 1248"/>
                <a:gd name="T99" fmla="*/ 314 h 840"/>
                <a:gd name="T100" fmla="*/ 1101 w 1248"/>
                <a:gd name="T101" fmla="*/ 33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8" h="840">
                  <a:moveTo>
                    <a:pt x="1208" y="0"/>
                  </a:moveTo>
                  <a:cubicBezTo>
                    <a:pt x="40" y="0"/>
                    <a:pt x="40" y="0"/>
                    <a:pt x="40" y="0"/>
                  </a:cubicBezTo>
                  <a:cubicBezTo>
                    <a:pt x="18" y="0"/>
                    <a:pt x="0" y="18"/>
                    <a:pt x="0" y="40"/>
                  </a:cubicBezTo>
                  <a:cubicBezTo>
                    <a:pt x="0" y="800"/>
                    <a:pt x="0" y="800"/>
                    <a:pt x="0" y="800"/>
                  </a:cubicBezTo>
                  <a:cubicBezTo>
                    <a:pt x="0" y="822"/>
                    <a:pt x="18" y="840"/>
                    <a:pt x="40" y="840"/>
                  </a:cubicBezTo>
                  <a:cubicBezTo>
                    <a:pt x="1208" y="840"/>
                    <a:pt x="1208" y="840"/>
                    <a:pt x="1208" y="840"/>
                  </a:cubicBezTo>
                  <a:cubicBezTo>
                    <a:pt x="1230" y="840"/>
                    <a:pt x="1248" y="822"/>
                    <a:pt x="1248" y="800"/>
                  </a:cubicBezTo>
                  <a:cubicBezTo>
                    <a:pt x="1248" y="40"/>
                    <a:pt x="1248" y="40"/>
                    <a:pt x="1248" y="40"/>
                  </a:cubicBezTo>
                  <a:cubicBezTo>
                    <a:pt x="1248" y="18"/>
                    <a:pt x="1230" y="0"/>
                    <a:pt x="1208" y="0"/>
                  </a:cubicBezTo>
                  <a:close/>
                  <a:moveTo>
                    <a:pt x="428" y="68"/>
                  </a:moveTo>
                  <a:cubicBezTo>
                    <a:pt x="860" y="68"/>
                    <a:pt x="860" y="68"/>
                    <a:pt x="860" y="68"/>
                  </a:cubicBezTo>
                  <a:cubicBezTo>
                    <a:pt x="860" y="120"/>
                    <a:pt x="860" y="120"/>
                    <a:pt x="860" y="120"/>
                  </a:cubicBezTo>
                  <a:cubicBezTo>
                    <a:pt x="428" y="120"/>
                    <a:pt x="428" y="120"/>
                    <a:pt x="428" y="120"/>
                  </a:cubicBezTo>
                  <a:lnTo>
                    <a:pt x="428" y="68"/>
                  </a:lnTo>
                  <a:close/>
                  <a:moveTo>
                    <a:pt x="346" y="714"/>
                  </a:moveTo>
                  <a:cubicBezTo>
                    <a:pt x="242" y="714"/>
                    <a:pt x="168" y="694"/>
                    <a:pt x="168" y="694"/>
                  </a:cubicBezTo>
                  <a:cubicBezTo>
                    <a:pt x="176" y="581"/>
                    <a:pt x="176" y="581"/>
                    <a:pt x="176" y="581"/>
                  </a:cubicBezTo>
                  <a:cubicBezTo>
                    <a:pt x="179" y="535"/>
                    <a:pt x="214" y="502"/>
                    <a:pt x="257" y="489"/>
                  </a:cubicBezTo>
                  <a:cubicBezTo>
                    <a:pt x="273" y="485"/>
                    <a:pt x="285" y="480"/>
                    <a:pt x="297" y="470"/>
                  </a:cubicBezTo>
                  <a:cubicBezTo>
                    <a:pt x="300" y="467"/>
                    <a:pt x="304" y="464"/>
                    <a:pt x="308" y="461"/>
                  </a:cubicBezTo>
                  <a:cubicBezTo>
                    <a:pt x="311" y="459"/>
                    <a:pt x="313" y="457"/>
                    <a:pt x="315" y="454"/>
                  </a:cubicBezTo>
                  <a:cubicBezTo>
                    <a:pt x="290" y="439"/>
                    <a:pt x="272" y="405"/>
                    <a:pt x="269" y="364"/>
                  </a:cubicBezTo>
                  <a:cubicBezTo>
                    <a:pt x="267" y="359"/>
                    <a:pt x="261" y="310"/>
                    <a:pt x="266" y="292"/>
                  </a:cubicBezTo>
                  <a:cubicBezTo>
                    <a:pt x="271" y="274"/>
                    <a:pt x="285" y="263"/>
                    <a:pt x="294" y="262"/>
                  </a:cubicBezTo>
                  <a:cubicBezTo>
                    <a:pt x="299" y="261"/>
                    <a:pt x="304" y="261"/>
                    <a:pt x="308" y="261"/>
                  </a:cubicBezTo>
                  <a:cubicBezTo>
                    <a:pt x="319" y="262"/>
                    <a:pt x="323" y="263"/>
                    <a:pt x="335" y="259"/>
                  </a:cubicBezTo>
                  <a:cubicBezTo>
                    <a:pt x="347" y="256"/>
                    <a:pt x="370" y="253"/>
                    <a:pt x="388" y="258"/>
                  </a:cubicBezTo>
                  <a:cubicBezTo>
                    <a:pt x="400" y="261"/>
                    <a:pt x="406" y="273"/>
                    <a:pt x="414" y="276"/>
                  </a:cubicBezTo>
                  <a:cubicBezTo>
                    <a:pt x="417" y="278"/>
                    <a:pt x="422" y="276"/>
                    <a:pt x="424" y="290"/>
                  </a:cubicBezTo>
                  <a:cubicBezTo>
                    <a:pt x="426" y="306"/>
                    <a:pt x="425" y="345"/>
                    <a:pt x="423" y="358"/>
                  </a:cubicBezTo>
                  <a:cubicBezTo>
                    <a:pt x="422" y="402"/>
                    <a:pt x="401" y="440"/>
                    <a:pt x="374" y="456"/>
                  </a:cubicBezTo>
                  <a:cubicBezTo>
                    <a:pt x="376" y="458"/>
                    <a:pt x="379" y="461"/>
                    <a:pt x="382" y="463"/>
                  </a:cubicBezTo>
                  <a:cubicBezTo>
                    <a:pt x="386" y="466"/>
                    <a:pt x="391" y="469"/>
                    <a:pt x="394" y="472"/>
                  </a:cubicBezTo>
                  <a:cubicBezTo>
                    <a:pt x="406" y="481"/>
                    <a:pt x="420" y="486"/>
                    <a:pt x="435" y="489"/>
                  </a:cubicBezTo>
                  <a:cubicBezTo>
                    <a:pt x="478" y="498"/>
                    <a:pt x="513" y="534"/>
                    <a:pt x="516" y="581"/>
                  </a:cubicBezTo>
                  <a:cubicBezTo>
                    <a:pt x="523" y="694"/>
                    <a:pt x="523" y="694"/>
                    <a:pt x="523" y="694"/>
                  </a:cubicBezTo>
                  <a:cubicBezTo>
                    <a:pt x="523" y="694"/>
                    <a:pt x="447" y="714"/>
                    <a:pt x="346" y="714"/>
                  </a:cubicBezTo>
                  <a:close/>
                  <a:moveTo>
                    <a:pt x="1104" y="428"/>
                  </a:moveTo>
                  <a:cubicBezTo>
                    <a:pt x="712" y="428"/>
                    <a:pt x="712" y="428"/>
                    <a:pt x="712" y="428"/>
                  </a:cubicBezTo>
                  <a:cubicBezTo>
                    <a:pt x="704" y="428"/>
                    <a:pt x="697" y="422"/>
                    <a:pt x="697" y="414"/>
                  </a:cubicBezTo>
                  <a:cubicBezTo>
                    <a:pt x="697" y="406"/>
                    <a:pt x="704" y="400"/>
                    <a:pt x="712" y="400"/>
                  </a:cubicBezTo>
                  <a:cubicBezTo>
                    <a:pt x="1104" y="400"/>
                    <a:pt x="1104" y="400"/>
                    <a:pt x="1104" y="400"/>
                  </a:cubicBezTo>
                  <a:cubicBezTo>
                    <a:pt x="1112" y="400"/>
                    <a:pt x="1118" y="406"/>
                    <a:pt x="1118" y="414"/>
                  </a:cubicBezTo>
                  <a:cubicBezTo>
                    <a:pt x="1118" y="422"/>
                    <a:pt x="1112" y="428"/>
                    <a:pt x="1104" y="428"/>
                  </a:cubicBezTo>
                  <a:close/>
                  <a:moveTo>
                    <a:pt x="1101" y="332"/>
                  </a:moveTo>
                  <a:cubicBezTo>
                    <a:pt x="714" y="332"/>
                    <a:pt x="714" y="332"/>
                    <a:pt x="714" y="332"/>
                  </a:cubicBezTo>
                  <a:cubicBezTo>
                    <a:pt x="705" y="332"/>
                    <a:pt x="697" y="324"/>
                    <a:pt x="697" y="314"/>
                  </a:cubicBezTo>
                  <a:cubicBezTo>
                    <a:pt x="697" y="304"/>
                    <a:pt x="705" y="296"/>
                    <a:pt x="714" y="296"/>
                  </a:cubicBezTo>
                  <a:cubicBezTo>
                    <a:pt x="1101" y="296"/>
                    <a:pt x="1101" y="296"/>
                    <a:pt x="1101" y="296"/>
                  </a:cubicBezTo>
                  <a:cubicBezTo>
                    <a:pt x="1111" y="296"/>
                    <a:pt x="1118" y="304"/>
                    <a:pt x="1118" y="314"/>
                  </a:cubicBezTo>
                  <a:cubicBezTo>
                    <a:pt x="1118" y="324"/>
                    <a:pt x="1111" y="332"/>
                    <a:pt x="1101" y="332"/>
                  </a:cubicBezTo>
                  <a:close/>
                </a:path>
              </a:pathLst>
            </a:custGeom>
            <a:solidFill>
              <a:srgbClr val="214794"/>
            </a:solidFill>
            <a:ln w="9525">
              <a:noFill/>
              <a:round/>
              <a:headEnd/>
              <a:tailEnd/>
            </a:ln>
            <a:effectLst>
              <a:outerShdw blurRad="63500" algn="ctr" rotWithShape="0">
                <a:prstClr val="black">
                  <a:alpha val="20000"/>
                </a:prstClr>
              </a:outerShdw>
            </a:effectLst>
          </p:spPr>
          <p:txBody>
            <a:bodyPr vert="horz" wrap="square" lIns="121889" tIns="60944" rIns="121889" bIns="60944" numCol="1" anchor="t" anchorCtr="0" compatLnSpc="1">
              <a:prstTxWarp prst="textNoShape">
                <a:avLst/>
              </a:prstTxWarp>
            </a:bodyPr>
            <a:lstStyle/>
            <a:p>
              <a:pPr defTabSz="685673"/>
              <a:endParaRPr lang="en-US" sz="1900">
                <a:solidFill>
                  <a:srgbClr val="676767"/>
                </a:solidFill>
              </a:endParaRPr>
            </a:p>
          </p:txBody>
        </p:sp>
        <p:grpSp>
          <p:nvGrpSpPr>
            <p:cNvPr id="153" name="Group 152"/>
            <p:cNvGrpSpPr/>
            <p:nvPr/>
          </p:nvGrpSpPr>
          <p:grpSpPr>
            <a:xfrm>
              <a:off x="5236380" y="3722317"/>
              <a:ext cx="265453" cy="364297"/>
              <a:chOff x="3490334" y="5010874"/>
              <a:chExt cx="287903" cy="395105"/>
            </a:xfrm>
            <a:solidFill>
              <a:schemeClr val="accent1"/>
            </a:solidFill>
            <a:effectLst>
              <a:outerShdw blurRad="63500" algn="ctr" rotWithShape="0">
                <a:prstClr val="black">
                  <a:alpha val="20000"/>
                </a:prstClr>
              </a:outerShdw>
            </a:effectLst>
          </p:grpSpPr>
          <p:sp>
            <p:nvSpPr>
              <p:cNvPr id="162" name="Freeform 14"/>
              <p:cNvSpPr>
                <a:spLocks noEditPoints="1"/>
              </p:cNvSpPr>
              <p:nvPr/>
            </p:nvSpPr>
            <p:spPr bwMode="auto">
              <a:xfrm>
                <a:off x="3490334" y="5038181"/>
                <a:ext cx="287903" cy="258141"/>
              </a:xfrm>
              <a:custGeom>
                <a:avLst/>
                <a:gdLst>
                  <a:gd name="T0" fmla="*/ 1085 w 1142"/>
                  <a:gd name="T1" fmla="*/ 135 h 1024"/>
                  <a:gd name="T2" fmla="*/ 1085 w 1142"/>
                  <a:gd name="T3" fmla="*/ 56 h 1024"/>
                  <a:gd name="T4" fmla="*/ 1028 w 1142"/>
                  <a:gd name="T5" fmla="*/ 0 h 1024"/>
                  <a:gd name="T6" fmla="*/ 114 w 1142"/>
                  <a:gd name="T7" fmla="*/ 0 h 1024"/>
                  <a:gd name="T8" fmla="*/ 57 w 1142"/>
                  <a:gd name="T9" fmla="*/ 56 h 1024"/>
                  <a:gd name="T10" fmla="*/ 57 w 1142"/>
                  <a:gd name="T11" fmla="*/ 134 h 1024"/>
                  <a:gd name="T12" fmla="*/ 0 w 1142"/>
                  <a:gd name="T13" fmla="*/ 513 h 1024"/>
                  <a:gd name="T14" fmla="*/ 57 w 1142"/>
                  <a:gd name="T15" fmla="*/ 891 h 1024"/>
                  <a:gd name="T16" fmla="*/ 57 w 1142"/>
                  <a:gd name="T17" fmla="*/ 970 h 1024"/>
                  <a:gd name="T18" fmla="*/ 114 w 1142"/>
                  <a:gd name="T19" fmla="*/ 1024 h 1024"/>
                  <a:gd name="T20" fmla="*/ 1028 w 1142"/>
                  <a:gd name="T21" fmla="*/ 1024 h 1024"/>
                  <a:gd name="T22" fmla="*/ 1085 w 1142"/>
                  <a:gd name="T23" fmla="*/ 970 h 1024"/>
                  <a:gd name="T24" fmla="*/ 1085 w 1142"/>
                  <a:gd name="T25" fmla="*/ 892 h 1024"/>
                  <a:gd name="T26" fmla="*/ 1142 w 1142"/>
                  <a:gd name="T27" fmla="*/ 513 h 1024"/>
                  <a:gd name="T28" fmla="*/ 1085 w 1142"/>
                  <a:gd name="T29" fmla="*/ 135 h 1024"/>
                  <a:gd name="T30" fmla="*/ 253 w 1142"/>
                  <a:gd name="T31" fmla="*/ 722 h 1024"/>
                  <a:gd name="T32" fmla="*/ 253 w 1142"/>
                  <a:gd name="T33" fmla="*/ 298 h 1024"/>
                  <a:gd name="T34" fmla="*/ 279 w 1142"/>
                  <a:gd name="T35" fmla="*/ 272 h 1024"/>
                  <a:gd name="T36" fmla="*/ 871 w 1142"/>
                  <a:gd name="T37" fmla="*/ 272 h 1024"/>
                  <a:gd name="T38" fmla="*/ 897 w 1142"/>
                  <a:gd name="T39" fmla="*/ 298 h 1024"/>
                  <a:gd name="T40" fmla="*/ 897 w 1142"/>
                  <a:gd name="T41" fmla="*/ 722 h 1024"/>
                  <a:gd name="T42" fmla="*/ 871 w 1142"/>
                  <a:gd name="T43" fmla="*/ 748 h 1024"/>
                  <a:gd name="T44" fmla="*/ 279 w 1142"/>
                  <a:gd name="T45" fmla="*/ 748 h 1024"/>
                  <a:gd name="T46" fmla="*/ 253 w 1142"/>
                  <a:gd name="T47" fmla="*/ 722 h 1024"/>
                  <a:gd name="T48" fmla="*/ 89 w 1142"/>
                  <a:gd name="T49" fmla="*/ 541 h 1024"/>
                  <a:gd name="T50" fmla="*/ 59 w 1142"/>
                  <a:gd name="T51" fmla="*/ 511 h 1024"/>
                  <a:gd name="T52" fmla="*/ 89 w 1142"/>
                  <a:gd name="T53" fmla="*/ 482 h 1024"/>
                  <a:gd name="T54" fmla="*/ 119 w 1142"/>
                  <a:gd name="T55" fmla="*/ 511 h 1024"/>
                  <a:gd name="T56" fmla="*/ 89 w 1142"/>
                  <a:gd name="T57" fmla="*/ 541 h 1024"/>
                  <a:gd name="T58" fmla="*/ 1057 w 1142"/>
                  <a:gd name="T59" fmla="*/ 541 h 1024"/>
                  <a:gd name="T60" fmla="*/ 1027 w 1142"/>
                  <a:gd name="T61" fmla="*/ 511 h 1024"/>
                  <a:gd name="T62" fmla="*/ 1057 w 1142"/>
                  <a:gd name="T63" fmla="*/ 482 h 1024"/>
                  <a:gd name="T64" fmla="*/ 1087 w 1142"/>
                  <a:gd name="T65" fmla="*/ 511 h 1024"/>
                  <a:gd name="T66" fmla="*/ 1057 w 1142"/>
                  <a:gd name="T67" fmla="*/ 54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2" h="1024">
                    <a:moveTo>
                      <a:pt x="1085" y="135"/>
                    </a:moveTo>
                    <a:cubicBezTo>
                      <a:pt x="1085" y="56"/>
                      <a:pt x="1085" y="56"/>
                      <a:pt x="1085" y="56"/>
                    </a:cubicBezTo>
                    <a:cubicBezTo>
                      <a:pt x="1085" y="26"/>
                      <a:pt x="1058" y="0"/>
                      <a:pt x="1028" y="0"/>
                    </a:cubicBezTo>
                    <a:cubicBezTo>
                      <a:pt x="114" y="0"/>
                      <a:pt x="114" y="0"/>
                      <a:pt x="114" y="0"/>
                    </a:cubicBezTo>
                    <a:cubicBezTo>
                      <a:pt x="84" y="0"/>
                      <a:pt x="57" y="26"/>
                      <a:pt x="57" y="56"/>
                    </a:cubicBezTo>
                    <a:cubicBezTo>
                      <a:pt x="57" y="134"/>
                      <a:pt x="57" y="134"/>
                      <a:pt x="57" y="134"/>
                    </a:cubicBezTo>
                    <a:cubicBezTo>
                      <a:pt x="21" y="239"/>
                      <a:pt x="0" y="370"/>
                      <a:pt x="0" y="513"/>
                    </a:cubicBezTo>
                    <a:cubicBezTo>
                      <a:pt x="0" y="656"/>
                      <a:pt x="21" y="787"/>
                      <a:pt x="57" y="891"/>
                    </a:cubicBezTo>
                    <a:cubicBezTo>
                      <a:pt x="57" y="970"/>
                      <a:pt x="57" y="970"/>
                      <a:pt x="57" y="970"/>
                    </a:cubicBezTo>
                    <a:cubicBezTo>
                      <a:pt x="57" y="1001"/>
                      <a:pt x="84" y="1024"/>
                      <a:pt x="114" y="1024"/>
                    </a:cubicBezTo>
                    <a:cubicBezTo>
                      <a:pt x="1028" y="1024"/>
                      <a:pt x="1028" y="1024"/>
                      <a:pt x="1028" y="1024"/>
                    </a:cubicBezTo>
                    <a:cubicBezTo>
                      <a:pt x="1058" y="1024"/>
                      <a:pt x="1085" y="1001"/>
                      <a:pt x="1085" y="970"/>
                    </a:cubicBezTo>
                    <a:cubicBezTo>
                      <a:pt x="1085" y="892"/>
                      <a:pt x="1085" y="892"/>
                      <a:pt x="1085" y="892"/>
                    </a:cubicBezTo>
                    <a:cubicBezTo>
                      <a:pt x="1121" y="787"/>
                      <a:pt x="1142" y="656"/>
                      <a:pt x="1142" y="513"/>
                    </a:cubicBezTo>
                    <a:cubicBezTo>
                      <a:pt x="1142" y="370"/>
                      <a:pt x="1121" y="239"/>
                      <a:pt x="1085" y="135"/>
                    </a:cubicBezTo>
                    <a:close/>
                    <a:moveTo>
                      <a:pt x="253" y="722"/>
                    </a:moveTo>
                    <a:cubicBezTo>
                      <a:pt x="253" y="298"/>
                      <a:pt x="253" y="298"/>
                      <a:pt x="253" y="298"/>
                    </a:cubicBezTo>
                    <a:cubicBezTo>
                      <a:pt x="253" y="284"/>
                      <a:pt x="265" y="272"/>
                      <a:pt x="279" y="272"/>
                    </a:cubicBezTo>
                    <a:cubicBezTo>
                      <a:pt x="871" y="272"/>
                      <a:pt x="871" y="272"/>
                      <a:pt x="871" y="272"/>
                    </a:cubicBezTo>
                    <a:cubicBezTo>
                      <a:pt x="885" y="272"/>
                      <a:pt x="897" y="284"/>
                      <a:pt x="897" y="298"/>
                    </a:cubicBezTo>
                    <a:cubicBezTo>
                      <a:pt x="897" y="722"/>
                      <a:pt x="897" y="722"/>
                      <a:pt x="897" y="722"/>
                    </a:cubicBezTo>
                    <a:cubicBezTo>
                      <a:pt x="897" y="736"/>
                      <a:pt x="885" y="748"/>
                      <a:pt x="871" y="748"/>
                    </a:cubicBezTo>
                    <a:cubicBezTo>
                      <a:pt x="279" y="748"/>
                      <a:pt x="279" y="748"/>
                      <a:pt x="279" y="748"/>
                    </a:cubicBezTo>
                    <a:cubicBezTo>
                      <a:pt x="265" y="748"/>
                      <a:pt x="253" y="736"/>
                      <a:pt x="253" y="722"/>
                    </a:cubicBezTo>
                    <a:close/>
                    <a:moveTo>
                      <a:pt x="89" y="541"/>
                    </a:moveTo>
                    <a:cubicBezTo>
                      <a:pt x="72" y="541"/>
                      <a:pt x="59" y="528"/>
                      <a:pt x="59" y="511"/>
                    </a:cubicBezTo>
                    <a:cubicBezTo>
                      <a:pt x="59" y="495"/>
                      <a:pt x="72" y="482"/>
                      <a:pt x="89" y="482"/>
                    </a:cubicBezTo>
                    <a:cubicBezTo>
                      <a:pt x="105" y="482"/>
                      <a:pt x="119" y="495"/>
                      <a:pt x="119" y="511"/>
                    </a:cubicBezTo>
                    <a:cubicBezTo>
                      <a:pt x="119" y="528"/>
                      <a:pt x="105" y="541"/>
                      <a:pt x="89" y="541"/>
                    </a:cubicBezTo>
                    <a:close/>
                    <a:moveTo>
                      <a:pt x="1057" y="541"/>
                    </a:moveTo>
                    <a:cubicBezTo>
                      <a:pt x="1040" y="541"/>
                      <a:pt x="1027" y="528"/>
                      <a:pt x="1027" y="511"/>
                    </a:cubicBezTo>
                    <a:cubicBezTo>
                      <a:pt x="1027" y="495"/>
                      <a:pt x="1040" y="482"/>
                      <a:pt x="1057" y="482"/>
                    </a:cubicBezTo>
                    <a:cubicBezTo>
                      <a:pt x="1073" y="482"/>
                      <a:pt x="1087" y="495"/>
                      <a:pt x="1087" y="511"/>
                    </a:cubicBezTo>
                    <a:cubicBezTo>
                      <a:pt x="1087" y="528"/>
                      <a:pt x="1073" y="541"/>
                      <a:pt x="1057" y="5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lnSpc>
                    <a:spcPct val="130000"/>
                  </a:lnSpc>
                </a:pPr>
                <a:endParaRPr lang="en-US" sz="1900" spc="-200" baseline="-25000">
                  <a:solidFill>
                    <a:srgbClr val="676767"/>
                  </a:solidFill>
                </a:endParaRPr>
              </a:p>
            </p:txBody>
          </p:sp>
          <p:sp>
            <p:nvSpPr>
              <p:cNvPr id="163" name="Rectangle 15"/>
              <p:cNvSpPr>
                <a:spLocks noChangeArrowheads="1"/>
              </p:cNvSpPr>
              <p:nvPr/>
            </p:nvSpPr>
            <p:spPr bwMode="auto">
              <a:xfrm>
                <a:off x="3538016" y="5010874"/>
                <a:ext cx="38294" cy="2421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889" tIns="60944" rIns="121889" bIns="60944" numCol="1" anchor="t" anchorCtr="0" compatLnSpc="1">
                <a:prstTxWarp prst="textNoShape">
                  <a:avLst/>
                </a:prstTxWarp>
              </a:bodyPr>
              <a:lstStyle/>
              <a:p>
                <a:pPr defTabSz="685673">
                  <a:lnSpc>
                    <a:spcPct val="130000"/>
                  </a:lnSpc>
                </a:pPr>
                <a:endParaRPr lang="en-US" sz="1900" spc="-200" baseline="-25000">
                  <a:solidFill>
                    <a:srgbClr val="676767"/>
                  </a:solidFill>
                </a:endParaRPr>
              </a:p>
            </p:txBody>
          </p:sp>
          <p:sp>
            <p:nvSpPr>
              <p:cNvPr id="164" name="Rectangle 16"/>
              <p:cNvSpPr>
                <a:spLocks noChangeArrowheads="1"/>
              </p:cNvSpPr>
              <p:nvPr/>
            </p:nvSpPr>
            <p:spPr bwMode="auto">
              <a:xfrm>
                <a:off x="3595511" y="5010874"/>
                <a:ext cx="39255" cy="2421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889" tIns="60944" rIns="121889" bIns="60944" numCol="1" anchor="t" anchorCtr="0" compatLnSpc="1">
                <a:prstTxWarp prst="textNoShape">
                  <a:avLst/>
                </a:prstTxWarp>
              </a:bodyPr>
              <a:lstStyle/>
              <a:p>
                <a:pPr defTabSz="685673">
                  <a:lnSpc>
                    <a:spcPct val="130000"/>
                  </a:lnSpc>
                </a:pPr>
                <a:endParaRPr lang="en-US" sz="1900" spc="-200" baseline="-25000">
                  <a:solidFill>
                    <a:srgbClr val="676767"/>
                  </a:solidFill>
                </a:endParaRPr>
              </a:p>
            </p:txBody>
          </p:sp>
          <p:sp>
            <p:nvSpPr>
              <p:cNvPr id="165" name="Freeform 17"/>
              <p:cNvSpPr>
                <a:spLocks/>
              </p:cNvSpPr>
              <p:nvPr/>
            </p:nvSpPr>
            <p:spPr bwMode="auto">
              <a:xfrm>
                <a:off x="3615138" y="5300376"/>
                <a:ext cx="39041" cy="105603"/>
              </a:xfrm>
              <a:custGeom>
                <a:avLst/>
                <a:gdLst>
                  <a:gd name="T0" fmla="*/ 11 w 155"/>
                  <a:gd name="T1" fmla="*/ 354 h 419"/>
                  <a:gd name="T2" fmla="*/ 78 w 155"/>
                  <a:gd name="T3" fmla="*/ 419 h 419"/>
                  <a:gd name="T4" fmla="*/ 145 w 155"/>
                  <a:gd name="T5" fmla="*/ 354 h 419"/>
                  <a:gd name="T6" fmla="*/ 155 w 155"/>
                  <a:gd name="T7" fmla="*/ 0 h 419"/>
                  <a:gd name="T8" fmla="*/ 0 w 155"/>
                  <a:gd name="T9" fmla="*/ 0 h 419"/>
                  <a:gd name="T10" fmla="*/ 11 w 155"/>
                  <a:gd name="T11" fmla="*/ 354 h 419"/>
                </a:gdLst>
                <a:ahLst/>
                <a:cxnLst>
                  <a:cxn ang="0">
                    <a:pos x="T0" y="T1"/>
                  </a:cxn>
                  <a:cxn ang="0">
                    <a:pos x="T2" y="T3"/>
                  </a:cxn>
                  <a:cxn ang="0">
                    <a:pos x="T4" y="T5"/>
                  </a:cxn>
                  <a:cxn ang="0">
                    <a:pos x="T6" y="T7"/>
                  </a:cxn>
                  <a:cxn ang="0">
                    <a:pos x="T8" y="T9"/>
                  </a:cxn>
                  <a:cxn ang="0">
                    <a:pos x="T10" y="T11"/>
                  </a:cxn>
                </a:cxnLst>
                <a:rect l="0" t="0" r="r" b="b"/>
                <a:pathLst>
                  <a:path w="155" h="419">
                    <a:moveTo>
                      <a:pt x="11" y="354"/>
                    </a:moveTo>
                    <a:cubicBezTo>
                      <a:pt x="12" y="390"/>
                      <a:pt x="41" y="419"/>
                      <a:pt x="78" y="419"/>
                    </a:cubicBezTo>
                    <a:cubicBezTo>
                      <a:pt x="114" y="419"/>
                      <a:pt x="144" y="390"/>
                      <a:pt x="145" y="354"/>
                    </a:cubicBezTo>
                    <a:cubicBezTo>
                      <a:pt x="155" y="0"/>
                      <a:pt x="155" y="0"/>
                      <a:pt x="155" y="0"/>
                    </a:cubicBezTo>
                    <a:cubicBezTo>
                      <a:pt x="0" y="0"/>
                      <a:pt x="0" y="0"/>
                      <a:pt x="0" y="0"/>
                    </a:cubicBezTo>
                    <a:lnTo>
                      <a:pt x="11" y="35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lnSpc>
                    <a:spcPct val="130000"/>
                  </a:lnSpc>
                </a:pPr>
                <a:endParaRPr lang="en-US" sz="1900" spc="-200" baseline="-25000">
                  <a:solidFill>
                    <a:srgbClr val="676767"/>
                  </a:solidFill>
                </a:endParaRPr>
              </a:p>
            </p:txBody>
          </p:sp>
        </p:grpSp>
        <p:grpSp>
          <p:nvGrpSpPr>
            <p:cNvPr id="154" name="Group 153"/>
            <p:cNvGrpSpPr/>
            <p:nvPr/>
          </p:nvGrpSpPr>
          <p:grpSpPr>
            <a:xfrm>
              <a:off x="4943759" y="3192496"/>
              <a:ext cx="599891" cy="399661"/>
              <a:chOff x="7001589" y="-2823906"/>
              <a:chExt cx="418958" cy="279119"/>
            </a:xfrm>
            <a:solidFill>
              <a:srgbClr val="214794"/>
            </a:solidFill>
            <a:effectLst>
              <a:outerShdw blurRad="63500" algn="ctr" rotWithShape="0">
                <a:prstClr val="black">
                  <a:alpha val="20000"/>
                </a:prstClr>
              </a:outerShdw>
            </a:effectLst>
          </p:grpSpPr>
          <p:sp>
            <p:nvSpPr>
              <p:cNvPr id="155" name="Freeform 47"/>
              <p:cNvSpPr>
                <a:spLocks noEditPoints="1"/>
              </p:cNvSpPr>
              <p:nvPr/>
            </p:nvSpPr>
            <p:spPr bwMode="auto">
              <a:xfrm>
                <a:off x="7001589" y="-2823906"/>
                <a:ext cx="418958" cy="279119"/>
              </a:xfrm>
              <a:custGeom>
                <a:avLst/>
                <a:gdLst>
                  <a:gd name="T0" fmla="*/ 1847 w 1904"/>
                  <a:gd name="T1" fmla="*/ 0 h 1268"/>
                  <a:gd name="T2" fmla="*/ 57 w 1904"/>
                  <a:gd name="T3" fmla="*/ 0 h 1268"/>
                  <a:gd name="T4" fmla="*/ 0 w 1904"/>
                  <a:gd name="T5" fmla="*/ 54 h 1268"/>
                  <a:gd name="T6" fmla="*/ 0 w 1904"/>
                  <a:gd name="T7" fmla="*/ 1080 h 1268"/>
                  <a:gd name="T8" fmla="*/ 57 w 1904"/>
                  <a:gd name="T9" fmla="*/ 1136 h 1268"/>
                  <a:gd name="T10" fmla="*/ 860 w 1904"/>
                  <a:gd name="T11" fmla="*/ 1136 h 1268"/>
                  <a:gd name="T12" fmla="*/ 860 w 1904"/>
                  <a:gd name="T13" fmla="*/ 1212 h 1268"/>
                  <a:gd name="T14" fmla="*/ 468 w 1904"/>
                  <a:gd name="T15" fmla="*/ 1212 h 1268"/>
                  <a:gd name="T16" fmla="*/ 412 w 1904"/>
                  <a:gd name="T17" fmla="*/ 1268 h 1268"/>
                  <a:gd name="T18" fmla="*/ 1492 w 1904"/>
                  <a:gd name="T19" fmla="*/ 1268 h 1268"/>
                  <a:gd name="T20" fmla="*/ 1434 w 1904"/>
                  <a:gd name="T21" fmla="*/ 1212 h 1268"/>
                  <a:gd name="T22" fmla="*/ 1040 w 1904"/>
                  <a:gd name="T23" fmla="*/ 1212 h 1268"/>
                  <a:gd name="T24" fmla="*/ 1040 w 1904"/>
                  <a:gd name="T25" fmla="*/ 1136 h 1268"/>
                  <a:gd name="T26" fmla="*/ 1041 w 1904"/>
                  <a:gd name="T27" fmla="*/ 1136 h 1268"/>
                  <a:gd name="T28" fmla="*/ 1847 w 1904"/>
                  <a:gd name="T29" fmla="*/ 1136 h 1268"/>
                  <a:gd name="T30" fmla="*/ 1904 w 1904"/>
                  <a:gd name="T31" fmla="*/ 1080 h 1268"/>
                  <a:gd name="T32" fmla="*/ 1904 w 1904"/>
                  <a:gd name="T33" fmla="*/ 54 h 1268"/>
                  <a:gd name="T34" fmla="*/ 1847 w 1904"/>
                  <a:gd name="T35" fmla="*/ 0 h 1268"/>
                  <a:gd name="T36" fmla="*/ 92 w 1904"/>
                  <a:gd name="T37" fmla="*/ 1026 h 1268"/>
                  <a:gd name="T38" fmla="*/ 92 w 1904"/>
                  <a:gd name="T39" fmla="*/ 106 h 1268"/>
                  <a:gd name="T40" fmla="*/ 106 w 1904"/>
                  <a:gd name="T41" fmla="*/ 92 h 1268"/>
                  <a:gd name="T42" fmla="*/ 1798 w 1904"/>
                  <a:gd name="T43" fmla="*/ 92 h 1268"/>
                  <a:gd name="T44" fmla="*/ 1812 w 1904"/>
                  <a:gd name="T45" fmla="*/ 106 h 1268"/>
                  <a:gd name="T46" fmla="*/ 1812 w 1904"/>
                  <a:gd name="T47" fmla="*/ 1026 h 1268"/>
                  <a:gd name="T48" fmla="*/ 1798 w 1904"/>
                  <a:gd name="T49" fmla="*/ 1040 h 1268"/>
                  <a:gd name="T50" fmla="*/ 106 w 1904"/>
                  <a:gd name="T51" fmla="*/ 1040 h 1268"/>
                  <a:gd name="T52" fmla="*/ 92 w 1904"/>
                  <a:gd name="T53" fmla="*/ 1026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04" h="1268">
                    <a:moveTo>
                      <a:pt x="1847" y="0"/>
                    </a:moveTo>
                    <a:cubicBezTo>
                      <a:pt x="57" y="0"/>
                      <a:pt x="57" y="0"/>
                      <a:pt x="57" y="0"/>
                    </a:cubicBezTo>
                    <a:cubicBezTo>
                      <a:pt x="26" y="0"/>
                      <a:pt x="0" y="23"/>
                      <a:pt x="0" y="54"/>
                    </a:cubicBezTo>
                    <a:cubicBezTo>
                      <a:pt x="0" y="1080"/>
                      <a:pt x="0" y="1080"/>
                      <a:pt x="0" y="1080"/>
                    </a:cubicBezTo>
                    <a:cubicBezTo>
                      <a:pt x="0" y="1111"/>
                      <a:pt x="26" y="1136"/>
                      <a:pt x="57" y="1136"/>
                    </a:cubicBezTo>
                    <a:cubicBezTo>
                      <a:pt x="860" y="1136"/>
                      <a:pt x="860" y="1136"/>
                      <a:pt x="860" y="1136"/>
                    </a:cubicBezTo>
                    <a:cubicBezTo>
                      <a:pt x="860" y="1212"/>
                      <a:pt x="860" y="1212"/>
                      <a:pt x="860" y="1212"/>
                    </a:cubicBezTo>
                    <a:cubicBezTo>
                      <a:pt x="468" y="1212"/>
                      <a:pt x="468" y="1212"/>
                      <a:pt x="468" y="1212"/>
                    </a:cubicBezTo>
                    <a:cubicBezTo>
                      <a:pt x="437" y="1212"/>
                      <a:pt x="412" y="1237"/>
                      <a:pt x="412" y="1268"/>
                    </a:cubicBezTo>
                    <a:cubicBezTo>
                      <a:pt x="1492" y="1268"/>
                      <a:pt x="1492" y="1268"/>
                      <a:pt x="1492" y="1268"/>
                    </a:cubicBezTo>
                    <a:cubicBezTo>
                      <a:pt x="1492" y="1237"/>
                      <a:pt x="1465" y="1212"/>
                      <a:pt x="1434" y="1212"/>
                    </a:cubicBezTo>
                    <a:cubicBezTo>
                      <a:pt x="1040" y="1212"/>
                      <a:pt x="1040" y="1212"/>
                      <a:pt x="1040" y="1212"/>
                    </a:cubicBezTo>
                    <a:cubicBezTo>
                      <a:pt x="1040" y="1136"/>
                      <a:pt x="1040" y="1136"/>
                      <a:pt x="1040" y="1136"/>
                    </a:cubicBezTo>
                    <a:cubicBezTo>
                      <a:pt x="1041" y="1136"/>
                      <a:pt x="1041" y="1136"/>
                      <a:pt x="1041" y="1136"/>
                    </a:cubicBezTo>
                    <a:cubicBezTo>
                      <a:pt x="1847" y="1136"/>
                      <a:pt x="1847" y="1136"/>
                      <a:pt x="1847" y="1136"/>
                    </a:cubicBezTo>
                    <a:cubicBezTo>
                      <a:pt x="1878" y="1136"/>
                      <a:pt x="1904" y="1111"/>
                      <a:pt x="1904" y="1080"/>
                    </a:cubicBezTo>
                    <a:cubicBezTo>
                      <a:pt x="1904" y="54"/>
                      <a:pt x="1904" y="54"/>
                      <a:pt x="1904" y="54"/>
                    </a:cubicBezTo>
                    <a:cubicBezTo>
                      <a:pt x="1904" y="23"/>
                      <a:pt x="1878" y="0"/>
                      <a:pt x="1847" y="0"/>
                    </a:cubicBezTo>
                    <a:close/>
                    <a:moveTo>
                      <a:pt x="92" y="1026"/>
                    </a:moveTo>
                    <a:cubicBezTo>
                      <a:pt x="92" y="106"/>
                      <a:pt x="92" y="106"/>
                      <a:pt x="92" y="106"/>
                    </a:cubicBezTo>
                    <a:cubicBezTo>
                      <a:pt x="92" y="98"/>
                      <a:pt x="98" y="92"/>
                      <a:pt x="106" y="92"/>
                    </a:cubicBezTo>
                    <a:cubicBezTo>
                      <a:pt x="1798" y="92"/>
                      <a:pt x="1798" y="92"/>
                      <a:pt x="1798" y="92"/>
                    </a:cubicBezTo>
                    <a:cubicBezTo>
                      <a:pt x="1806" y="92"/>
                      <a:pt x="1812" y="98"/>
                      <a:pt x="1812" y="106"/>
                    </a:cubicBezTo>
                    <a:cubicBezTo>
                      <a:pt x="1812" y="1026"/>
                      <a:pt x="1812" y="1026"/>
                      <a:pt x="1812" y="1026"/>
                    </a:cubicBezTo>
                    <a:cubicBezTo>
                      <a:pt x="1812" y="1034"/>
                      <a:pt x="1806" y="1040"/>
                      <a:pt x="1798" y="1040"/>
                    </a:cubicBezTo>
                    <a:cubicBezTo>
                      <a:pt x="106" y="1040"/>
                      <a:pt x="106" y="1040"/>
                      <a:pt x="106" y="1040"/>
                    </a:cubicBezTo>
                    <a:cubicBezTo>
                      <a:pt x="98" y="1040"/>
                      <a:pt x="92" y="1034"/>
                      <a:pt x="92" y="10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endParaRPr lang="en-US" sz="1900">
                  <a:solidFill>
                    <a:srgbClr val="676767"/>
                  </a:solidFill>
                </a:endParaRPr>
              </a:p>
            </p:txBody>
          </p:sp>
          <p:grpSp>
            <p:nvGrpSpPr>
              <p:cNvPr id="156" name="Group 155"/>
              <p:cNvGrpSpPr/>
              <p:nvPr/>
            </p:nvGrpSpPr>
            <p:grpSpPr>
              <a:xfrm>
                <a:off x="7122420" y="-2782716"/>
                <a:ext cx="177595" cy="151867"/>
                <a:chOff x="7122420" y="-2782716"/>
                <a:chExt cx="177595" cy="151867"/>
              </a:xfrm>
              <a:grpFill/>
            </p:grpSpPr>
            <p:sp>
              <p:nvSpPr>
                <p:cNvPr id="157" name="Freeform 50"/>
                <p:cNvSpPr>
                  <a:spLocks/>
                </p:cNvSpPr>
                <p:nvPr/>
              </p:nvSpPr>
              <p:spPr bwMode="auto">
                <a:xfrm>
                  <a:off x="7122420" y="-2782716"/>
                  <a:ext cx="177595" cy="66710"/>
                </a:xfrm>
                <a:custGeom>
                  <a:avLst/>
                  <a:gdLst>
                    <a:gd name="T0" fmla="*/ 469 w 501"/>
                    <a:gd name="T1" fmla="*/ 171 h 171"/>
                    <a:gd name="T2" fmla="*/ 501 w 501"/>
                    <a:gd name="T3" fmla="*/ 139 h 171"/>
                    <a:gd name="T4" fmla="*/ 0 w 501"/>
                    <a:gd name="T5" fmla="*/ 139 h 171"/>
                    <a:gd name="T6" fmla="*/ 31 w 501"/>
                    <a:gd name="T7" fmla="*/ 171 h 171"/>
                    <a:gd name="T8" fmla="*/ 469 w 501"/>
                    <a:gd name="T9" fmla="*/ 171 h 171"/>
                  </a:gdLst>
                  <a:ahLst/>
                  <a:cxnLst>
                    <a:cxn ang="0">
                      <a:pos x="T0" y="T1"/>
                    </a:cxn>
                    <a:cxn ang="0">
                      <a:pos x="T2" y="T3"/>
                    </a:cxn>
                    <a:cxn ang="0">
                      <a:pos x="T4" y="T5"/>
                    </a:cxn>
                    <a:cxn ang="0">
                      <a:pos x="T6" y="T7"/>
                    </a:cxn>
                    <a:cxn ang="0">
                      <a:pos x="T8" y="T9"/>
                    </a:cxn>
                  </a:cxnLst>
                  <a:rect l="0" t="0" r="r" b="b"/>
                  <a:pathLst>
                    <a:path w="501" h="171">
                      <a:moveTo>
                        <a:pt x="469" y="171"/>
                      </a:moveTo>
                      <a:cubicBezTo>
                        <a:pt x="501" y="139"/>
                        <a:pt x="501" y="139"/>
                        <a:pt x="501" y="139"/>
                      </a:cubicBezTo>
                      <a:cubicBezTo>
                        <a:pt x="362" y="0"/>
                        <a:pt x="138" y="0"/>
                        <a:pt x="0" y="139"/>
                      </a:cubicBezTo>
                      <a:cubicBezTo>
                        <a:pt x="31" y="171"/>
                        <a:pt x="31" y="171"/>
                        <a:pt x="31" y="171"/>
                      </a:cubicBezTo>
                      <a:cubicBezTo>
                        <a:pt x="151" y="51"/>
                        <a:pt x="347" y="49"/>
                        <a:pt x="469" y="17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endParaRPr lang="en-US" sz="1900">
                    <a:solidFill>
                      <a:srgbClr val="676767"/>
                    </a:solidFill>
                  </a:endParaRPr>
                </a:p>
              </p:txBody>
            </p:sp>
            <p:sp>
              <p:nvSpPr>
                <p:cNvPr id="159" name="Freeform 51"/>
                <p:cNvSpPr>
                  <a:spLocks/>
                </p:cNvSpPr>
                <p:nvPr/>
              </p:nvSpPr>
              <p:spPr bwMode="auto">
                <a:xfrm>
                  <a:off x="7146978" y="-2740220"/>
                  <a:ext cx="128179" cy="51227"/>
                </a:xfrm>
                <a:custGeom>
                  <a:avLst/>
                  <a:gdLst>
                    <a:gd name="T0" fmla="*/ 0 w 362"/>
                    <a:gd name="T1" fmla="*/ 99 h 131"/>
                    <a:gd name="T2" fmla="*/ 32 w 362"/>
                    <a:gd name="T3" fmla="*/ 131 h 131"/>
                    <a:gd name="T4" fmla="*/ 331 w 362"/>
                    <a:gd name="T5" fmla="*/ 131 h 131"/>
                    <a:gd name="T6" fmla="*/ 362 w 362"/>
                    <a:gd name="T7" fmla="*/ 99 h 131"/>
                    <a:gd name="T8" fmla="*/ 0 w 362"/>
                    <a:gd name="T9" fmla="*/ 99 h 131"/>
                  </a:gdLst>
                  <a:ahLst/>
                  <a:cxnLst>
                    <a:cxn ang="0">
                      <a:pos x="T0" y="T1"/>
                    </a:cxn>
                    <a:cxn ang="0">
                      <a:pos x="T2" y="T3"/>
                    </a:cxn>
                    <a:cxn ang="0">
                      <a:pos x="T4" y="T5"/>
                    </a:cxn>
                    <a:cxn ang="0">
                      <a:pos x="T6" y="T7"/>
                    </a:cxn>
                    <a:cxn ang="0">
                      <a:pos x="T8" y="T9"/>
                    </a:cxn>
                  </a:cxnLst>
                  <a:rect l="0" t="0" r="r" b="b"/>
                  <a:pathLst>
                    <a:path w="362" h="131">
                      <a:moveTo>
                        <a:pt x="0" y="99"/>
                      </a:moveTo>
                      <a:cubicBezTo>
                        <a:pt x="32" y="131"/>
                        <a:pt x="32" y="131"/>
                        <a:pt x="32" y="131"/>
                      </a:cubicBezTo>
                      <a:cubicBezTo>
                        <a:pt x="115" y="49"/>
                        <a:pt x="248" y="49"/>
                        <a:pt x="331" y="131"/>
                      </a:cubicBezTo>
                      <a:cubicBezTo>
                        <a:pt x="362" y="99"/>
                        <a:pt x="362" y="99"/>
                        <a:pt x="362" y="99"/>
                      </a:cubicBezTo>
                      <a:cubicBezTo>
                        <a:pt x="263" y="1"/>
                        <a:pt x="100" y="0"/>
                        <a:pt x="0" y="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endParaRPr lang="en-US" sz="1900">
                    <a:solidFill>
                      <a:srgbClr val="676767"/>
                    </a:solidFill>
                  </a:endParaRPr>
                </a:p>
              </p:txBody>
            </p:sp>
            <p:sp>
              <p:nvSpPr>
                <p:cNvPr id="160" name="Freeform 52"/>
                <p:cNvSpPr>
                  <a:spLocks/>
                </p:cNvSpPr>
                <p:nvPr/>
              </p:nvSpPr>
              <p:spPr bwMode="auto">
                <a:xfrm>
                  <a:off x="7170937" y="-2699205"/>
                  <a:ext cx="80561" cy="36732"/>
                </a:xfrm>
                <a:custGeom>
                  <a:avLst/>
                  <a:gdLst>
                    <a:gd name="T0" fmla="*/ 0 w 227"/>
                    <a:gd name="T1" fmla="*/ 62 h 94"/>
                    <a:gd name="T2" fmla="*/ 32 w 227"/>
                    <a:gd name="T3" fmla="*/ 94 h 94"/>
                    <a:gd name="T4" fmla="*/ 195 w 227"/>
                    <a:gd name="T5" fmla="*/ 94 h 94"/>
                    <a:gd name="T6" fmla="*/ 227 w 227"/>
                    <a:gd name="T7" fmla="*/ 62 h 94"/>
                    <a:gd name="T8" fmla="*/ 0 w 227"/>
                    <a:gd name="T9" fmla="*/ 62 h 94"/>
                  </a:gdLst>
                  <a:ahLst/>
                  <a:cxnLst>
                    <a:cxn ang="0">
                      <a:pos x="T0" y="T1"/>
                    </a:cxn>
                    <a:cxn ang="0">
                      <a:pos x="T2" y="T3"/>
                    </a:cxn>
                    <a:cxn ang="0">
                      <a:pos x="T4" y="T5"/>
                    </a:cxn>
                    <a:cxn ang="0">
                      <a:pos x="T6" y="T7"/>
                    </a:cxn>
                    <a:cxn ang="0">
                      <a:pos x="T8" y="T9"/>
                    </a:cxn>
                  </a:cxnLst>
                  <a:rect l="0" t="0" r="r" b="b"/>
                  <a:pathLst>
                    <a:path w="227" h="94">
                      <a:moveTo>
                        <a:pt x="0" y="62"/>
                      </a:moveTo>
                      <a:cubicBezTo>
                        <a:pt x="32" y="94"/>
                        <a:pt x="32" y="94"/>
                        <a:pt x="32" y="94"/>
                      </a:cubicBezTo>
                      <a:cubicBezTo>
                        <a:pt x="77" y="49"/>
                        <a:pt x="149" y="50"/>
                        <a:pt x="195" y="94"/>
                      </a:cubicBezTo>
                      <a:cubicBezTo>
                        <a:pt x="227" y="62"/>
                        <a:pt x="227" y="62"/>
                        <a:pt x="227" y="62"/>
                      </a:cubicBezTo>
                      <a:cubicBezTo>
                        <a:pt x="164" y="1"/>
                        <a:pt x="62" y="0"/>
                        <a:pt x="0" y="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endParaRPr lang="en-US" sz="1900">
                    <a:solidFill>
                      <a:srgbClr val="676767"/>
                    </a:solidFill>
                  </a:endParaRPr>
                </a:p>
              </p:txBody>
            </p:sp>
            <p:sp>
              <p:nvSpPr>
                <p:cNvPr id="161" name="Freeform 53"/>
                <p:cNvSpPr>
                  <a:spLocks/>
                </p:cNvSpPr>
                <p:nvPr/>
              </p:nvSpPr>
              <p:spPr bwMode="auto">
                <a:xfrm>
                  <a:off x="7194745" y="-2659015"/>
                  <a:ext cx="32943" cy="28166"/>
                </a:xfrm>
                <a:custGeom>
                  <a:avLst/>
                  <a:gdLst>
                    <a:gd name="T0" fmla="*/ 0 w 93"/>
                    <a:gd name="T1" fmla="*/ 26 h 72"/>
                    <a:gd name="T2" fmla="*/ 46 w 93"/>
                    <a:gd name="T3" fmla="*/ 72 h 72"/>
                    <a:gd name="T4" fmla="*/ 93 w 93"/>
                    <a:gd name="T5" fmla="*/ 26 h 72"/>
                    <a:gd name="T6" fmla="*/ 0 w 93"/>
                    <a:gd name="T7" fmla="*/ 26 h 72"/>
                  </a:gdLst>
                  <a:ahLst/>
                  <a:cxnLst>
                    <a:cxn ang="0">
                      <a:pos x="T0" y="T1"/>
                    </a:cxn>
                    <a:cxn ang="0">
                      <a:pos x="T2" y="T3"/>
                    </a:cxn>
                    <a:cxn ang="0">
                      <a:pos x="T4" y="T5"/>
                    </a:cxn>
                    <a:cxn ang="0">
                      <a:pos x="T6" y="T7"/>
                    </a:cxn>
                  </a:cxnLst>
                  <a:rect l="0" t="0" r="r" b="b"/>
                  <a:pathLst>
                    <a:path w="93" h="72">
                      <a:moveTo>
                        <a:pt x="0" y="26"/>
                      </a:moveTo>
                      <a:cubicBezTo>
                        <a:pt x="46" y="72"/>
                        <a:pt x="46" y="72"/>
                        <a:pt x="46" y="72"/>
                      </a:cubicBezTo>
                      <a:cubicBezTo>
                        <a:pt x="93" y="26"/>
                        <a:pt x="93" y="26"/>
                        <a:pt x="93" y="26"/>
                      </a:cubicBezTo>
                      <a:cubicBezTo>
                        <a:pt x="66" y="0"/>
                        <a:pt x="26" y="0"/>
                        <a:pt x="0"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89" tIns="60944" rIns="121889" bIns="60944" numCol="1" anchor="t" anchorCtr="0" compatLnSpc="1">
                  <a:prstTxWarp prst="textNoShape">
                    <a:avLst/>
                  </a:prstTxWarp>
                </a:bodyPr>
                <a:lstStyle/>
                <a:p>
                  <a:pPr defTabSz="685673"/>
                  <a:endParaRPr lang="en-US" sz="1900">
                    <a:solidFill>
                      <a:srgbClr val="676767"/>
                    </a:solidFill>
                  </a:endParaRPr>
                </a:p>
              </p:txBody>
            </p:sp>
          </p:grpSp>
        </p:grpSp>
      </p:grpSp>
      <p:grpSp>
        <p:nvGrpSpPr>
          <p:cNvPr id="171" name="Group 170"/>
          <p:cNvGrpSpPr/>
          <p:nvPr/>
        </p:nvGrpSpPr>
        <p:grpSpPr>
          <a:xfrm>
            <a:off x="2275750" y="1486531"/>
            <a:ext cx="2275604" cy="2841012"/>
            <a:chOff x="2276196" y="2301748"/>
            <a:chExt cx="2276196" cy="2841752"/>
          </a:xfrm>
        </p:grpSpPr>
        <p:sp>
          <p:nvSpPr>
            <p:cNvPr id="172" name="Rectangle 171"/>
            <p:cNvSpPr/>
            <p:nvPr/>
          </p:nvSpPr>
          <p:spPr>
            <a:xfrm>
              <a:off x="2295804" y="2301748"/>
              <a:ext cx="2256588" cy="2841752"/>
            </a:xfrm>
            <a:prstGeom prst="rect">
              <a:avLst/>
            </a:prstGeom>
            <a:solidFill>
              <a:schemeClr val="bg1">
                <a:lumMod val="9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a:r>
                <a:rPr lang="ja-JP" altLang="en-US" sz="1600" dirty="0">
                  <a:solidFill>
                    <a:schemeClr val="accent1"/>
                  </a:solidFill>
                  <a:latin typeface="Arial Narrow"/>
                  <a:cs typeface="Arial Narrow"/>
                </a:rPr>
                <a:t>誰か、何か、いつ、どこ、どうやって、という情報を基にアクセス承認</a:t>
              </a:r>
              <a:endParaRPr lang="en-US" sz="1600" dirty="0">
                <a:solidFill>
                  <a:schemeClr val="accent1"/>
                </a:solidFill>
                <a:latin typeface="Arial Narrow"/>
                <a:cs typeface="Arial Narrow"/>
              </a:endParaRPr>
            </a:p>
          </p:txBody>
        </p:sp>
        <p:sp>
          <p:nvSpPr>
            <p:cNvPr id="174" name="Rectangle 173"/>
            <p:cNvSpPr/>
            <p:nvPr/>
          </p:nvSpPr>
          <p:spPr>
            <a:xfrm>
              <a:off x="2276196" y="4130828"/>
              <a:ext cx="2276196" cy="954356"/>
            </a:xfrm>
            <a:prstGeom prst="rect">
              <a:avLst/>
            </a:prstGeom>
          </p:spPr>
          <p:txBody>
            <a:bodyPr wrap="square">
              <a:spAutoFit/>
            </a:bodyPr>
            <a:lstStyle/>
            <a:p>
              <a:pPr algn="ctr"/>
              <a:r>
                <a:rPr lang="ja-JP" altLang="en-US" sz="1400" i="1" dirty="0">
                  <a:solidFill>
                    <a:srgbClr val="676767"/>
                  </a:solidFill>
                  <a:latin typeface="Arial Narrow"/>
                  <a:cs typeface="Arial Narrow"/>
                </a:rPr>
                <a:t>全ネットワークのあらゆる箇所で状況詳細や適用するポリシーに基づいたアクセスリソース</a:t>
              </a:r>
              <a:endParaRPr lang="en-US" sz="1400" i="1" dirty="0">
                <a:solidFill>
                  <a:srgbClr val="676767"/>
                </a:solidFill>
                <a:latin typeface="Arial Narrow"/>
                <a:cs typeface="Arial Narrow"/>
              </a:endParaRPr>
            </a:p>
          </p:txBody>
        </p:sp>
        <p:grpSp>
          <p:nvGrpSpPr>
            <p:cNvPr id="175" name="Group 174"/>
            <p:cNvGrpSpPr/>
            <p:nvPr/>
          </p:nvGrpSpPr>
          <p:grpSpPr>
            <a:xfrm>
              <a:off x="2756764" y="3124304"/>
              <a:ext cx="1278246" cy="901700"/>
              <a:chOff x="2824505" y="3124304"/>
              <a:chExt cx="1278246" cy="901700"/>
            </a:xfrm>
          </p:grpSpPr>
          <p:grpSp>
            <p:nvGrpSpPr>
              <p:cNvPr id="179" name="Group 178"/>
              <p:cNvGrpSpPr/>
              <p:nvPr/>
            </p:nvGrpSpPr>
            <p:grpSpPr>
              <a:xfrm>
                <a:off x="3672634" y="3500730"/>
                <a:ext cx="430117" cy="468253"/>
                <a:chOff x="5116513" y="7662863"/>
                <a:chExt cx="1365250" cy="1501775"/>
              </a:xfrm>
              <a:solidFill>
                <a:schemeClr val="accent1"/>
              </a:solidFill>
              <a:effectLst>
                <a:outerShdw blurRad="63500" algn="ctr" rotWithShape="0">
                  <a:prstClr val="black">
                    <a:alpha val="20000"/>
                  </a:prstClr>
                </a:outerShdw>
              </a:effectLst>
            </p:grpSpPr>
            <p:sp>
              <p:nvSpPr>
                <p:cNvPr id="187" name="Freeform 6"/>
                <p:cNvSpPr>
                  <a:spLocks noEditPoints="1"/>
                </p:cNvSpPr>
                <p:nvPr/>
              </p:nvSpPr>
              <p:spPr bwMode="auto">
                <a:xfrm>
                  <a:off x="5741988" y="8147051"/>
                  <a:ext cx="739775" cy="739775"/>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grpFill/>
                <a:ln w="0">
                  <a:noFill/>
                  <a:prstDash val="solid"/>
                  <a:round/>
                  <a:headEnd/>
                  <a:tailEnd/>
                </a:ln>
              </p:spPr>
              <p:txBody>
                <a:bodyPr vert="horz" wrap="square" lIns="121889" tIns="60944" rIns="121889" bIns="60944" numCol="1" anchor="t" anchorCtr="0" compatLnSpc="1">
                  <a:prstTxWarp prst="textNoShape">
                    <a:avLst/>
                  </a:prstTxWarp>
                </a:bodyPr>
                <a:lstStyle/>
                <a:p>
                  <a:pPr defTabSz="685673"/>
                  <a:endParaRPr lang="en-US" sz="1600">
                    <a:solidFill>
                      <a:srgbClr val="676767"/>
                    </a:solidFill>
                  </a:endParaRPr>
                </a:p>
              </p:txBody>
            </p:sp>
            <p:sp>
              <p:nvSpPr>
                <p:cNvPr id="188" name="Freeform 7"/>
                <p:cNvSpPr>
                  <a:spLocks noEditPoints="1"/>
                </p:cNvSpPr>
                <p:nvPr/>
              </p:nvSpPr>
              <p:spPr bwMode="auto">
                <a:xfrm>
                  <a:off x="5116513" y="7662863"/>
                  <a:ext cx="1066800" cy="1501775"/>
                </a:xfrm>
                <a:custGeom>
                  <a:avLst/>
                  <a:gdLst>
                    <a:gd name="T0" fmla="*/ 1234 w 2687"/>
                    <a:gd name="T1" fmla="*/ 255 h 3784"/>
                    <a:gd name="T2" fmla="*/ 1210 w 2687"/>
                    <a:gd name="T3" fmla="*/ 395 h 3784"/>
                    <a:gd name="T4" fmla="*/ 1296 w 2687"/>
                    <a:gd name="T5" fmla="*/ 476 h 3784"/>
                    <a:gd name="T6" fmla="*/ 1428 w 2687"/>
                    <a:gd name="T7" fmla="*/ 462 h 3784"/>
                    <a:gd name="T8" fmla="*/ 1487 w 2687"/>
                    <a:gd name="T9" fmla="*/ 342 h 3784"/>
                    <a:gd name="T10" fmla="*/ 1441 w 2687"/>
                    <a:gd name="T11" fmla="*/ 234 h 3784"/>
                    <a:gd name="T12" fmla="*/ 1344 w 2687"/>
                    <a:gd name="T13" fmla="*/ 0 h 3784"/>
                    <a:gd name="T14" fmla="*/ 1562 w 2687"/>
                    <a:gd name="T15" fmla="*/ 73 h 3784"/>
                    <a:gd name="T16" fmla="*/ 1689 w 2687"/>
                    <a:gd name="T17" fmla="*/ 254 h 3784"/>
                    <a:gd name="T18" fmla="*/ 2687 w 2687"/>
                    <a:gd name="T19" fmla="*/ 359 h 3784"/>
                    <a:gd name="T20" fmla="*/ 2687 w 2687"/>
                    <a:gd name="T21" fmla="*/ 527 h 3784"/>
                    <a:gd name="T22" fmla="*/ 2687 w 2687"/>
                    <a:gd name="T23" fmla="*/ 631 h 3784"/>
                    <a:gd name="T24" fmla="*/ 2687 w 2687"/>
                    <a:gd name="T25" fmla="*/ 725 h 3784"/>
                    <a:gd name="T26" fmla="*/ 2687 w 2687"/>
                    <a:gd name="T27" fmla="*/ 1130 h 3784"/>
                    <a:gd name="T28" fmla="*/ 2508 w 2687"/>
                    <a:gd name="T29" fmla="*/ 1112 h 3784"/>
                    <a:gd name="T30" fmla="*/ 2311 w 2687"/>
                    <a:gd name="T31" fmla="*/ 1130 h 3784"/>
                    <a:gd name="T32" fmla="*/ 2304 w 2687"/>
                    <a:gd name="T33" fmla="*/ 753 h 3784"/>
                    <a:gd name="T34" fmla="*/ 2197 w 2687"/>
                    <a:gd name="T35" fmla="*/ 753 h 3784"/>
                    <a:gd name="T36" fmla="*/ 2028 w 2687"/>
                    <a:gd name="T37" fmla="*/ 824 h 3784"/>
                    <a:gd name="T38" fmla="*/ 1871 w 2687"/>
                    <a:gd name="T39" fmla="*/ 945 h 3784"/>
                    <a:gd name="T40" fmla="*/ 1737 w 2687"/>
                    <a:gd name="T41" fmla="*/ 968 h 3784"/>
                    <a:gd name="T42" fmla="*/ 1478 w 2687"/>
                    <a:gd name="T43" fmla="*/ 968 h 3784"/>
                    <a:gd name="T44" fmla="*/ 1151 w 2687"/>
                    <a:gd name="T45" fmla="*/ 968 h 3784"/>
                    <a:gd name="T46" fmla="*/ 841 w 2687"/>
                    <a:gd name="T47" fmla="*/ 949 h 3784"/>
                    <a:gd name="T48" fmla="*/ 685 w 2687"/>
                    <a:gd name="T49" fmla="*/ 847 h 3784"/>
                    <a:gd name="T50" fmla="*/ 638 w 2687"/>
                    <a:gd name="T51" fmla="*/ 753 h 3784"/>
                    <a:gd name="T52" fmla="*/ 547 w 2687"/>
                    <a:gd name="T53" fmla="*/ 753 h 3784"/>
                    <a:gd name="T54" fmla="*/ 375 w 2687"/>
                    <a:gd name="T55" fmla="*/ 758 h 3784"/>
                    <a:gd name="T56" fmla="*/ 375 w 2687"/>
                    <a:gd name="T57" fmla="*/ 814 h 3784"/>
                    <a:gd name="T58" fmla="*/ 375 w 2687"/>
                    <a:gd name="T59" fmla="*/ 2402 h 3784"/>
                    <a:gd name="T60" fmla="*/ 376 w 2687"/>
                    <a:gd name="T61" fmla="*/ 3371 h 3784"/>
                    <a:gd name="T62" fmla="*/ 390 w 2687"/>
                    <a:gd name="T63" fmla="*/ 3371 h 3784"/>
                    <a:gd name="T64" fmla="*/ 660 w 2687"/>
                    <a:gd name="T65" fmla="*/ 3371 h 3784"/>
                    <a:gd name="T66" fmla="*/ 1105 w 2687"/>
                    <a:gd name="T67" fmla="*/ 3371 h 3784"/>
                    <a:gd name="T68" fmla="*/ 1611 w 2687"/>
                    <a:gd name="T69" fmla="*/ 3371 h 3784"/>
                    <a:gd name="T70" fmla="*/ 2311 w 2687"/>
                    <a:gd name="T71" fmla="*/ 3371 h 3784"/>
                    <a:gd name="T72" fmla="*/ 2311 w 2687"/>
                    <a:gd name="T73" fmla="*/ 3247 h 3784"/>
                    <a:gd name="T74" fmla="*/ 2436 w 2687"/>
                    <a:gd name="T75" fmla="*/ 3184 h 3784"/>
                    <a:gd name="T76" fmla="*/ 2621 w 2687"/>
                    <a:gd name="T77" fmla="*/ 3180 h 3784"/>
                    <a:gd name="T78" fmla="*/ 2687 w 2687"/>
                    <a:gd name="T79" fmla="*/ 3177 h 3784"/>
                    <a:gd name="T80" fmla="*/ 2687 w 2687"/>
                    <a:gd name="T81" fmla="*/ 3244 h 3784"/>
                    <a:gd name="T82" fmla="*/ 2687 w 2687"/>
                    <a:gd name="T83" fmla="*/ 3497 h 3784"/>
                    <a:gd name="T84" fmla="*/ 2687 w 2687"/>
                    <a:gd name="T85" fmla="*/ 3730 h 3784"/>
                    <a:gd name="T86" fmla="*/ 0 w 2687"/>
                    <a:gd name="T87" fmla="*/ 3784 h 3784"/>
                    <a:gd name="T88" fmla="*/ 0 w 2687"/>
                    <a:gd name="T89" fmla="*/ 3266 h 3784"/>
                    <a:gd name="T90" fmla="*/ 0 w 2687"/>
                    <a:gd name="T91" fmla="*/ 2944 h 3784"/>
                    <a:gd name="T92" fmla="*/ 0 w 2687"/>
                    <a:gd name="T93" fmla="*/ 527 h 3784"/>
                    <a:gd name="T94" fmla="*/ 0 w 2687"/>
                    <a:gd name="T95" fmla="*/ 342 h 3784"/>
                    <a:gd name="T96" fmla="*/ 472 w 2687"/>
                    <a:gd name="T97" fmla="*/ 342 h 3784"/>
                    <a:gd name="T98" fmla="*/ 988 w 2687"/>
                    <a:gd name="T99" fmla="*/ 296 h 3784"/>
                    <a:gd name="T100" fmla="*/ 1090 w 2687"/>
                    <a:gd name="T101" fmla="*/ 103 h 3784"/>
                    <a:gd name="T102" fmla="*/ 1295 w 2687"/>
                    <a:gd name="T103" fmla="*/ 3 h 3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87" h="3784">
                      <a:moveTo>
                        <a:pt x="1344" y="197"/>
                      </a:moveTo>
                      <a:lnTo>
                        <a:pt x="1312" y="202"/>
                      </a:lnTo>
                      <a:lnTo>
                        <a:pt x="1284" y="213"/>
                      </a:lnTo>
                      <a:lnTo>
                        <a:pt x="1257" y="232"/>
                      </a:lnTo>
                      <a:lnTo>
                        <a:pt x="1234" y="255"/>
                      </a:lnTo>
                      <a:lnTo>
                        <a:pt x="1217" y="281"/>
                      </a:lnTo>
                      <a:lnTo>
                        <a:pt x="1204" y="310"/>
                      </a:lnTo>
                      <a:lnTo>
                        <a:pt x="1200" y="342"/>
                      </a:lnTo>
                      <a:lnTo>
                        <a:pt x="1203" y="369"/>
                      </a:lnTo>
                      <a:lnTo>
                        <a:pt x="1210" y="395"/>
                      </a:lnTo>
                      <a:lnTo>
                        <a:pt x="1221" y="418"/>
                      </a:lnTo>
                      <a:lnTo>
                        <a:pt x="1236" y="437"/>
                      </a:lnTo>
                      <a:lnTo>
                        <a:pt x="1255" y="454"/>
                      </a:lnTo>
                      <a:lnTo>
                        <a:pt x="1274" y="466"/>
                      </a:lnTo>
                      <a:lnTo>
                        <a:pt x="1296" y="476"/>
                      </a:lnTo>
                      <a:lnTo>
                        <a:pt x="1319" y="481"/>
                      </a:lnTo>
                      <a:lnTo>
                        <a:pt x="1344" y="484"/>
                      </a:lnTo>
                      <a:lnTo>
                        <a:pt x="1375" y="481"/>
                      </a:lnTo>
                      <a:lnTo>
                        <a:pt x="1404" y="474"/>
                      </a:lnTo>
                      <a:lnTo>
                        <a:pt x="1428" y="462"/>
                      </a:lnTo>
                      <a:lnTo>
                        <a:pt x="1449" y="446"/>
                      </a:lnTo>
                      <a:lnTo>
                        <a:pt x="1465" y="426"/>
                      </a:lnTo>
                      <a:lnTo>
                        <a:pt x="1478" y="402"/>
                      </a:lnTo>
                      <a:lnTo>
                        <a:pt x="1484" y="373"/>
                      </a:lnTo>
                      <a:lnTo>
                        <a:pt x="1487" y="342"/>
                      </a:lnTo>
                      <a:lnTo>
                        <a:pt x="1484" y="317"/>
                      </a:lnTo>
                      <a:lnTo>
                        <a:pt x="1479" y="294"/>
                      </a:lnTo>
                      <a:lnTo>
                        <a:pt x="1469" y="272"/>
                      </a:lnTo>
                      <a:lnTo>
                        <a:pt x="1457" y="251"/>
                      </a:lnTo>
                      <a:lnTo>
                        <a:pt x="1441" y="234"/>
                      </a:lnTo>
                      <a:lnTo>
                        <a:pt x="1420" y="219"/>
                      </a:lnTo>
                      <a:lnTo>
                        <a:pt x="1398" y="207"/>
                      </a:lnTo>
                      <a:lnTo>
                        <a:pt x="1371" y="200"/>
                      </a:lnTo>
                      <a:lnTo>
                        <a:pt x="1344" y="197"/>
                      </a:lnTo>
                      <a:close/>
                      <a:moveTo>
                        <a:pt x="1344" y="0"/>
                      </a:moveTo>
                      <a:lnTo>
                        <a:pt x="1392" y="3"/>
                      </a:lnTo>
                      <a:lnTo>
                        <a:pt x="1438" y="13"/>
                      </a:lnTo>
                      <a:lnTo>
                        <a:pt x="1482" y="28"/>
                      </a:lnTo>
                      <a:lnTo>
                        <a:pt x="1524" y="49"/>
                      </a:lnTo>
                      <a:lnTo>
                        <a:pt x="1562" y="73"/>
                      </a:lnTo>
                      <a:lnTo>
                        <a:pt x="1596" y="103"/>
                      </a:lnTo>
                      <a:lnTo>
                        <a:pt x="1626" y="137"/>
                      </a:lnTo>
                      <a:lnTo>
                        <a:pt x="1653" y="173"/>
                      </a:lnTo>
                      <a:lnTo>
                        <a:pt x="1674" y="212"/>
                      </a:lnTo>
                      <a:lnTo>
                        <a:pt x="1689" y="254"/>
                      </a:lnTo>
                      <a:lnTo>
                        <a:pt x="1698" y="296"/>
                      </a:lnTo>
                      <a:lnTo>
                        <a:pt x="1701" y="342"/>
                      </a:lnTo>
                      <a:lnTo>
                        <a:pt x="2687" y="342"/>
                      </a:lnTo>
                      <a:lnTo>
                        <a:pt x="2687" y="346"/>
                      </a:lnTo>
                      <a:lnTo>
                        <a:pt x="2687" y="359"/>
                      </a:lnTo>
                      <a:lnTo>
                        <a:pt x="2687" y="380"/>
                      </a:lnTo>
                      <a:lnTo>
                        <a:pt x="2687" y="407"/>
                      </a:lnTo>
                      <a:lnTo>
                        <a:pt x="2687" y="442"/>
                      </a:lnTo>
                      <a:lnTo>
                        <a:pt x="2687" y="481"/>
                      </a:lnTo>
                      <a:lnTo>
                        <a:pt x="2687" y="527"/>
                      </a:lnTo>
                      <a:lnTo>
                        <a:pt x="2687" y="575"/>
                      </a:lnTo>
                      <a:lnTo>
                        <a:pt x="2687" y="628"/>
                      </a:lnTo>
                      <a:lnTo>
                        <a:pt x="2687" y="628"/>
                      </a:lnTo>
                      <a:lnTo>
                        <a:pt x="2687" y="628"/>
                      </a:lnTo>
                      <a:lnTo>
                        <a:pt x="2687" y="631"/>
                      </a:lnTo>
                      <a:lnTo>
                        <a:pt x="2687" y="633"/>
                      </a:lnTo>
                      <a:lnTo>
                        <a:pt x="2687" y="638"/>
                      </a:lnTo>
                      <a:lnTo>
                        <a:pt x="2687" y="681"/>
                      </a:lnTo>
                      <a:lnTo>
                        <a:pt x="2687" y="701"/>
                      </a:lnTo>
                      <a:lnTo>
                        <a:pt x="2687" y="725"/>
                      </a:lnTo>
                      <a:lnTo>
                        <a:pt x="2687" y="754"/>
                      </a:lnTo>
                      <a:lnTo>
                        <a:pt x="2687" y="789"/>
                      </a:lnTo>
                      <a:lnTo>
                        <a:pt x="2687" y="988"/>
                      </a:lnTo>
                      <a:lnTo>
                        <a:pt x="2687" y="1055"/>
                      </a:lnTo>
                      <a:lnTo>
                        <a:pt x="2687" y="1130"/>
                      </a:lnTo>
                      <a:lnTo>
                        <a:pt x="2655" y="1128"/>
                      </a:lnTo>
                      <a:lnTo>
                        <a:pt x="2621" y="1123"/>
                      </a:lnTo>
                      <a:lnTo>
                        <a:pt x="2587" y="1119"/>
                      </a:lnTo>
                      <a:lnTo>
                        <a:pt x="2550" y="1114"/>
                      </a:lnTo>
                      <a:lnTo>
                        <a:pt x="2508" y="1112"/>
                      </a:lnTo>
                      <a:lnTo>
                        <a:pt x="2474" y="1114"/>
                      </a:lnTo>
                      <a:lnTo>
                        <a:pt x="2436" y="1119"/>
                      </a:lnTo>
                      <a:lnTo>
                        <a:pt x="2395" y="1123"/>
                      </a:lnTo>
                      <a:lnTo>
                        <a:pt x="2354" y="1128"/>
                      </a:lnTo>
                      <a:lnTo>
                        <a:pt x="2311" y="1130"/>
                      </a:lnTo>
                      <a:lnTo>
                        <a:pt x="2311" y="753"/>
                      </a:lnTo>
                      <a:lnTo>
                        <a:pt x="2311" y="753"/>
                      </a:lnTo>
                      <a:lnTo>
                        <a:pt x="2310" y="753"/>
                      </a:lnTo>
                      <a:lnTo>
                        <a:pt x="2307" y="753"/>
                      </a:lnTo>
                      <a:lnTo>
                        <a:pt x="2304" y="753"/>
                      </a:lnTo>
                      <a:lnTo>
                        <a:pt x="2297" y="753"/>
                      </a:lnTo>
                      <a:lnTo>
                        <a:pt x="2272" y="753"/>
                      </a:lnTo>
                      <a:lnTo>
                        <a:pt x="2252" y="753"/>
                      </a:lnTo>
                      <a:lnTo>
                        <a:pt x="2228" y="753"/>
                      </a:lnTo>
                      <a:lnTo>
                        <a:pt x="2197" y="753"/>
                      </a:lnTo>
                      <a:lnTo>
                        <a:pt x="2159" y="753"/>
                      </a:lnTo>
                      <a:lnTo>
                        <a:pt x="2114" y="753"/>
                      </a:lnTo>
                      <a:lnTo>
                        <a:pt x="2059" y="753"/>
                      </a:lnTo>
                      <a:lnTo>
                        <a:pt x="2047" y="789"/>
                      </a:lnTo>
                      <a:lnTo>
                        <a:pt x="2028" y="824"/>
                      </a:lnTo>
                      <a:lnTo>
                        <a:pt x="2005" y="855"/>
                      </a:lnTo>
                      <a:lnTo>
                        <a:pt x="1977" y="883"/>
                      </a:lnTo>
                      <a:lnTo>
                        <a:pt x="1946" y="907"/>
                      </a:lnTo>
                      <a:lnTo>
                        <a:pt x="1910" y="929"/>
                      </a:lnTo>
                      <a:lnTo>
                        <a:pt x="1871" y="945"/>
                      </a:lnTo>
                      <a:lnTo>
                        <a:pt x="1830" y="958"/>
                      </a:lnTo>
                      <a:lnTo>
                        <a:pt x="1785" y="965"/>
                      </a:lnTo>
                      <a:lnTo>
                        <a:pt x="1737" y="968"/>
                      </a:lnTo>
                      <a:lnTo>
                        <a:pt x="1737" y="968"/>
                      </a:lnTo>
                      <a:lnTo>
                        <a:pt x="1737" y="968"/>
                      </a:lnTo>
                      <a:lnTo>
                        <a:pt x="1736" y="968"/>
                      </a:lnTo>
                      <a:lnTo>
                        <a:pt x="1629" y="968"/>
                      </a:lnTo>
                      <a:lnTo>
                        <a:pt x="1599" y="968"/>
                      </a:lnTo>
                      <a:lnTo>
                        <a:pt x="1524" y="968"/>
                      </a:lnTo>
                      <a:lnTo>
                        <a:pt x="1478" y="968"/>
                      </a:lnTo>
                      <a:lnTo>
                        <a:pt x="1427" y="968"/>
                      </a:lnTo>
                      <a:lnTo>
                        <a:pt x="1368" y="968"/>
                      </a:lnTo>
                      <a:lnTo>
                        <a:pt x="1303" y="968"/>
                      </a:lnTo>
                      <a:lnTo>
                        <a:pt x="1230" y="968"/>
                      </a:lnTo>
                      <a:lnTo>
                        <a:pt x="1151" y="968"/>
                      </a:lnTo>
                      <a:lnTo>
                        <a:pt x="1063" y="968"/>
                      </a:lnTo>
                      <a:lnTo>
                        <a:pt x="966" y="968"/>
                      </a:lnTo>
                      <a:lnTo>
                        <a:pt x="923" y="966"/>
                      </a:lnTo>
                      <a:lnTo>
                        <a:pt x="881" y="959"/>
                      </a:lnTo>
                      <a:lnTo>
                        <a:pt x="841" y="949"/>
                      </a:lnTo>
                      <a:lnTo>
                        <a:pt x="803" y="935"/>
                      </a:lnTo>
                      <a:lnTo>
                        <a:pt x="769" y="917"/>
                      </a:lnTo>
                      <a:lnTo>
                        <a:pt x="736" y="897"/>
                      </a:lnTo>
                      <a:lnTo>
                        <a:pt x="709" y="873"/>
                      </a:lnTo>
                      <a:lnTo>
                        <a:pt x="685" y="847"/>
                      </a:lnTo>
                      <a:lnTo>
                        <a:pt x="666" y="818"/>
                      </a:lnTo>
                      <a:lnTo>
                        <a:pt x="652" y="787"/>
                      </a:lnTo>
                      <a:lnTo>
                        <a:pt x="644" y="753"/>
                      </a:lnTo>
                      <a:lnTo>
                        <a:pt x="642" y="753"/>
                      </a:lnTo>
                      <a:lnTo>
                        <a:pt x="638" y="753"/>
                      </a:lnTo>
                      <a:lnTo>
                        <a:pt x="633" y="753"/>
                      </a:lnTo>
                      <a:lnTo>
                        <a:pt x="623" y="753"/>
                      </a:lnTo>
                      <a:lnTo>
                        <a:pt x="611" y="753"/>
                      </a:lnTo>
                      <a:lnTo>
                        <a:pt x="574" y="753"/>
                      </a:lnTo>
                      <a:lnTo>
                        <a:pt x="547" y="753"/>
                      </a:lnTo>
                      <a:lnTo>
                        <a:pt x="514" y="753"/>
                      </a:lnTo>
                      <a:lnTo>
                        <a:pt x="476" y="753"/>
                      </a:lnTo>
                      <a:lnTo>
                        <a:pt x="375" y="753"/>
                      </a:lnTo>
                      <a:lnTo>
                        <a:pt x="375" y="755"/>
                      </a:lnTo>
                      <a:lnTo>
                        <a:pt x="375" y="758"/>
                      </a:lnTo>
                      <a:lnTo>
                        <a:pt x="375" y="760"/>
                      </a:lnTo>
                      <a:lnTo>
                        <a:pt x="375" y="765"/>
                      </a:lnTo>
                      <a:lnTo>
                        <a:pt x="375" y="771"/>
                      </a:lnTo>
                      <a:lnTo>
                        <a:pt x="375" y="799"/>
                      </a:lnTo>
                      <a:lnTo>
                        <a:pt x="375" y="814"/>
                      </a:lnTo>
                      <a:lnTo>
                        <a:pt x="375" y="831"/>
                      </a:lnTo>
                      <a:lnTo>
                        <a:pt x="375" y="1080"/>
                      </a:lnTo>
                      <a:lnTo>
                        <a:pt x="375" y="1129"/>
                      </a:lnTo>
                      <a:lnTo>
                        <a:pt x="375" y="1183"/>
                      </a:lnTo>
                      <a:lnTo>
                        <a:pt x="375" y="2402"/>
                      </a:lnTo>
                      <a:lnTo>
                        <a:pt x="375" y="2543"/>
                      </a:lnTo>
                      <a:lnTo>
                        <a:pt x="375" y="2692"/>
                      </a:lnTo>
                      <a:lnTo>
                        <a:pt x="375" y="3371"/>
                      </a:lnTo>
                      <a:lnTo>
                        <a:pt x="375" y="3371"/>
                      </a:lnTo>
                      <a:lnTo>
                        <a:pt x="376" y="3371"/>
                      </a:lnTo>
                      <a:lnTo>
                        <a:pt x="376" y="3371"/>
                      </a:lnTo>
                      <a:lnTo>
                        <a:pt x="379" y="3371"/>
                      </a:lnTo>
                      <a:lnTo>
                        <a:pt x="381" y="3371"/>
                      </a:lnTo>
                      <a:lnTo>
                        <a:pt x="384" y="3371"/>
                      </a:lnTo>
                      <a:lnTo>
                        <a:pt x="390" y="3371"/>
                      </a:lnTo>
                      <a:lnTo>
                        <a:pt x="397" y="3371"/>
                      </a:lnTo>
                      <a:lnTo>
                        <a:pt x="406" y="3371"/>
                      </a:lnTo>
                      <a:lnTo>
                        <a:pt x="417" y="3371"/>
                      </a:lnTo>
                      <a:lnTo>
                        <a:pt x="431" y="3371"/>
                      </a:lnTo>
                      <a:lnTo>
                        <a:pt x="660" y="3371"/>
                      </a:lnTo>
                      <a:lnTo>
                        <a:pt x="708" y="3371"/>
                      </a:lnTo>
                      <a:lnTo>
                        <a:pt x="760" y="3371"/>
                      </a:lnTo>
                      <a:lnTo>
                        <a:pt x="817" y="3371"/>
                      </a:lnTo>
                      <a:lnTo>
                        <a:pt x="1024" y="3371"/>
                      </a:lnTo>
                      <a:lnTo>
                        <a:pt x="1105" y="3371"/>
                      </a:lnTo>
                      <a:lnTo>
                        <a:pt x="1192" y="3371"/>
                      </a:lnTo>
                      <a:lnTo>
                        <a:pt x="1286" y="3371"/>
                      </a:lnTo>
                      <a:lnTo>
                        <a:pt x="1387" y="3371"/>
                      </a:lnTo>
                      <a:lnTo>
                        <a:pt x="1496" y="3371"/>
                      </a:lnTo>
                      <a:lnTo>
                        <a:pt x="1611" y="3371"/>
                      </a:lnTo>
                      <a:lnTo>
                        <a:pt x="1867" y="3371"/>
                      </a:lnTo>
                      <a:lnTo>
                        <a:pt x="2006" y="3371"/>
                      </a:lnTo>
                      <a:lnTo>
                        <a:pt x="2154" y="3371"/>
                      </a:lnTo>
                      <a:lnTo>
                        <a:pt x="2311" y="3371"/>
                      </a:lnTo>
                      <a:lnTo>
                        <a:pt x="2311" y="3371"/>
                      </a:lnTo>
                      <a:lnTo>
                        <a:pt x="2311" y="3370"/>
                      </a:lnTo>
                      <a:lnTo>
                        <a:pt x="2311" y="3328"/>
                      </a:lnTo>
                      <a:lnTo>
                        <a:pt x="2311" y="3308"/>
                      </a:lnTo>
                      <a:lnTo>
                        <a:pt x="2311" y="3281"/>
                      </a:lnTo>
                      <a:lnTo>
                        <a:pt x="2311" y="3247"/>
                      </a:lnTo>
                      <a:lnTo>
                        <a:pt x="2311" y="3206"/>
                      </a:lnTo>
                      <a:lnTo>
                        <a:pt x="2311" y="3156"/>
                      </a:lnTo>
                      <a:lnTo>
                        <a:pt x="2354" y="3167"/>
                      </a:lnTo>
                      <a:lnTo>
                        <a:pt x="2395" y="3177"/>
                      </a:lnTo>
                      <a:lnTo>
                        <a:pt x="2436" y="3184"/>
                      </a:lnTo>
                      <a:lnTo>
                        <a:pt x="2474" y="3190"/>
                      </a:lnTo>
                      <a:lnTo>
                        <a:pt x="2508" y="3192"/>
                      </a:lnTo>
                      <a:lnTo>
                        <a:pt x="2550" y="3190"/>
                      </a:lnTo>
                      <a:lnTo>
                        <a:pt x="2587" y="3185"/>
                      </a:lnTo>
                      <a:lnTo>
                        <a:pt x="2621" y="3180"/>
                      </a:lnTo>
                      <a:lnTo>
                        <a:pt x="2655" y="3176"/>
                      </a:lnTo>
                      <a:lnTo>
                        <a:pt x="2687" y="3175"/>
                      </a:lnTo>
                      <a:lnTo>
                        <a:pt x="2687" y="3175"/>
                      </a:lnTo>
                      <a:lnTo>
                        <a:pt x="2687" y="3175"/>
                      </a:lnTo>
                      <a:lnTo>
                        <a:pt x="2687" y="3177"/>
                      </a:lnTo>
                      <a:lnTo>
                        <a:pt x="2687" y="3180"/>
                      </a:lnTo>
                      <a:lnTo>
                        <a:pt x="2687" y="3194"/>
                      </a:lnTo>
                      <a:lnTo>
                        <a:pt x="2687" y="3207"/>
                      </a:lnTo>
                      <a:lnTo>
                        <a:pt x="2687" y="3223"/>
                      </a:lnTo>
                      <a:lnTo>
                        <a:pt x="2687" y="3244"/>
                      </a:lnTo>
                      <a:lnTo>
                        <a:pt x="2687" y="3302"/>
                      </a:lnTo>
                      <a:lnTo>
                        <a:pt x="2687" y="3340"/>
                      </a:lnTo>
                      <a:lnTo>
                        <a:pt x="2687" y="3384"/>
                      </a:lnTo>
                      <a:lnTo>
                        <a:pt x="2687" y="3437"/>
                      </a:lnTo>
                      <a:lnTo>
                        <a:pt x="2687" y="3497"/>
                      </a:lnTo>
                      <a:lnTo>
                        <a:pt x="2687" y="3545"/>
                      </a:lnTo>
                      <a:lnTo>
                        <a:pt x="2687" y="3589"/>
                      </a:lnTo>
                      <a:lnTo>
                        <a:pt x="2687" y="3630"/>
                      </a:lnTo>
                      <a:lnTo>
                        <a:pt x="2687" y="3668"/>
                      </a:lnTo>
                      <a:lnTo>
                        <a:pt x="2687" y="3730"/>
                      </a:lnTo>
                      <a:lnTo>
                        <a:pt x="2687" y="3753"/>
                      </a:lnTo>
                      <a:lnTo>
                        <a:pt x="2687" y="3770"/>
                      </a:lnTo>
                      <a:lnTo>
                        <a:pt x="2687" y="3781"/>
                      </a:lnTo>
                      <a:lnTo>
                        <a:pt x="2687" y="3784"/>
                      </a:lnTo>
                      <a:lnTo>
                        <a:pt x="0" y="3784"/>
                      </a:lnTo>
                      <a:lnTo>
                        <a:pt x="0" y="3497"/>
                      </a:lnTo>
                      <a:lnTo>
                        <a:pt x="0" y="3496"/>
                      </a:lnTo>
                      <a:lnTo>
                        <a:pt x="0" y="3496"/>
                      </a:lnTo>
                      <a:lnTo>
                        <a:pt x="0" y="3301"/>
                      </a:lnTo>
                      <a:lnTo>
                        <a:pt x="0" y="3266"/>
                      </a:lnTo>
                      <a:lnTo>
                        <a:pt x="0" y="3228"/>
                      </a:lnTo>
                      <a:lnTo>
                        <a:pt x="0" y="3087"/>
                      </a:lnTo>
                      <a:lnTo>
                        <a:pt x="0" y="3031"/>
                      </a:lnTo>
                      <a:lnTo>
                        <a:pt x="0" y="2971"/>
                      </a:lnTo>
                      <a:lnTo>
                        <a:pt x="0" y="2944"/>
                      </a:lnTo>
                      <a:lnTo>
                        <a:pt x="0" y="1499"/>
                      </a:lnTo>
                      <a:lnTo>
                        <a:pt x="0" y="1342"/>
                      </a:lnTo>
                      <a:lnTo>
                        <a:pt x="0" y="1176"/>
                      </a:lnTo>
                      <a:lnTo>
                        <a:pt x="0" y="575"/>
                      </a:lnTo>
                      <a:lnTo>
                        <a:pt x="0" y="527"/>
                      </a:lnTo>
                      <a:lnTo>
                        <a:pt x="0" y="481"/>
                      </a:lnTo>
                      <a:lnTo>
                        <a:pt x="0" y="380"/>
                      </a:lnTo>
                      <a:lnTo>
                        <a:pt x="0" y="359"/>
                      </a:lnTo>
                      <a:lnTo>
                        <a:pt x="0" y="346"/>
                      </a:lnTo>
                      <a:lnTo>
                        <a:pt x="0" y="342"/>
                      </a:lnTo>
                      <a:lnTo>
                        <a:pt x="2" y="342"/>
                      </a:lnTo>
                      <a:lnTo>
                        <a:pt x="27" y="342"/>
                      </a:lnTo>
                      <a:lnTo>
                        <a:pt x="48" y="342"/>
                      </a:lnTo>
                      <a:lnTo>
                        <a:pt x="394" y="342"/>
                      </a:lnTo>
                      <a:lnTo>
                        <a:pt x="472" y="342"/>
                      </a:lnTo>
                      <a:lnTo>
                        <a:pt x="559" y="342"/>
                      </a:lnTo>
                      <a:lnTo>
                        <a:pt x="652" y="342"/>
                      </a:lnTo>
                      <a:lnTo>
                        <a:pt x="866" y="342"/>
                      </a:lnTo>
                      <a:lnTo>
                        <a:pt x="985" y="342"/>
                      </a:lnTo>
                      <a:lnTo>
                        <a:pt x="988" y="296"/>
                      </a:lnTo>
                      <a:lnTo>
                        <a:pt x="997" y="254"/>
                      </a:lnTo>
                      <a:lnTo>
                        <a:pt x="1013" y="212"/>
                      </a:lnTo>
                      <a:lnTo>
                        <a:pt x="1034" y="173"/>
                      </a:lnTo>
                      <a:lnTo>
                        <a:pt x="1060" y="137"/>
                      </a:lnTo>
                      <a:lnTo>
                        <a:pt x="1090" y="103"/>
                      </a:lnTo>
                      <a:lnTo>
                        <a:pt x="1124" y="73"/>
                      </a:lnTo>
                      <a:lnTo>
                        <a:pt x="1162" y="49"/>
                      </a:lnTo>
                      <a:lnTo>
                        <a:pt x="1204" y="28"/>
                      </a:lnTo>
                      <a:lnTo>
                        <a:pt x="1248" y="13"/>
                      </a:lnTo>
                      <a:lnTo>
                        <a:pt x="1295" y="3"/>
                      </a:lnTo>
                      <a:lnTo>
                        <a:pt x="1344" y="0"/>
                      </a:lnTo>
                      <a:close/>
                    </a:path>
                  </a:pathLst>
                </a:custGeom>
                <a:grpFill/>
                <a:ln w="0">
                  <a:noFill/>
                  <a:prstDash val="solid"/>
                  <a:round/>
                  <a:headEnd/>
                  <a:tailEnd/>
                </a:ln>
              </p:spPr>
              <p:txBody>
                <a:bodyPr vert="horz" wrap="square" lIns="121889" tIns="60944" rIns="121889" bIns="60944" numCol="1" anchor="t" anchorCtr="0" compatLnSpc="1">
                  <a:prstTxWarp prst="textNoShape">
                    <a:avLst/>
                  </a:prstTxWarp>
                </a:bodyPr>
                <a:lstStyle/>
                <a:p>
                  <a:pPr defTabSz="685673"/>
                  <a:endParaRPr lang="en-US" sz="1600">
                    <a:solidFill>
                      <a:srgbClr val="676767"/>
                    </a:solidFill>
                  </a:endParaRPr>
                </a:p>
              </p:txBody>
            </p:sp>
            <p:sp>
              <p:nvSpPr>
                <p:cNvPr id="194" name="Freeform 8"/>
                <p:cNvSpPr>
                  <a:spLocks noEditPoints="1"/>
                </p:cNvSpPr>
                <p:nvPr/>
              </p:nvSpPr>
              <p:spPr bwMode="auto">
                <a:xfrm>
                  <a:off x="5365751" y="8147051"/>
                  <a:ext cx="198438" cy="192088"/>
                </a:xfrm>
                <a:custGeom>
                  <a:avLst/>
                  <a:gdLst>
                    <a:gd name="T0" fmla="*/ 124 w 502"/>
                    <a:gd name="T1" fmla="*/ 125 h 485"/>
                    <a:gd name="T2" fmla="*/ 124 w 502"/>
                    <a:gd name="T3" fmla="*/ 359 h 485"/>
                    <a:gd name="T4" fmla="*/ 376 w 502"/>
                    <a:gd name="T5" fmla="*/ 359 h 485"/>
                    <a:gd name="T6" fmla="*/ 376 w 502"/>
                    <a:gd name="T7" fmla="*/ 125 h 485"/>
                    <a:gd name="T8" fmla="*/ 124 w 502"/>
                    <a:gd name="T9" fmla="*/ 125 h 485"/>
                    <a:gd name="T10" fmla="*/ 0 w 502"/>
                    <a:gd name="T11" fmla="*/ 0 h 485"/>
                    <a:gd name="T12" fmla="*/ 502 w 502"/>
                    <a:gd name="T13" fmla="*/ 0 h 485"/>
                    <a:gd name="T14" fmla="*/ 502 w 502"/>
                    <a:gd name="T15" fmla="*/ 485 h 485"/>
                    <a:gd name="T16" fmla="*/ 0 w 502"/>
                    <a:gd name="T17" fmla="*/ 485 h 485"/>
                    <a:gd name="T18" fmla="*/ 0 w 502"/>
                    <a:gd name="T19"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2" h="485">
                      <a:moveTo>
                        <a:pt x="124" y="125"/>
                      </a:moveTo>
                      <a:lnTo>
                        <a:pt x="124" y="359"/>
                      </a:lnTo>
                      <a:lnTo>
                        <a:pt x="376" y="359"/>
                      </a:lnTo>
                      <a:lnTo>
                        <a:pt x="376" y="125"/>
                      </a:lnTo>
                      <a:lnTo>
                        <a:pt x="124" y="125"/>
                      </a:lnTo>
                      <a:close/>
                      <a:moveTo>
                        <a:pt x="0" y="0"/>
                      </a:moveTo>
                      <a:lnTo>
                        <a:pt x="502" y="0"/>
                      </a:lnTo>
                      <a:lnTo>
                        <a:pt x="502" y="485"/>
                      </a:lnTo>
                      <a:lnTo>
                        <a:pt x="0" y="485"/>
                      </a:lnTo>
                      <a:lnTo>
                        <a:pt x="0" y="0"/>
                      </a:lnTo>
                      <a:close/>
                    </a:path>
                  </a:pathLst>
                </a:custGeom>
                <a:grpFill/>
                <a:ln w="0">
                  <a:noFill/>
                  <a:prstDash val="solid"/>
                  <a:round/>
                  <a:headEnd/>
                  <a:tailEnd/>
                </a:ln>
              </p:spPr>
              <p:txBody>
                <a:bodyPr vert="horz" wrap="square" lIns="121889" tIns="60944" rIns="121889" bIns="60944" numCol="1" anchor="t" anchorCtr="0" compatLnSpc="1">
                  <a:prstTxWarp prst="textNoShape">
                    <a:avLst/>
                  </a:prstTxWarp>
                </a:bodyPr>
                <a:lstStyle/>
                <a:p>
                  <a:pPr defTabSz="685673"/>
                  <a:endParaRPr lang="en-US" sz="1600">
                    <a:solidFill>
                      <a:srgbClr val="676767"/>
                    </a:solidFill>
                  </a:endParaRPr>
                </a:p>
              </p:txBody>
            </p:sp>
            <p:sp>
              <p:nvSpPr>
                <p:cNvPr id="195" name="Freeform 9"/>
                <p:cNvSpPr>
                  <a:spLocks noEditPoints="1"/>
                </p:cNvSpPr>
                <p:nvPr/>
              </p:nvSpPr>
              <p:spPr bwMode="auto">
                <a:xfrm>
                  <a:off x="5365751" y="8424863"/>
                  <a:ext cx="198438" cy="184150"/>
                </a:xfrm>
                <a:custGeom>
                  <a:avLst/>
                  <a:gdLst>
                    <a:gd name="T0" fmla="*/ 124 w 502"/>
                    <a:gd name="T1" fmla="*/ 107 h 466"/>
                    <a:gd name="T2" fmla="*/ 124 w 502"/>
                    <a:gd name="T3" fmla="*/ 340 h 466"/>
                    <a:gd name="T4" fmla="*/ 376 w 502"/>
                    <a:gd name="T5" fmla="*/ 340 h 466"/>
                    <a:gd name="T6" fmla="*/ 376 w 502"/>
                    <a:gd name="T7" fmla="*/ 107 h 466"/>
                    <a:gd name="T8" fmla="*/ 124 w 502"/>
                    <a:gd name="T9" fmla="*/ 107 h 466"/>
                    <a:gd name="T10" fmla="*/ 0 w 502"/>
                    <a:gd name="T11" fmla="*/ 0 h 466"/>
                    <a:gd name="T12" fmla="*/ 502 w 502"/>
                    <a:gd name="T13" fmla="*/ 0 h 466"/>
                    <a:gd name="T14" fmla="*/ 502 w 502"/>
                    <a:gd name="T15" fmla="*/ 466 h 466"/>
                    <a:gd name="T16" fmla="*/ 0 w 502"/>
                    <a:gd name="T17" fmla="*/ 466 h 466"/>
                    <a:gd name="T18" fmla="*/ 0 w 502"/>
                    <a:gd name="T19"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2" h="466">
                      <a:moveTo>
                        <a:pt x="124" y="107"/>
                      </a:moveTo>
                      <a:lnTo>
                        <a:pt x="124" y="340"/>
                      </a:lnTo>
                      <a:lnTo>
                        <a:pt x="376" y="340"/>
                      </a:lnTo>
                      <a:lnTo>
                        <a:pt x="376" y="107"/>
                      </a:lnTo>
                      <a:lnTo>
                        <a:pt x="124" y="107"/>
                      </a:lnTo>
                      <a:close/>
                      <a:moveTo>
                        <a:pt x="0" y="0"/>
                      </a:moveTo>
                      <a:lnTo>
                        <a:pt x="502" y="0"/>
                      </a:lnTo>
                      <a:lnTo>
                        <a:pt x="502" y="466"/>
                      </a:lnTo>
                      <a:lnTo>
                        <a:pt x="0" y="466"/>
                      </a:lnTo>
                      <a:lnTo>
                        <a:pt x="0" y="0"/>
                      </a:lnTo>
                      <a:close/>
                    </a:path>
                  </a:pathLst>
                </a:custGeom>
                <a:grpFill/>
                <a:ln w="0">
                  <a:noFill/>
                  <a:prstDash val="solid"/>
                  <a:round/>
                  <a:headEnd/>
                  <a:tailEnd/>
                </a:ln>
              </p:spPr>
              <p:txBody>
                <a:bodyPr vert="horz" wrap="square" lIns="121889" tIns="60944" rIns="121889" bIns="60944" numCol="1" anchor="t" anchorCtr="0" compatLnSpc="1">
                  <a:prstTxWarp prst="textNoShape">
                    <a:avLst/>
                  </a:prstTxWarp>
                </a:bodyPr>
                <a:lstStyle/>
                <a:p>
                  <a:pPr defTabSz="685673"/>
                  <a:endParaRPr lang="en-US" sz="1600">
                    <a:solidFill>
                      <a:srgbClr val="676767"/>
                    </a:solidFill>
                  </a:endParaRPr>
                </a:p>
              </p:txBody>
            </p:sp>
            <p:sp>
              <p:nvSpPr>
                <p:cNvPr id="197" name="Freeform 10"/>
                <p:cNvSpPr>
                  <a:spLocks noEditPoints="1"/>
                </p:cNvSpPr>
                <p:nvPr/>
              </p:nvSpPr>
              <p:spPr bwMode="auto">
                <a:xfrm>
                  <a:off x="5365751" y="8694738"/>
                  <a:ext cx="198438" cy="184150"/>
                </a:xfrm>
                <a:custGeom>
                  <a:avLst/>
                  <a:gdLst>
                    <a:gd name="T0" fmla="*/ 124 w 502"/>
                    <a:gd name="T1" fmla="*/ 125 h 466"/>
                    <a:gd name="T2" fmla="*/ 124 w 502"/>
                    <a:gd name="T3" fmla="*/ 358 h 466"/>
                    <a:gd name="T4" fmla="*/ 376 w 502"/>
                    <a:gd name="T5" fmla="*/ 358 h 466"/>
                    <a:gd name="T6" fmla="*/ 376 w 502"/>
                    <a:gd name="T7" fmla="*/ 125 h 466"/>
                    <a:gd name="T8" fmla="*/ 124 w 502"/>
                    <a:gd name="T9" fmla="*/ 125 h 466"/>
                    <a:gd name="T10" fmla="*/ 0 w 502"/>
                    <a:gd name="T11" fmla="*/ 0 h 466"/>
                    <a:gd name="T12" fmla="*/ 502 w 502"/>
                    <a:gd name="T13" fmla="*/ 0 h 466"/>
                    <a:gd name="T14" fmla="*/ 502 w 502"/>
                    <a:gd name="T15" fmla="*/ 466 h 466"/>
                    <a:gd name="T16" fmla="*/ 0 w 502"/>
                    <a:gd name="T17" fmla="*/ 466 h 466"/>
                    <a:gd name="T18" fmla="*/ 0 w 502"/>
                    <a:gd name="T19"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2" h="466">
                      <a:moveTo>
                        <a:pt x="124" y="125"/>
                      </a:moveTo>
                      <a:lnTo>
                        <a:pt x="124" y="358"/>
                      </a:lnTo>
                      <a:lnTo>
                        <a:pt x="376" y="358"/>
                      </a:lnTo>
                      <a:lnTo>
                        <a:pt x="376" y="125"/>
                      </a:lnTo>
                      <a:lnTo>
                        <a:pt x="124" y="125"/>
                      </a:lnTo>
                      <a:close/>
                      <a:moveTo>
                        <a:pt x="0" y="0"/>
                      </a:moveTo>
                      <a:lnTo>
                        <a:pt x="502" y="0"/>
                      </a:lnTo>
                      <a:lnTo>
                        <a:pt x="502" y="466"/>
                      </a:lnTo>
                      <a:lnTo>
                        <a:pt x="0" y="466"/>
                      </a:lnTo>
                      <a:lnTo>
                        <a:pt x="0" y="0"/>
                      </a:lnTo>
                      <a:close/>
                    </a:path>
                  </a:pathLst>
                </a:custGeom>
                <a:grpFill/>
                <a:ln w="0">
                  <a:noFill/>
                  <a:prstDash val="solid"/>
                  <a:round/>
                  <a:headEnd/>
                  <a:tailEnd/>
                </a:ln>
              </p:spPr>
              <p:txBody>
                <a:bodyPr vert="horz" wrap="square" lIns="121889" tIns="60944" rIns="121889" bIns="60944" numCol="1" anchor="t" anchorCtr="0" compatLnSpc="1">
                  <a:prstTxWarp prst="textNoShape">
                    <a:avLst/>
                  </a:prstTxWarp>
                </a:bodyPr>
                <a:lstStyle/>
                <a:p>
                  <a:pPr defTabSz="685673"/>
                  <a:endParaRPr lang="en-US" sz="1600">
                    <a:solidFill>
                      <a:srgbClr val="676767"/>
                    </a:solidFill>
                  </a:endParaRPr>
                </a:p>
              </p:txBody>
            </p:sp>
          </p:grpSp>
          <p:pic>
            <p:nvPicPr>
              <p:cNvPr id="180" name="Picture 179" descr="user_blue.ps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4505" y="3124304"/>
                <a:ext cx="901700" cy="901700"/>
              </a:xfrm>
              <a:prstGeom prst="rect">
                <a:avLst/>
              </a:prstGeom>
            </p:spPr>
          </p:pic>
        </p:grpSp>
      </p:grpSp>
      <p:grpSp>
        <p:nvGrpSpPr>
          <p:cNvPr id="198" name="Group 197"/>
          <p:cNvGrpSpPr/>
          <p:nvPr/>
        </p:nvGrpSpPr>
        <p:grpSpPr>
          <a:xfrm>
            <a:off x="6840213" y="1486531"/>
            <a:ext cx="2285405" cy="2841012"/>
            <a:chOff x="6887412" y="2301748"/>
            <a:chExt cx="2286000" cy="2841752"/>
          </a:xfrm>
        </p:grpSpPr>
        <p:sp>
          <p:nvSpPr>
            <p:cNvPr id="200" name="Rectangle 199"/>
            <p:cNvSpPr/>
            <p:nvPr/>
          </p:nvSpPr>
          <p:spPr>
            <a:xfrm>
              <a:off x="6902118" y="2301748"/>
              <a:ext cx="2256588" cy="2841752"/>
            </a:xfrm>
            <a:prstGeom prst="rect">
              <a:avLst/>
            </a:prstGeom>
            <a:solidFill>
              <a:schemeClr val="bg1">
                <a:lumMod val="9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a:r>
                <a:rPr lang="ja-JP" altLang="en-US" sz="1600" dirty="0">
                  <a:solidFill>
                    <a:schemeClr val="accent1"/>
                  </a:solidFill>
                  <a:latin typeface="Arial Narrow"/>
                  <a:cs typeface="Arial Narrow"/>
                </a:rPr>
                <a:t>働く環境の最適化</a:t>
              </a:r>
              <a:endParaRPr lang="en-US" sz="1600" dirty="0">
                <a:solidFill>
                  <a:schemeClr val="accent1"/>
                </a:solidFill>
                <a:latin typeface="Arial Narrow"/>
                <a:cs typeface="Arial Narrow"/>
              </a:endParaRPr>
            </a:p>
          </p:txBody>
        </p:sp>
        <p:sp>
          <p:nvSpPr>
            <p:cNvPr id="201" name="Rectangle 200"/>
            <p:cNvSpPr/>
            <p:nvPr/>
          </p:nvSpPr>
          <p:spPr>
            <a:xfrm>
              <a:off x="6887412" y="4130828"/>
              <a:ext cx="2286000" cy="738856"/>
            </a:xfrm>
            <a:prstGeom prst="rect">
              <a:avLst/>
            </a:prstGeom>
          </p:spPr>
          <p:txBody>
            <a:bodyPr wrap="square">
              <a:spAutoFit/>
            </a:bodyPr>
            <a:lstStyle/>
            <a:p>
              <a:pPr algn="ctr"/>
              <a:r>
                <a:rPr lang="ja-JP" altLang="en-US" sz="1400" i="1" dirty="0">
                  <a:solidFill>
                    <a:srgbClr val="676767"/>
                  </a:solidFill>
                  <a:latin typeface="Arial Narrow"/>
                  <a:cs typeface="Arial Narrow"/>
                </a:rPr>
                <a:t>カンファレンスルーム、リソース、同僚の場所をすばやく表示</a:t>
              </a:r>
              <a:endParaRPr lang="en-US" sz="1400" i="1" dirty="0">
                <a:solidFill>
                  <a:srgbClr val="676767"/>
                </a:solidFill>
                <a:latin typeface="Arial Narrow"/>
                <a:cs typeface="Arial Narrow"/>
              </a:endParaRPr>
            </a:p>
          </p:txBody>
        </p:sp>
        <p:grpSp>
          <p:nvGrpSpPr>
            <p:cNvPr id="207" name="Group 206"/>
            <p:cNvGrpSpPr/>
            <p:nvPr/>
          </p:nvGrpSpPr>
          <p:grpSpPr>
            <a:xfrm>
              <a:off x="7302938" y="2834388"/>
              <a:ext cx="1454949" cy="1454949"/>
              <a:chOff x="7313925" y="2834388"/>
              <a:chExt cx="1454949" cy="1454949"/>
            </a:xfrm>
          </p:grpSpPr>
          <p:sp>
            <p:nvSpPr>
              <p:cNvPr id="208" name="Freeform 5"/>
              <p:cNvSpPr>
                <a:spLocks noEditPoints="1"/>
              </p:cNvSpPr>
              <p:nvPr/>
            </p:nvSpPr>
            <p:spPr bwMode="auto">
              <a:xfrm>
                <a:off x="8074730" y="3145178"/>
                <a:ext cx="224887" cy="366424"/>
              </a:xfrm>
              <a:custGeom>
                <a:avLst/>
                <a:gdLst>
                  <a:gd name="T0" fmla="*/ 665 w 1329"/>
                  <a:gd name="T1" fmla="*/ 0 h 2167"/>
                  <a:gd name="T2" fmla="*/ 0 w 1329"/>
                  <a:gd name="T3" fmla="*/ 664 h 2167"/>
                  <a:gd name="T4" fmla="*/ 665 w 1329"/>
                  <a:gd name="T5" fmla="*/ 2167 h 2167"/>
                  <a:gd name="T6" fmla="*/ 1329 w 1329"/>
                  <a:gd name="T7" fmla="*/ 664 h 2167"/>
                  <a:gd name="T8" fmla="*/ 665 w 1329"/>
                  <a:gd name="T9" fmla="*/ 0 h 2167"/>
                  <a:gd name="T10" fmla="*/ 665 w 1329"/>
                  <a:gd name="T11" fmla="*/ 840 h 2167"/>
                  <a:gd name="T12" fmla="*/ 416 w 1329"/>
                  <a:gd name="T13" fmla="*/ 592 h 2167"/>
                  <a:gd name="T14" fmla="*/ 665 w 1329"/>
                  <a:gd name="T15" fmla="*/ 343 h 2167"/>
                  <a:gd name="T16" fmla="*/ 913 w 1329"/>
                  <a:gd name="T17" fmla="*/ 592 h 2167"/>
                  <a:gd name="T18" fmla="*/ 665 w 1329"/>
                  <a:gd name="T19" fmla="*/ 840 h 2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9" h="2167">
                    <a:moveTo>
                      <a:pt x="665" y="0"/>
                    </a:moveTo>
                    <a:cubicBezTo>
                      <a:pt x="298" y="0"/>
                      <a:pt x="0" y="297"/>
                      <a:pt x="0" y="664"/>
                    </a:cubicBezTo>
                    <a:cubicBezTo>
                      <a:pt x="0" y="1031"/>
                      <a:pt x="500" y="2167"/>
                      <a:pt x="665" y="2167"/>
                    </a:cubicBezTo>
                    <a:cubicBezTo>
                      <a:pt x="823" y="2167"/>
                      <a:pt x="1329" y="1031"/>
                      <a:pt x="1329" y="664"/>
                    </a:cubicBezTo>
                    <a:cubicBezTo>
                      <a:pt x="1329" y="297"/>
                      <a:pt x="1032" y="0"/>
                      <a:pt x="665" y="0"/>
                    </a:cubicBezTo>
                    <a:close/>
                    <a:moveTo>
                      <a:pt x="665" y="840"/>
                    </a:moveTo>
                    <a:cubicBezTo>
                      <a:pt x="527" y="840"/>
                      <a:pt x="416" y="729"/>
                      <a:pt x="416" y="592"/>
                    </a:cubicBezTo>
                    <a:cubicBezTo>
                      <a:pt x="416" y="454"/>
                      <a:pt x="527" y="343"/>
                      <a:pt x="665" y="343"/>
                    </a:cubicBezTo>
                    <a:cubicBezTo>
                      <a:pt x="802" y="343"/>
                      <a:pt x="913" y="454"/>
                      <a:pt x="913" y="592"/>
                    </a:cubicBezTo>
                    <a:cubicBezTo>
                      <a:pt x="913" y="729"/>
                      <a:pt x="802" y="840"/>
                      <a:pt x="665" y="840"/>
                    </a:cubicBezTo>
                    <a:close/>
                  </a:path>
                </a:pathLst>
              </a:custGeom>
              <a:solidFill>
                <a:srgbClr val="214794"/>
              </a:solidFill>
              <a:ln>
                <a:noFill/>
              </a:ln>
              <a:effectLst>
                <a:outerShdw blurRad="63500" algn="ctr" rotWithShape="0">
                  <a:prstClr val="black">
                    <a:alpha val="20000"/>
                  </a:prstClr>
                </a:outerShdw>
              </a:effectLst>
              <a:extLst/>
            </p:spPr>
            <p:txBody>
              <a:bodyPr vert="horz" wrap="square" lIns="121889" tIns="60944" rIns="121889" bIns="60944" numCol="1" anchor="t" anchorCtr="0" compatLnSpc="1">
                <a:prstTxWarp prst="textNoShape">
                  <a:avLst/>
                </a:prstTxWarp>
              </a:bodyPr>
              <a:lstStyle/>
              <a:p>
                <a:pPr defTabSz="685673"/>
                <a:endParaRPr lang="en-US" sz="1900">
                  <a:solidFill>
                    <a:srgbClr val="676767"/>
                  </a:solidFill>
                </a:endParaRPr>
              </a:p>
            </p:txBody>
          </p:sp>
          <p:pic>
            <p:nvPicPr>
              <p:cNvPr id="216" name="Picture 215" descr="floorplan_icon.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3925" y="2834388"/>
                <a:ext cx="1454949" cy="1454949"/>
              </a:xfrm>
              <a:prstGeom prst="rect">
                <a:avLst/>
              </a:prstGeom>
            </p:spPr>
          </p:pic>
        </p:grpSp>
      </p:grpSp>
    </p:spTree>
    <p:extLst>
      <p:ext uri="{BB962C8B-B14F-4D97-AF65-F5344CB8AC3E}">
        <p14:creationId xmlns:p14="http://schemas.microsoft.com/office/powerpoint/2010/main" val="3268365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500" fill="hold"/>
                                        <p:tgtEl>
                                          <p:spTgt spid="128"/>
                                        </p:tgtEl>
                                        <p:attrNameLst>
                                          <p:attrName>ppt_x</p:attrName>
                                        </p:attrNameLst>
                                      </p:cBhvr>
                                      <p:tavLst>
                                        <p:tav tm="0">
                                          <p:val>
                                            <p:strVal val="#ppt_x"/>
                                          </p:val>
                                        </p:tav>
                                        <p:tav tm="100000">
                                          <p:val>
                                            <p:strVal val="#ppt_x"/>
                                          </p:val>
                                        </p:tav>
                                      </p:tavLst>
                                    </p:anim>
                                    <p:anim calcmode="lin" valueType="num">
                                      <p:cBhvr additive="base">
                                        <p:cTn id="8" dur="500" fill="hold"/>
                                        <p:tgtEl>
                                          <p:spTgt spid="1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500" fill="hold"/>
                                        <p:tgtEl>
                                          <p:spTgt spid="171"/>
                                        </p:tgtEl>
                                        <p:attrNameLst>
                                          <p:attrName>ppt_x</p:attrName>
                                        </p:attrNameLst>
                                      </p:cBhvr>
                                      <p:tavLst>
                                        <p:tav tm="0">
                                          <p:val>
                                            <p:strVal val="#ppt_x"/>
                                          </p:val>
                                        </p:tav>
                                        <p:tav tm="100000">
                                          <p:val>
                                            <p:strVal val="#ppt_x"/>
                                          </p:val>
                                        </p:tav>
                                      </p:tavLst>
                                    </p:anim>
                                    <p:anim calcmode="lin" valueType="num">
                                      <p:cBhvr additive="base">
                                        <p:cTn id="12" dur="500" fill="hold"/>
                                        <p:tgtEl>
                                          <p:spTgt spid="17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5"/>
                                        </p:tgtEl>
                                        <p:attrNameLst>
                                          <p:attrName>style.visibility</p:attrName>
                                        </p:attrNameLst>
                                      </p:cBhvr>
                                      <p:to>
                                        <p:strVal val="visible"/>
                                      </p:to>
                                    </p:set>
                                    <p:anim calcmode="lin" valueType="num">
                                      <p:cBhvr additive="base">
                                        <p:cTn id="15" dur="500" fill="hold"/>
                                        <p:tgtEl>
                                          <p:spTgt spid="145"/>
                                        </p:tgtEl>
                                        <p:attrNameLst>
                                          <p:attrName>ppt_x</p:attrName>
                                        </p:attrNameLst>
                                      </p:cBhvr>
                                      <p:tavLst>
                                        <p:tav tm="0">
                                          <p:val>
                                            <p:strVal val="#ppt_x"/>
                                          </p:val>
                                        </p:tav>
                                        <p:tav tm="100000">
                                          <p:val>
                                            <p:strVal val="#ppt_x"/>
                                          </p:val>
                                        </p:tav>
                                      </p:tavLst>
                                    </p:anim>
                                    <p:anim calcmode="lin" valueType="num">
                                      <p:cBhvr additive="base">
                                        <p:cTn id="16" dur="500" fill="hold"/>
                                        <p:tgtEl>
                                          <p:spTgt spid="1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8"/>
                                        </p:tgtEl>
                                        <p:attrNameLst>
                                          <p:attrName>style.visibility</p:attrName>
                                        </p:attrNameLst>
                                      </p:cBhvr>
                                      <p:to>
                                        <p:strVal val="visible"/>
                                      </p:to>
                                    </p:set>
                                    <p:anim calcmode="lin" valueType="num">
                                      <p:cBhvr additive="base">
                                        <p:cTn id="19" dur="500" fill="hold"/>
                                        <p:tgtEl>
                                          <p:spTgt spid="198"/>
                                        </p:tgtEl>
                                        <p:attrNameLst>
                                          <p:attrName>ppt_x</p:attrName>
                                        </p:attrNameLst>
                                      </p:cBhvr>
                                      <p:tavLst>
                                        <p:tav tm="0">
                                          <p:val>
                                            <p:strVal val="#ppt_x"/>
                                          </p:val>
                                        </p:tav>
                                        <p:tav tm="100000">
                                          <p:val>
                                            <p:strVal val="#ppt_x"/>
                                          </p:val>
                                        </p:tav>
                                      </p:tavLst>
                                    </p:anim>
                                    <p:anim calcmode="lin" valueType="num">
                                      <p:cBhvr additive="base">
                                        <p:cTn id="20"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en-US" altLang="ja-JP" dirty="0" smtClean="0"/>
              <a:t>802.11ac</a:t>
            </a:r>
            <a:r>
              <a:rPr kumimoji="1" lang="ja-JP" altLang="en-US" dirty="0" smtClean="0"/>
              <a:t>の</a:t>
            </a:r>
            <a:r>
              <a:rPr kumimoji="1" lang="en-US" altLang="ja-JP" dirty="0" smtClean="0"/>
              <a:t>wave1</a:t>
            </a:r>
            <a:r>
              <a:rPr kumimoji="1" lang="ja-JP" altLang="en-US" dirty="0" smtClean="0"/>
              <a:t>と</a:t>
            </a:r>
            <a:r>
              <a:rPr kumimoji="1" lang="en-US" altLang="ja-JP" dirty="0" smtClean="0"/>
              <a:t>wave2</a:t>
            </a:r>
            <a:r>
              <a:rPr kumimoji="1" lang="ja-JP" altLang="en-US" dirty="0" smtClean="0"/>
              <a:t>の違いとは？</a:t>
            </a:r>
            <a:endParaRPr kumimoji="1" lang="ja-JP" altLang="en-US" dirty="0"/>
          </a:p>
        </p:txBody>
      </p:sp>
    </p:spTree>
    <p:extLst>
      <p:ext uri="{BB962C8B-B14F-4D97-AF65-F5344CB8AC3E}">
        <p14:creationId xmlns:p14="http://schemas.microsoft.com/office/powerpoint/2010/main" val="3445356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R8520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88273"/>
            <a:ext cx="9144000" cy="4054561"/>
          </a:xfrm>
          <a:prstGeom prst="rect">
            <a:avLst/>
          </a:prstGeom>
        </p:spPr>
      </p:pic>
      <p:sp>
        <p:nvSpPr>
          <p:cNvPr id="3" name="Title 2"/>
          <p:cNvSpPr>
            <a:spLocks noGrp="1"/>
          </p:cNvSpPr>
          <p:nvPr>
            <p:ph type="title"/>
          </p:nvPr>
        </p:nvSpPr>
        <p:spPr>
          <a:xfrm>
            <a:off x="437766" y="253399"/>
            <a:ext cx="8706234" cy="731837"/>
          </a:xfrm>
        </p:spPr>
        <p:txBody>
          <a:bodyPr/>
          <a:lstStyle/>
          <a:p>
            <a:r>
              <a:rPr lang="ja-JP" altLang="en-US" dirty="0" smtClean="0"/>
              <a:t>チャネルの有効活用</a:t>
            </a:r>
            <a:r>
              <a:rPr lang="en-US" dirty="0"/>
              <a:t/>
            </a:r>
            <a:br>
              <a:rPr lang="en-US" dirty="0"/>
            </a:br>
            <a:r>
              <a:rPr lang="en-US" sz="2000" dirty="0">
                <a:solidFill>
                  <a:schemeClr val="accent1"/>
                </a:solidFill>
              </a:rPr>
              <a:t>802.11ac Wave 2 </a:t>
            </a:r>
            <a:r>
              <a:rPr lang="ja-JP" altLang="en-US" sz="2000" dirty="0">
                <a:solidFill>
                  <a:schemeClr val="accent1"/>
                </a:solidFill>
              </a:rPr>
              <a:t>　</a:t>
            </a:r>
            <a:r>
              <a:rPr lang="ja-JP" altLang="en-US" sz="2000" dirty="0" smtClean="0">
                <a:solidFill>
                  <a:schemeClr val="accent1"/>
                </a:solidFill>
              </a:rPr>
              <a:t>チャネルボンディング　（</a:t>
            </a:r>
            <a:r>
              <a:rPr lang="en-US" sz="2000" dirty="0" smtClean="0">
                <a:solidFill>
                  <a:schemeClr val="accent1"/>
                </a:solidFill>
              </a:rPr>
              <a:t> </a:t>
            </a:r>
            <a:r>
              <a:rPr lang="en-US" sz="2000" dirty="0">
                <a:solidFill>
                  <a:schemeClr val="accent1"/>
                </a:solidFill>
              </a:rPr>
              <a:t>80-160MHZ - Wider </a:t>
            </a:r>
            <a:r>
              <a:rPr lang="en-US" sz="2000" dirty="0" smtClean="0">
                <a:solidFill>
                  <a:schemeClr val="accent1"/>
                </a:solidFill>
              </a:rPr>
              <a:t>Channels</a:t>
            </a:r>
            <a:r>
              <a:rPr lang="ja-JP" altLang="en-US" sz="2000" dirty="0" smtClean="0">
                <a:solidFill>
                  <a:schemeClr val="accent1"/>
                </a:solidFill>
              </a:rPr>
              <a:t>）</a:t>
            </a:r>
            <a:r>
              <a:rPr lang="en-US" sz="2000" dirty="0" smtClean="0">
                <a:solidFill>
                  <a:schemeClr val="accent1"/>
                </a:solidFill>
              </a:rPr>
              <a:t> </a:t>
            </a:r>
            <a:endParaRPr lang="en-US" sz="2000" dirty="0">
              <a:solidFill>
                <a:schemeClr val="accent1"/>
              </a:solidFill>
            </a:endParaRPr>
          </a:p>
        </p:txBody>
      </p:sp>
      <p:sp>
        <p:nvSpPr>
          <p:cNvPr id="15" name="Rectangle 14"/>
          <p:cNvSpPr/>
          <p:nvPr/>
        </p:nvSpPr>
        <p:spPr>
          <a:xfrm>
            <a:off x="-1" y="1088270"/>
            <a:ext cx="9144001" cy="4054560"/>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r>
              <a:rPr lang="en-US" dirty="0">
                <a:latin typeface="+mj-lt"/>
              </a:rPr>
              <a:t>  </a:t>
            </a:r>
          </a:p>
        </p:txBody>
      </p:sp>
      <p:sp>
        <p:nvSpPr>
          <p:cNvPr id="148" name="TextBox 147"/>
          <p:cNvSpPr txBox="1"/>
          <p:nvPr/>
        </p:nvSpPr>
        <p:spPr>
          <a:xfrm>
            <a:off x="437765" y="1312259"/>
            <a:ext cx="2432672" cy="346245"/>
          </a:xfrm>
          <a:prstGeom prst="rect">
            <a:avLst/>
          </a:prstGeom>
          <a:noFill/>
        </p:spPr>
        <p:txBody>
          <a:bodyPr wrap="square" lIns="68574" tIns="34288" rIns="68574" bIns="34288" rtlCol="0">
            <a:spAutoFit/>
          </a:bodyPr>
          <a:lstStyle/>
          <a:p>
            <a:r>
              <a:rPr lang="en-US" dirty="0">
                <a:solidFill>
                  <a:srgbClr val="214794"/>
                </a:solidFill>
                <a:latin typeface="+mj-lt"/>
              </a:rPr>
              <a:t>Wider </a:t>
            </a:r>
            <a:r>
              <a:rPr lang="en-US" dirty="0" smtClean="0">
                <a:solidFill>
                  <a:srgbClr val="214794"/>
                </a:solidFill>
                <a:latin typeface="+mj-lt"/>
              </a:rPr>
              <a:t>Channels</a:t>
            </a:r>
            <a:endParaRPr lang="en-US" dirty="0">
              <a:solidFill>
                <a:srgbClr val="214794"/>
              </a:solidFill>
              <a:latin typeface="+mj-lt"/>
            </a:endParaRPr>
          </a:p>
        </p:txBody>
      </p:sp>
      <p:sp>
        <p:nvSpPr>
          <p:cNvPr id="150" name="TextBox 149"/>
          <p:cNvSpPr txBox="1"/>
          <p:nvPr/>
        </p:nvSpPr>
        <p:spPr>
          <a:xfrm>
            <a:off x="340073" y="1308721"/>
            <a:ext cx="2432672" cy="346245"/>
          </a:xfrm>
          <a:prstGeom prst="rect">
            <a:avLst/>
          </a:prstGeom>
          <a:noFill/>
        </p:spPr>
        <p:txBody>
          <a:bodyPr wrap="square" lIns="68574" tIns="34288" rIns="68574" bIns="34288" rtlCol="0">
            <a:spAutoFit/>
          </a:bodyPr>
          <a:lstStyle/>
          <a:p>
            <a:r>
              <a:rPr lang="en-US" dirty="0">
                <a:solidFill>
                  <a:srgbClr val="214794"/>
                </a:solidFill>
                <a:latin typeface="+mj-lt"/>
              </a:rPr>
              <a:t>Multi-User </a:t>
            </a:r>
            <a:r>
              <a:rPr lang="en-US" dirty="0" smtClean="0">
                <a:solidFill>
                  <a:srgbClr val="214794"/>
                </a:solidFill>
                <a:latin typeface="+mj-lt"/>
              </a:rPr>
              <a:t>MIMO</a:t>
            </a:r>
            <a:endParaRPr lang="en-US" altLang="ja-JP" dirty="0" smtClean="0">
              <a:solidFill>
                <a:srgbClr val="214794"/>
              </a:solidFill>
              <a:latin typeface="+mj-lt"/>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0546" y="1457612"/>
            <a:ext cx="4993907" cy="288253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4827" y="1654966"/>
            <a:ext cx="4045122" cy="2334427"/>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86283" y="1517529"/>
            <a:ext cx="4508151" cy="2720658"/>
          </a:xfrm>
          <a:prstGeom prst="rect">
            <a:avLst/>
          </a:prstGeom>
        </p:spPr>
      </p:pic>
      <p:sp>
        <p:nvSpPr>
          <p:cNvPr id="9" name="Rectangle 8"/>
          <p:cNvSpPr/>
          <p:nvPr/>
        </p:nvSpPr>
        <p:spPr>
          <a:xfrm>
            <a:off x="795135" y="4350271"/>
            <a:ext cx="1710289" cy="438485"/>
          </a:xfrm>
          <a:prstGeom prst="rect">
            <a:avLst/>
          </a:prstGeom>
        </p:spPr>
        <p:txBody>
          <a:bodyPr wrap="none" lIns="68574" tIns="34288" rIns="68574" bIns="34288">
            <a:spAutoFit/>
          </a:bodyPr>
          <a:lstStyle/>
          <a:p>
            <a:pPr algn="ctr"/>
            <a:r>
              <a:rPr lang="en-US" sz="2400" b="1" dirty="0">
                <a:solidFill>
                  <a:schemeClr val="accent1"/>
                </a:solidFill>
                <a:latin typeface="+mj-lt"/>
                <a:ea typeface="Times New Roman" panose="02020603050405020304" pitchFamily="18" charset="0"/>
                <a:cs typeface="Times New Roman" panose="02020603050405020304" pitchFamily="18" charset="0"/>
              </a:rPr>
              <a:t>20–40 MHz</a:t>
            </a:r>
            <a:endParaRPr lang="en-US" sz="2400" b="1" dirty="0">
              <a:solidFill>
                <a:schemeClr val="accent1"/>
              </a:solidFill>
              <a:latin typeface="+mj-lt"/>
            </a:endParaRPr>
          </a:p>
        </p:txBody>
      </p:sp>
      <p:sp>
        <p:nvSpPr>
          <p:cNvPr id="97" name="Rectangle 96"/>
          <p:cNvSpPr/>
          <p:nvPr/>
        </p:nvSpPr>
        <p:spPr>
          <a:xfrm>
            <a:off x="3944502" y="4350271"/>
            <a:ext cx="1812507" cy="438485"/>
          </a:xfrm>
          <a:prstGeom prst="rect">
            <a:avLst/>
          </a:prstGeom>
        </p:spPr>
        <p:txBody>
          <a:bodyPr wrap="none" lIns="68574" tIns="34288" rIns="68574" bIns="34288">
            <a:spAutoFit/>
          </a:bodyPr>
          <a:lstStyle/>
          <a:p>
            <a:pPr algn="ctr"/>
            <a:r>
              <a:rPr lang="en-US" sz="2400" b="1" dirty="0">
                <a:solidFill>
                  <a:schemeClr val="accent1"/>
                </a:solidFill>
                <a:latin typeface="+mj-lt"/>
                <a:ea typeface="Times New Roman" panose="02020603050405020304" pitchFamily="18" charset="0"/>
                <a:cs typeface="Times New Roman" panose="02020603050405020304" pitchFamily="18" charset="0"/>
              </a:rPr>
              <a:t>80-160 MHz</a:t>
            </a:r>
            <a:endParaRPr lang="en-US" sz="2400" b="1" dirty="0">
              <a:solidFill>
                <a:schemeClr val="accent1"/>
              </a:solidFill>
              <a:latin typeface="+mj-lt"/>
            </a:endParaRPr>
          </a:p>
        </p:txBody>
      </p:sp>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2656" y="1523915"/>
            <a:ext cx="4699600" cy="2714275"/>
          </a:xfrm>
          <a:prstGeom prst="rect">
            <a:avLst/>
          </a:prstGeom>
        </p:spPr>
      </p:pic>
    </p:spTree>
    <p:extLst>
      <p:ext uri="{BB962C8B-B14F-4D97-AF65-F5344CB8AC3E}">
        <p14:creationId xmlns:p14="http://schemas.microsoft.com/office/powerpoint/2010/main" val="4072456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fade">
                                      <p:cBhvr>
                                        <p:cTn id="10" dur="500"/>
                                        <p:tgtEl>
                                          <p:spTgt spid="14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148"/>
                                        </p:tgtEl>
                                      </p:cBhvr>
                                    </p:animEffect>
                                    <p:set>
                                      <p:cBhvr>
                                        <p:cTn id="30" dur="1" fill="hold">
                                          <p:stCondLst>
                                            <p:cond delay="499"/>
                                          </p:stCondLst>
                                        </p:cTn>
                                        <p:tgtEl>
                                          <p:spTgt spid="148"/>
                                        </p:tgtEl>
                                        <p:attrNameLst>
                                          <p:attrName>style.visibility</p:attrName>
                                        </p:attrNameLst>
                                      </p:cBhvr>
                                      <p:to>
                                        <p:strVal val="hidden"/>
                                      </p:to>
                                    </p:se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0"/>
                                        </p:tgtEl>
                                        <p:attrNameLst>
                                          <p:attrName>style.visibility</p:attrName>
                                        </p:attrNameLst>
                                      </p:cBhvr>
                                      <p:to>
                                        <p:strVal val="visible"/>
                                      </p:to>
                                    </p:set>
                                    <p:animEffect transition="in" filter="wipe(left)">
                                      <p:cBhvr>
                                        <p:cTn id="34" dur="500"/>
                                        <p:tgtEl>
                                          <p:spTgt spid="150"/>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8" grpId="0"/>
      <p:bldP spid="148" grpId="1"/>
      <p:bldP spid="150" grpId="0"/>
      <p:bldP spid="9" grpId="0"/>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01878" y="1048511"/>
            <a:ext cx="6378032" cy="4094323"/>
          </a:xfrm>
          <a:prstGeom prst="rect">
            <a:avLst/>
          </a:prstGeom>
        </p:spPr>
      </p:pic>
      <p:sp>
        <p:nvSpPr>
          <p:cNvPr id="48" name="Rectangle 47"/>
          <p:cNvSpPr/>
          <p:nvPr/>
        </p:nvSpPr>
        <p:spPr>
          <a:xfrm>
            <a:off x="2" y="4404370"/>
            <a:ext cx="9179911" cy="735227"/>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71" tIns="41031" rIns="82071" bIns="41031" numCol="1" spcCol="0" rtlCol="0" fromWordArt="0" anchor="ctr" anchorCtr="0" forceAA="0" compatLnSpc="1">
            <a:prstTxWarp prst="textNoShape">
              <a:avLst/>
            </a:prstTxWarp>
            <a:noAutofit/>
          </a:bodyPr>
          <a:lstStyle/>
          <a:p>
            <a:pPr algn="ctr" defTabSz="813844" eaLnBrk="0" hangingPunct="0">
              <a:lnSpc>
                <a:spcPct val="90000"/>
              </a:lnSpc>
            </a:pPr>
            <a:endParaRPr lang="en-US" sz="2000" dirty="0">
              <a:solidFill>
                <a:srgbClr val="FFFFFF"/>
              </a:solidFill>
              <a:latin typeface="+mj-lt"/>
              <a:cs typeface="Arial" charset="0"/>
            </a:endParaRPr>
          </a:p>
        </p:txBody>
      </p:sp>
      <p:sp>
        <p:nvSpPr>
          <p:cNvPr id="46" name="Rectangle 45"/>
          <p:cNvSpPr/>
          <p:nvPr/>
        </p:nvSpPr>
        <p:spPr>
          <a:xfrm flipV="1">
            <a:off x="1274344" y="2847869"/>
            <a:ext cx="3241776" cy="338445"/>
          </a:xfrm>
          <a:prstGeom prst="rect">
            <a:avLst/>
          </a:prstGeom>
          <a:gradFill flip="none" rotWithShape="1">
            <a:gsLst>
              <a:gs pos="0">
                <a:schemeClr val="bg1">
                  <a:alpha val="0"/>
                </a:schemeClr>
              </a:gs>
              <a:gs pos="50000">
                <a:schemeClr val="bg1">
                  <a:lumMod val="95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latin typeface="+mj-lt"/>
            </a:endParaRPr>
          </a:p>
        </p:txBody>
      </p:sp>
      <p:sp>
        <p:nvSpPr>
          <p:cNvPr id="43" name="Rectangle 42"/>
          <p:cNvSpPr/>
          <p:nvPr/>
        </p:nvSpPr>
        <p:spPr>
          <a:xfrm rot="1535366" flipV="1">
            <a:off x="1172744" y="3274478"/>
            <a:ext cx="2095648" cy="338445"/>
          </a:xfrm>
          <a:prstGeom prst="rect">
            <a:avLst/>
          </a:prstGeom>
          <a:gradFill flip="none" rotWithShape="1">
            <a:gsLst>
              <a:gs pos="0">
                <a:schemeClr val="bg1">
                  <a:alpha val="0"/>
                </a:schemeClr>
              </a:gs>
              <a:gs pos="50000">
                <a:schemeClr val="bg1">
                  <a:lumMod val="95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latin typeface="+mj-lt"/>
            </a:endParaRPr>
          </a:p>
        </p:txBody>
      </p:sp>
      <p:sp>
        <p:nvSpPr>
          <p:cNvPr id="42" name="Rectangle 41"/>
          <p:cNvSpPr/>
          <p:nvPr/>
        </p:nvSpPr>
        <p:spPr>
          <a:xfrm rot="20064634">
            <a:off x="1053750" y="2404370"/>
            <a:ext cx="2346724" cy="338445"/>
          </a:xfrm>
          <a:prstGeom prst="rect">
            <a:avLst/>
          </a:prstGeom>
          <a:gradFill flip="none" rotWithShape="1">
            <a:gsLst>
              <a:gs pos="0">
                <a:schemeClr val="bg1">
                  <a:alpha val="0"/>
                </a:schemeClr>
              </a:gs>
              <a:gs pos="50000">
                <a:schemeClr val="bg1">
                  <a:lumMod val="95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latin typeface="+mj-lt"/>
            </a:endParaRPr>
          </a:p>
        </p:txBody>
      </p:sp>
      <p:sp>
        <p:nvSpPr>
          <p:cNvPr id="2" name="Title 1"/>
          <p:cNvSpPr>
            <a:spLocks noGrp="1"/>
          </p:cNvSpPr>
          <p:nvPr>
            <p:ph type="title"/>
          </p:nvPr>
        </p:nvSpPr>
        <p:spPr/>
        <p:txBody>
          <a:bodyPr/>
          <a:lstStyle/>
          <a:p>
            <a:r>
              <a:rPr lang="ja-JP" altLang="en-US" dirty="0" smtClean="0"/>
              <a:t>同時接続を実現する</a:t>
            </a:r>
            <a:r>
              <a:rPr lang="en-US" altLang="ja-JP" dirty="0" smtClean="0"/>
              <a:t>MU-MIMO</a:t>
            </a:r>
            <a:r>
              <a:rPr lang="en-US" dirty="0" smtClean="0"/>
              <a:t/>
            </a:r>
            <a:br>
              <a:rPr lang="en-US" dirty="0" smtClean="0"/>
            </a:br>
            <a:r>
              <a:rPr lang="en-US" sz="2000" dirty="0">
                <a:solidFill>
                  <a:schemeClr val="accent1"/>
                </a:solidFill>
              </a:rPr>
              <a:t>Multi-User, Multi-In, Multi-Out </a:t>
            </a:r>
          </a:p>
        </p:txBody>
      </p:sp>
      <p:grpSp>
        <p:nvGrpSpPr>
          <p:cNvPr id="4" name="Group 382"/>
          <p:cNvGrpSpPr/>
          <p:nvPr/>
        </p:nvGrpSpPr>
        <p:grpSpPr>
          <a:xfrm>
            <a:off x="676183" y="2580769"/>
            <a:ext cx="782374" cy="793784"/>
            <a:chOff x="2784571" y="3205550"/>
            <a:chExt cx="408950" cy="544212"/>
          </a:xfrm>
          <a:solidFill>
            <a:schemeClr val="accent1"/>
          </a:solidFill>
        </p:grpSpPr>
        <p:sp>
          <p:nvSpPr>
            <p:cNvPr id="10" name="Freeform 14"/>
            <p:cNvSpPr>
              <a:spLocks noEditPoints="1"/>
            </p:cNvSpPr>
            <p:nvPr/>
          </p:nvSpPr>
          <p:spPr bwMode="auto">
            <a:xfrm>
              <a:off x="2898832" y="3357659"/>
              <a:ext cx="180428" cy="239995"/>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p:spPr>
          <p:txBody>
            <a:bodyPr vert="horz" wrap="square" lIns="121888" tIns="60944" rIns="121888" bIns="60944" numCol="1" anchor="t" anchorCtr="0" compatLnSpc="1">
              <a:prstTxWarp prst="textNoShape">
                <a:avLst/>
              </a:prstTxWarp>
            </a:bodyPr>
            <a:lstStyle/>
            <a:p>
              <a:endParaRPr lang="en-US" sz="1100" dirty="0">
                <a:latin typeface="+mj-lt"/>
              </a:endParaRPr>
            </a:p>
          </p:txBody>
        </p:sp>
        <p:sp>
          <p:nvSpPr>
            <p:cNvPr id="11" name="Freeform 10"/>
            <p:cNvSpPr>
              <a:spLocks noEditPoints="1"/>
            </p:cNvSpPr>
            <p:nvPr/>
          </p:nvSpPr>
          <p:spPr bwMode="auto">
            <a:xfrm>
              <a:off x="2784571" y="3205550"/>
              <a:ext cx="408950" cy="54421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p:spPr>
          <p:txBody>
            <a:bodyPr vert="horz" wrap="square" lIns="121888" tIns="60944" rIns="121888" bIns="60944" numCol="1" anchor="t" anchorCtr="0" compatLnSpc="1">
              <a:prstTxWarp prst="textNoShape">
                <a:avLst/>
              </a:prstTxWarp>
            </a:bodyPr>
            <a:lstStyle/>
            <a:p>
              <a:endParaRPr lang="en-US" sz="1100" dirty="0">
                <a:latin typeface="+mj-lt"/>
              </a:endParaRPr>
            </a:p>
          </p:txBody>
        </p:sp>
      </p:grpSp>
      <p:grpSp>
        <p:nvGrpSpPr>
          <p:cNvPr id="7" name="Group 20"/>
          <p:cNvGrpSpPr/>
          <p:nvPr/>
        </p:nvGrpSpPr>
        <p:grpSpPr>
          <a:xfrm>
            <a:off x="2984795" y="1814128"/>
            <a:ext cx="510586" cy="708740"/>
            <a:chOff x="5766804" y="2069299"/>
            <a:chExt cx="812226" cy="1127738"/>
          </a:xfrm>
        </p:grpSpPr>
        <p:sp>
          <p:nvSpPr>
            <p:cNvPr id="18" name="Rounded Rectangle 17"/>
            <p:cNvSpPr/>
            <p:nvPr/>
          </p:nvSpPr>
          <p:spPr>
            <a:xfrm>
              <a:off x="5766804" y="2069299"/>
              <a:ext cx="812226" cy="1127738"/>
            </a:xfrm>
            <a:prstGeom prst="roundRect">
              <a:avLst>
                <a:gd name="adj" fmla="val 9394"/>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9" name="Rectangle 18"/>
            <p:cNvSpPr/>
            <p:nvPr/>
          </p:nvSpPr>
          <p:spPr>
            <a:xfrm>
              <a:off x="5833257" y="2143612"/>
              <a:ext cx="686700" cy="8909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0" name="Oval 19"/>
            <p:cNvSpPr/>
            <p:nvPr/>
          </p:nvSpPr>
          <p:spPr>
            <a:xfrm>
              <a:off x="6113845" y="3049367"/>
              <a:ext cx="124472" cy="1244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8" name="Group 21"/>
          <p:cNvGrpSpPr/>
          <p:nvPr/>
        </p:nvGrpSpPr>
        <p:grpSpPr>
          <a:xfrm>
            <a:off x="4187053" y="2695092"/>
            <a:ext cx="510586" cy="708740"/>
            <a:chOff x="5766804" y="2069299"/>
            <a:chExt cx="812226" cy="1127738"/>
          </a:xfrm>
        </p:grpSpPr>
        <p:sp>
          <p:nvSpPr>
            <p:cNvPr id="23" name="Rounded Rectangle 22"/>
            <p:cNvSpPr/>
            <p:nvPr/>
          </p:nvSpPr>
          <p:spPr>
            <a:xfrm>
              <a:off x="5766804" y="2069299"/>
              <a:ext cx="812226" cy="1127738"/>
            </a:xfrm>
            <a:prstGeom prst="roundRect">
              <a:avLst>
                <a:gd name="adj" fmla="val 9394"/>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4" name="Rectangle 23"/>
            <p:cNvSpPr/>
            <p:nvPr/>
          </p:nvSpPr>
          <p:spPr>
            <a:xfrm>
              <a:off x="5833257" y="2143612"/>
              <a:ext cx="686700" cy="8909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5" name="Oval 24"/>
            <p:cNvSpPr/>
            <p:nvPr/>
          </p:nvSpPr>
          <p:spPr>
            <a:xfrm>
              <a:off x="6113845" y="3049367"/>
              <a:ext cx="124472" cy="1244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9" name="Group 25"/>
          <p:cNvGrpSpPr/>
          <p:nvPr/>
        </p:nvGrpSpPr>
        <p:grpSpPr>
          <a:xfrm>
            <a:off x="3022007" y="3561391"/>
            <a:ext cx="510586" cy="708740"/>
            <a:chOff x="5766804" y="2069299"/>
            <a:chExt cx="812226" cy="1127738"/>
          </a:xfrm>
        </p:grpSpPr>
        <p:sp>
          <p:nvSpPr>
            <p:cNvPr id="27" name="Rounded Rectangle 26"/>
            <p:cNvSpPr/>
            <p:nvPr/>
          </p:nvSpPr>
          <p:spPr>
            <a:xfrm>
              <a:off x="5766804" y="2069299"/>
              <a:ext cx="812226" cy="1127738"/>
            </a:xfrm>
            <a:prstGeom prst="roundRect">
              <a:avLst>
                <a:gd name="adj" fmla="val 9394"/>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8" name="Rectangle 27"/>
            <p:cNvSpPr/>
            <p:nvPr/>
          </p:nvSpPr>
          <p:spPr>
            <a:xfrm>
              <a:off x="5833257" y="2143612"/>
              <a:ext cx="686700" cy="8909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9" name="Oval 28"/>
            <p:cNvSpPr/>
            <p:nvPr/>
          </p:nvSpPr>
          <p:spPr>
            <a:xfrm>
              <a:off x="6113845" y="3049367"/>
              <a:ext cx="124472" cy="1244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cxnSp>
        <p:nvCxnSpPr>
          <p:cNvPr id="31" name="Straight Connector 30"/>
          <p:cNvCxnSpPr>
            <a:endCxn id="18" idx="1"/>
          </p:cNvCxnSpPr>
          <p:nvPr/>
        </p:nvCxnSpPr>
        <p:spPr>
          <a:xfrm flipV="1">
            <a:off x="1501752" y="2168501"/>
            <a:ext cx="1483043" cy="726599"/>
          </a:xfrm>
          <a:prstGeom prst="line">
            <a:avLst/>
          </a:prstGeom>
          <a:ln>
            <a:solidFill>
              <a:srgbClr val="57B74E"/>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523999" y="2978362"/>
            <a:ext cx="2613580" cy="11672"/>
          </a:xfrm>
          <a:prstGeom prst="line">
            <a:avLst/>
          </a:prstGeom>
          <a:ln>
            <a:solidFill>
              <a:srgbClr val="57B74E"/>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512561" y="3057729"/>
            <a:ext cx="1431299" cy="770291"/>
          </a:xfrm>
          <a:prstGeom prst="line">
            <a:avLst/>
          </a:prstGeom>
          <a:ln>
            <a:solidFill>
              <a:srgbClr val="57B74E"/>
            </a:solidFill>
            <a:prstDash val="dot"/>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515101" y="2289183"/>
            <a:ext cx="1400819" cy="692663"/>
          </a:xfrm>
          <a:prstGeom prst="line">
            <a:avLst/>
          </a:prstGeom>
          <a:ln>
            <a:solidFill>
              <a:srgbClr val="57B74E"/>
            </a:solidFill>
            <a:prstDash val="dot"/>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528456" y="3048460"/>
            <a:ext cx="2526105" cy="0"/>
          </a:xfrm>
          <a:prstGeom prst="line">
            <a:avLst/>
          </a:prstGeom>
          <a:ln>
            <a:solidFill>
              <a:srgbClr val="57B74E"/>
            </a:solidFill>
            <a:prstDash val="dot"/>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494782" y="3130184"/>
            <a:ext cx="1454159" cy="716131"/>
          </a:xfrm>
          <a:prstGeom prst="line">
            <a:avLst/>
          </a:prstGeom>
          <a:ln>
            <a:solidFill>
              <a:srgbClr val="57B74E"/>
            </a:solidFill>
            <a:prstDash val="dot"/>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 y="4598229"/>
            <a:ext cx="9143999" cy="346245"/>
          </a:xfrm>
          <a:prstGeom prst="rect">
            <a:avLst/>
          </a:prstGeom>
          <a:noFill/>
        </p:spPr>
        <p:txBody>
          <a:bodyPr wrap="square" lIns="68574" tIns="34288" rIns="68574" bIns="34288" rtlCol="0">
            <a:spAutoFit/>
          </a:bodyPr>
          <a:lstStyle/>
          <a:p>
            <a:pPr algn="ctr"/>
            <a:r>
              <a:rPr lang="ja-JP" altLang="en-US" dirty="0" smtClean="0">
                <a:solidFill>
                  <a:schemeClr val="bg1"/>
                </a:solidFill>
                <a:latin typeface="+mj-lt"/>
              </a:rPr>
              <a:t>デバイスがより早く接続・切断を行うことにより、より多くのデバイスへのサービスが可能に</a:t>
            </a:r>
            <a:endParaRPr lang="en-US" dirty="0">
              <a:solidFill>
                <a:schemeClr val="bg1"/>
              </a:solidFill>
              <a:latin typeface="+mj-lt"/>
            </a:endParaRPr>
          </a:p>
        </p:txBody>
      </p:sp>
      <p:sp>
        <p:nvSpPr>
          <p:cNvPr id="3" name="TextBox 2"/>
          <p:cNvSpPr txBox="1"/>
          <p:nvPr/>
        </p:nvSpPr>
        <p:spPr>
          <a:xfrm>
            <a:off x="408635" y="1094000"/>
            <a:ext cx="3357433" cy="346153"/>
          </a:xfrm>
          <a:prstGeom prst="rect">
            <a:avLst/>
          </a:prstGeom>
          <a:noFill/>
        </p:spPr>
        <p:txBody>
          <a:bodyPr wrap="square" lIns="68574" tIns="34288" rIns="68574" bIns="34288" rtlCol="0">
            <a:spAutoFit/>
          </a:bodyPr>
          <a:lstStyle/>
          <a:p>
            <a:r>
              <a:rPr lang="en-US" b="1" dirty="0">
                <a:solidFill>
                  <a:schemeClr val="tx2"/>
                </a:solidFill>
                <a:latin typeface="+mj-lt"/>
              </a:rPr>
              <a:t>Multi-User MIMO (MU-MIMO)</a:t>
            </a:r>
          </a:p>
        </p:txBody>
      </p:sp>
      <p:sp>
        <p:nvSpPr>
          <p:cNvPr id="39" name="TextBox 38"/>
          <p:cNvSpPr txBox="1"/>
          <p:nvPr/>
        </p:nvSpPr>
        <p:spPr>
          <a:xfrm>
            <a:off x="408634" y="1094000"/>
            <a:ext cx="3645921" cy="346153"/>
          </a:xfrm>
          <a:prstGeom prst="rect">
            <a:avLst/>
          </a:prstGeom>
          <a:noFill/>
        </p:spPr>
        <p:txBody>
          <a:bodyPr wrap="square" lIns="68574" tIns="34288" rIns="68574" bIns="34288" rtlCol="0">
            <a:spAutoFit/>
          </a:bodyPr>
          <a:lstStyle/>
          <a:p>
            <a:r>
              <a:rPr lang="en-US" b="1" dirty="0">
                <a:solidFill>
                  <a:schemeClr val="tx2"/>
                </a:solidFill>
                <a:latin typeface="+mj-lt"/>
              </a:rPr>
              <a:t>Single-User MIMO (SU-MIMO)</a:t>
            </a:r>
          </a:p>
        </p:txBody>
      </p:sp>
    </p:spTree>
    <p:extLst>
      <p:ext uri="{BB962C8B-B14F-4D97-AF65-F5344CB8AC3E}">
        <p14:creationId xmlns:p14="http://schemas.microsoft.com/office/powerpoint/2010/main" val="2035045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par>
                          <p:cTn id="17" fill="hold">
                            <p:stCondLst>
                              <p:cond delay="500"/>
                            </p:stCondLst>
                            <p:childTnLst>
                              <p:par>
                                <p:cTn id="18" presetID="22" presetClass="exit" presetSubtype="4" fill="hold" nodeType="afterEffect">
                                  <p:stCondLst>
                                    <p:cond delay="0"/>
                                  </p:stCondLst>
                                  <p:childTnLst>
                                    <p:animEffect transition="out" filter="wipe(down)">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par>
                          <p:cTn id="25" fill="hold">
                            <p:stCondLst>
                              <p:cond delay="1500"/>
                            </p:stCondLst>
                            <p:childTnLst>
                              <p:par>
                                <p:cTn id="26" presetID="22" presetClass="exit" presetSubtype="2" fill="hold" nodeType="afterEffect">
                                  <p:stCondLst>
                                    <p:cond delay="0"/>
                                  </p:stCondLst>
                                  <p:childTnLst>
                                    <p:animEffect transition="out" filter="wipe(right)">
                                      <p:cBhvr>
                                        <p:cTn id="27" dur="500"/>
                                        <p:tgtEl>
                                          <p:spTgt spid="36"/>
                                        </p:tgtEl>
                                      </p:cBhvr>
                                    </p:animEffect>
                                    <p:set>
                                      <p:cBhvr>
                                        <p:cTn id="28" dur="1" fill="hold">
                                          <p:stCondLst>
                                            <p:cond delay="499"/>
                                          </p:stCondLst>
                                        </p:cTn>
                                        <p:tgtEl>
                                          <p:spTgt spid="36"/>
                                        </p:tgtEl>
                                        <p:attrNameLst>
                                          <p:attrName>style.visibility</p:attrName>
                                        </p:attrNameLst>
                                      </p:cBhvr>
                                      <p:to>
                                        <p:strVal val="hidden"/>
                                      </p:to>
                                    </p:se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par>
                          <p:cTn id="33" fill="hold">
                            <p:stCondLst>
                              <p:cond delay="2500"/>
                            </p:stCondLst>
                            <p:childTnLst>
                              <p:par>
                                <p:cTn id="34" presetID="22" presetClass="exit" presetSubtype="8" fill="hold" nodeType="afterEffect">
                                  <p:stCondLst>
                                    <p:cond delay="0"/>
                                  </p:stCondLst>
                                  <p:childTnLst>
                                    <p:animEffect transition="out" filter="wipe(left)">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500"/>
                                        <p:tgtEl>
                                          <p:spTgt spid="37"/>
                                        </p:tgtEl>
                                      </p:cBhvr>
                                    </p:animEffect>
                                  </p:childTnLst>
                                </p:cTn>
                              </p:par>
                            </p:childTnLst>
                          </p:cTn>
                        </p:par>
                        <p:par>
                          <p:cTn id="41" fill="hold">
                            <p:stCondLst>
                              <p:cond delay="3500"/>
                            </p:stCondLst>
                            <p:childTnLst>
                              <p:par>
                                <p:cTn id="42" presetID="22" presetClass="exit" presetSubtype="2" fill="hold" nodeType="afterEffect">
                                  <p:stCondLst>
                                    <p:cond delay="0"/>
                                  </p:stCondLst>
                                  <p:childTnLst>
                                    <p:animEffect transition="out" filter="wipe(right)">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par>
                          <p:cTn id="49" fill="hold">
                            <p:stCondLst>
                              <p:cond delay="4500"/>
                            </p:stCondLst>
                            <p:childTnLst>
                              <p:par>
                                <p:cTn id="50" presetID="22" presetClass="exit" presetSubtype="8" fill="hold" nodeType="afterEffect">
                                  <p:stCondLst>
                                    <p:cond delay="0"/>
                                  </p:stCondLst>
                                  <p:childTnLst>
                                    <p:animEffect transition="out" filter="wipe(left)">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childTnLst>
                          </p:cTn>
                        </p:par>
                        <p:par>
                          <p:cTn id="53" fill="hold">
                            <p:stCondLst>
                              <p:cond delay="5000"/>
                            </p:stCondLst>
                            <p:childTnLst>
                              <p:par>
                                <p:cTn id="54" presetID="22" presetClass="entr" presetSubtype="2"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right)">
                                      <p:cBhvr>
                                        <p:cTn id="56" dur="500"/>
                                        <p:tgtEl>
                                          <p:spTgt spid="38"/>
                                        </p:tgtEl>
                                      </p:cBhvr>
                                    </p:animEffect>
                                  </p:childTnLst>
                                </p:cTn>
                              </p:par>
                            </p:childTnLst>
                          </p:cTn>
                        </p:par>
                        <p:par>
                          <p:cTn id="57" fill="hold">
                            <p:stCondLst>
                              <p:cond delay="5500"/>
                            </p:stCondLst>
                            <p:childTnLst>
                              <p:par>
                                <p:cTn id="58" presetID="22" presetClass="exit" presetSubtype="4" fill="hold" nodeType="afterEffect">
                                  <p:stCondLst>
                                    <p:cond delay="0"/>
                                  </p:stCondLst>
                                  <p:childTnLst>
                                    <p:animEffect transition="out" filter="wipe(down)">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8" fill="hold" grpId="0" nodeType="clickEffect">
                                  <p:stCondLst>
                                    <p:cond delay="0"/>
                                  </p:stCondLst>
                                  <p:childTnLst>
                                    <p:animEffect transition="out" filter="wipe(left)">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left)">
                                      <p:cBhvr>
                                        <p:cTn id="69" dur="500"/>
                                        <p:tgtEl>
                                          <p:spTgt spid="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500"/>
                                        <p:tgtEl>
                                          <p:spTgt spid="4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childTnLst>
                          </p:cTn>
                        </p:par>
                        <p:par>
                          <p:cTn id="76" fill="hold">
                            <p:stCondLst>
                              <p:cond delay="1000"/>
                            </p:stCondLst>
                            <p:childTnLst>
                              <p:par>
                                <p:cTn id="77" presetID="22" presetClass="entr" presetSubtype="8" fill="hold"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par>
                                <p:cTn id="80" presetID="22" presetClass="entr" presetSubtype="8"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left)">
                                      <p:cBhvr>
                                        <p:cTn id="82" dur="500"/>
                                        <p:tgtEl>
                                          <p:spTgt spid="33"/>
                                        </p:tgtEl>
                                      </p:cBhvr>
                                    </p:animEffect>
                                  </p:childTnLst>
                                </p:cTn>
                              </p:par>
                              <p:par>
                                <p:cTn id="83" presetID="22" presetClass="entr" presetSubtype="8"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left)">
                                      <p:cBhvr>
                                        <p:cTn id="85" dur="500"/>
                                        <p:tgtEl>
                                          <p:spTgt spid="35"/>
                                        </p:tgtEl>
                                      </p:cBhvr>
                                    </p:animEffect>
                                  </p:childTnLst>
                                </p:cTn>
                              </p:par>
                            </p:childTnLst>
                          </p:cTn>
                        </p:par>
                        <p:par>
                          <p:cTn id="86" fill="hold">
                            <p:stCondLst>
                              <p:cond delay="1500"/>
                            </p:stCondLst>
                            <p:childTnLst>
                              <p:par>
                                <p:cTn id="87" presetID="22" presetClass="exit" presetSubtype="8" fill="hold" nodeType="afterEffect">
                                  <p:stCondLst>
                                    <p:cond delay="0"/>
                                  </p:stCondLst>
                                  <p:childTnLst>
                                    <p:animEffect transition="out" filter="wipe(left)">
                                      <p:cBhvr>
                                        <p:cTn id="88" dur="500"/>
                                        <p:tgtEl>
                                          <p:spTgt spid="31"/>
                                        </p:tgtEl>
                                      </p:cBhvr>
                                    </p:animEffect>
                                    <p:set>
                                      <p:cBhvr>
                                        <p:cTn id="89" dur="1" fill="hold">
                                          <p:stCondLst>
                                            <p:cond delay="499"/>
                                          </p:stCondLst>
                                        </p:cTn>
                                        <p:tgtEl>
                                          <p:spTgt spid="31"/>
                                        </p:tgtEl>
                                        <p:attrNameLst>
                                          <p:attrName>style.visibility</p:attrName>
                                        </p:attrNameLst>
                                      </p:cBhvr>
                                      <p:to>
                                        <p:strVal val="hidden"/>
                                      </p:to>
                                    </p:set>
                                  </p:childTnLst>
                                </p:cTn>
                              </p:par>
                              <p:par>
                                <p:cTn id="90" presetID="22" presetClass="exit" presetSubtype="8" fill="hold" nodeType="withEffect">
                                  <p:stCondLst>
                                    <p:cond delay="0"/>
                                  </p:stCondLst>
                                  <p:childTnLst>
                                    <p:animEffect transition="out" filter="wipe(left)">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par>
                                <p:cTn id="93" presetID="22" presetClass="exit" presetSubtype="8" fill="hold" nodeType="withEffect">
                                  <p:stCondLst>
                                    <p:cond delay="0"/>
                                  </p:stCondLst>
                                  <p:childTnLst>
                                    <p:animEffect transition="out" filter="wipe(left)">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par>
                          <p:cTn id="96" fill="hold">
                            <p:stCondLst>
                              <p:cond delay="2000"/>
                            </p:stCondLst>
                            <p:childTnLst>
                              <p:par>
                                <p:cTn id="97" presetID="22" presetClass="entr" presetSubtype="2" fill="hold"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right)">
                                      <p:cBhvr>
                                        <p:cTn id="99" dur="500"/>
                                        <p:tgtEl>
                                          <p:spTgt spid="36"/>
                                        </p:tgtEl>
                                      </p:cBhvr>
                                    </p:animEffect>
                                  </p:childTnLst>
                                </p:cTn>
                              </p:par>
                            </p:childTnLst>
                          </p:cTn>
                        </p:par>
                        <p:par>
                          <p:cTn id="100" fill="hold">
                            <p:stCondLst>
                              <p:cond delay="2500"/>
                            </p:stCondLst>
                            <p:childTnLst>
                              <p:par>
                                <p:cTn id="101" presetID="22" presetClass="exit" presetSubtype="2" fill="hold" nodeType="afterEffect">
                                  <p:stCondLst>
                                    <p:cond delay="0"/>
                                  </p:stCondLst>
                                  <p:childTnLst>
                                    <p:animEffect transition="out" filter="wipe(right)">
                                      <p:cBhvr>
                                        <p:cTn id="102" dur="500"/>
                                        <p:tgtEl>
                                          <p:spTgt spid="36"/>
                                        </p:tgtEl>
                                      </p:cBhvr>
                                    </p:animEffect>
                                    <p:set>
                                      <p:cBhvr>
                                        <p:cTn id="103" dur="1" fill="hold">
                                          <p:stCondLst>
                                            <p:cond delay="499"/>
                                          </p:stCondLst>
                                        </p:cTn>
                                        <p:tgtEl>
                                          <p:spTgt spid="36"/>
                                        </p:tgtEl>
                                        <p:attrNameLst>
                                          <p:attrName>style.visibility</p:attrName>
                                        </p:attrNameLst>
                                      </p:cBhvr>
                                      <p:to>
                                        <p:strVal val="hidden"/>
                                      </p:to>
                                    </p:set>
                                  </p:childTnLst>
                                </p:cTn>
                              </p:par>
                            </p:childTnLst>
                          </p:cTn>
                        </p:par>
                        <p:par>
                          <p:cTn id="104" fill="hold">
                            <p:stCondLst>
                              <p:cond delay="3000"/>
                            </p:stCondLst>
                            <p:childTnLst>
                              <p:par>
                                <p:cTn id="105" presetID="22" presetClass="entr" presetSubtype="2" fill="hold"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right)">
                                      <p:cBhvr>
                                        <p:cTn id="107" dur="500"/>
                                        <p:tgtEl>
                                          <p:spTgt spid="37"/>
                                        </p:tgtEl>
                                      </p:cBhvr>
                                    </p:animEffect>
                                  </p:childTnLst>
                                </p:cTn>
                              </p:par>
                            </p:childTnLst>
                          </p:cTn>
                        </p:par>
                        <p:par>
                          <p:cTn id="108" fill="hold">
                            <p:stCondLst>
                              <p:cond delay="3500"/>
                            </p:stCondLst>
                            <p:childTnLst>
                              <p:par>
                                <p:cTn id="109" presetID="22" presetClass="exit" presetSubtype="2" fill="hold" nodeType="afterEffect">
                                  <p:stCondLst>
                                    <p:cond delay="0"/>
                                  </p:stCondLst>
                                  <p:childTnLst>
                                    <p:animEffect transition="out" filter="wipe(right)">
                                      <p:cBhvr>
                                        <p:cTn id="110" dur="500"/>
                                        <p:tgtEl>
                                          <p:spTgt spid="37"/>
                                        </p:tgtEl>
                                      </p:cBhvr>
                                    </p:animEffect>
                                    <p:set>
                                      <p:cBhvr>
                                        <p:cTn id="111" dur="1" fill="hold">
                                          <p:stCondLst>
                                            <p:cond delay="499"/>
                                          </p:stCondLst>
                                        </p:cTn>
                                        <p:tgtEl>
                                          <p:spTgt spid="37"/>
                                        </p:tgtEl>
                                        <p:attrNameLst>
                                          <p:attrName>style.visibility</p:attrName>
                                        </p:attrNameLst>
                                      </p:cBhvr>
                                      <p:to>
                                        <p:strVal val="hidden"/>
                                      </p:to>
                                    </p:set>
                                  </p:childTnLst>
                                </p:cTn>
                              </p:par>
                            </p:childTnLst>
                          </p:cTn>
                        </p:par>
                        <p:par>
                          <p:cTn id="112" fill="hold">
                            <p:stCondLst>
                              <p:cond delay="4000"/>
                            </p:stCondLst>
                            <p:childTnLst>
                              <p:par>
                                <p:cTn id="113" presetID="22" presetClass="entr" presetSubtype="2" fill="hold"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right)">
                                      <p:cBhvr>
                                        <p:cTn id="115" dur="500"/>
                                        <p:tgtEl>
                                          <p:spTgt spid="38"/>
                                        </p:tgtEl>
                                      </p:cBhvr>
                                    </p:animEffect>
                                  </p:childTnLst>
                                </p:cTn>
                              </p:par>
                            </p:childTnLst>
                          </p:cTn>
                        </p:par>
                        <p:par>
                          <p:cTn id="116" fill="hold">
                            <p:stCondLst>
                              <p:cond delay="4500"/>
                            </p:stCondLst>
                            <p:childTnLst>
                              <p:par>
                                <p:cTn id="117" presetID="22" presetClass="exit" presetSubtype="2" fill="hold" nodeType="afterEffect">
                                  <p:stCondLst>
                                    <p:cond delay="0"/>
                                  </p:stCondLst>
                                  <p:childTnLst>
                                    <p:animEffect transition="out" filter="wipe(right)">
                                      <p:cBhvr>
                                        <p:cTn id="118" dur="500"/>
                                        <p:tgtEl>
                                          <p:spTgt spid="38"/>
                                        </p:tgtEl>
                                      </p:cBhvr>
                                    </p:animEffect>
                                    <p:set>
                                      <p:cBhvr>
                                        <p:cTn id="119" dur="1" fill="hold">
                                          <p:stCondLst>
                                            <p:cond delay="499"/>
                                          </p:stCondLst>
                                        </p:cTn>
                                        <p:tgtEl>
                                          <p:spTgt spid="38"/>
                                        </p:tgtEl>
                                        <p:attrNameLst>
                                          <p:attrName>style.visibility</p:attrName>
                                        </p:attrNameLst>
                                      </p:cBhvr>
                                      <p:to>
                                        <p:strVal val="hidden"/>
                                      </p:to>
                                    </p:set>
                                  </p:childTnLst>
                                </p:cTn>
                              </p:par>
                            </p:childTnLst>
                          </p:cTn>
                        </p:par>
                        <p:par>
                          <p:cTn id="120" fill="hold">
                            <p:stCondLst>
                              <p:cond delay="5000"/>
                            </p:stCondLst>
                            <p:childTnLst>
                              <p:par>
                                <p:cTn id="121" presetID="22" presetClass="entr" presetSubtype="8" fill="hold" nodeType="after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wipe(left)">
                                      <p:cBhvr>
                                        <p:cTn id="123" dur="500"/>
                                        <p:tgtEl>
                                          <p:spTgt spid="31"/>
                                        </p:tgtEl>
                                      </p:cBhvr>
                                    </p:animEffect>
                                  </p:childTnLst>
                                </p:cTn>
                              </p:par>
                              <p:par>
                                <p:cTn id="124" presetID="22" presetClass="entr" presetSubtype="8" fill="hold" nodeType="with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wipe(left)">
                                      <p:cBhvr>
                                        <p:cTn id="126" dur="500"/>
                                        <p:tgtEl>
                                          <p:spTgt spid="33"/>
                                        </p:tgtEl>
                                      </p:cBhvr>
                                    </p:animEffect>
                                  </p:childTnLst>
                                </p:cTn>
                              </p:par>
                              <p:par>
                                <p:cTn id="127" presetID="22" presetClass="entr" presetSubtype="8"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wipe(left)">
                                      <p:cBhvr>
                                        <p:cTn id="129" dur="500"/>
                                        <p:tgtEl>
                                          <p:spTgt spid="35"/>
                                        </p:tgtEl>
                                      </p:cBhvr>
                                    </p:animEffect>
                                  </p:childTnLst>
                                </p:cTn>
                              </p:par>
                            </p:childTnLst>
                          </p:cTn>
                        </p:par>
                        <p:par>
                          <p:cTn id="130" fill="hold">
                            <p:stCondLst>
                              <p:cond delay="5500"/>
                            </p:stCondLst>
                            <p:childTnLst>
                              <p:par>
                                <p:cTn id="131" presetID="22" presetClass="exit" presetSubtype="8" fill="hold" nodeType="afterEffect">
                                  <p:stCondLst>
                                    <p:cond delay="0"/>
                                  </p:stCondLst>
                                  <p:childTnLst>
                                    <p:animEffect transition="out" filter="wipe(left)">
                                      <p:cBhvr>
                                        <p:cTn id="132" dur="500"/>
                                        <p:tgtEl>
                                          <p:spTgt spid="31"/>
                                        </p:tgtEl>
                                      </p:cBhvr>
                                    </p:animEffect>
                                    <p:set>
                                      <p:cBhvr>
                                        <p:cTn id="133" dur="1" fill="hold">
                                          <p:stCondLst>
                                            <p:cond delay="499"/>
                                          </p:stCondLst>
                                        </p:cTn>
                                        <p:tgtEl>
                                          <p:spTgt spid="31"/>
                                        </p:tgtEl>
                                        <p:attrNameLst>
                                          <p:attrName>style.visibility</p:attrName>
                                        </p:attrNameLst>
                                      </p:cBhvr>
                                      <p:to>
                                        <p:strVal val="hidden"/>
                                      </p:to>
                                    </p:set>
                                  </p:childTnLst>
                                </p:cTn>
                              </p:par>
                              <p:par>
                                <p:cTn id="134" presetID="22" presetClass="exit" presetSubtype="8" fill="hold" nodeType="withEffect">
                                  <p:stCondLst>
                                    <p:cond delay="0"/>
                                  </p:stCondLst>
                                  <p:childTnLst>
                                    <p:animEffect transition="out" filter="wipe(left)">
                                      <p:cBhvr>
                                        <p:cTn id="135" dur="500"/>
                                        <p:tgtEl>
                                          <p:spTgt spid="33"/>
                                        </p:tgtEl>
                                      </p:cBhvr>
                                    </p:animEffect>
                                    <p:set>
                                      <p:cBhvr>
                                        <p:cTn id="136" dur="1" fill="hold">
                                          <p:stCondLst>
                                            <p:cond delay="499"/>
                                          </p:stCondLst>
                                        </p:cTn>
                                        <p:tgtEl>
                                          <p:spTgt spid="33"/>
                                        </p:tgtEl>
                                        <p:attrNameLst>
                                          <p:attrName>style.visibility</p:attrName>
                                        </p:attrNameLst>
                                      </p:cBhvr>
                                      <p:to>
                                        <p:strVal val="hidden"/>
                                      </p:to>
                                    </p:set>
                                  </p:childTnLst>
                                </p:cTn>
                              </p:par>
                              <p:par>
                                <p:cTn id="137" presetID="22" presetClass="exit" presetSubtype="8" fill="hold" nodeType="withEffect">
                                  <p:stCondLst>
                                    <p:cond delay="0"/>
                                  </p:stCondLst>
                                  <p:childTnLst>
                                    <p:animEffect transition="out" filter="wipe(left)">
                                      <p:cBhvr>
                                        <p:cTn id="138" dur="500"/>
                                        <p:tgtEl>
                                          <p:spTgt spid="35"/>
                                        </p:tgtEl>
                                      </p:cBhvr>
                                    </p:animEffect>
                                    <p:set>
                                      <p:cBhvr>
                                        <p:cTn id="139" dur="1" fill="hold">
                                          <p:stCondLst>
                                            <p:cond delay="499"/>
                                          </p:stCondLst>
                                        </p:cTn>
                                        <p:tgtEl>
                                          <p:spTgt spid="35"/>
                                        </p:tgtEl>
                                        <p:attrNameLst>
                                          <p:attrName>style.visibility</p:attrName>
                                        </p:attrNameLst>
                                      </p:cBhvr>
                                      <p:to>
                                        <p:strVal val="hidden"/>
                                      </p:to>
                                    </p:set>
                                  </p:childTnLst>
                                </p:cTn>
                              </p:par>
                            </p:childTnLst>
                          </p:cTn>
                        </p:par>
                        <p:par>
                          <p:cTn id="140" fill="hold">
                            <p:stCondLst>
                              <p:cond delay="6000"/>
                            </p:stCondLst>
                            <p:childTnLst>
                              <p:par>
                                <p:cTn id="141" presetID="22" presetClass="entr" presetSubtype="2" fill="hold" nodeType="after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wipe(right)">
                                      <p:cBhvr>
                                        <p:cTn id="143" dur="500"/>
                                        <p:tgtEl>
                                          <p:spTgt spid="36"/>
                                        </p:tgtEl>
                                      </p:cBhvr>
                                    </p:animEffect>
                                  </p:childTnLst>
                                </p:cTn>
                              </p:par>
                            </p:childTnLst>
                          </p:cTn>
                        </p:par>
                        <p:par>
                          <p:cTn id="144" fill="hold">
                            <p:stCondLst>
                              <p:cond delay="6500"/>
                            </p:stCondLst>
                            <p:childTnLst>
                              <p:par>
                                <p:cTn id="145" presetID="22" presetClass="exit" presetSubtype="2" fill="hold" nodeType="afterEffect">
                                  <p:stCondLst>
                                    <p:cond delay="0"/>
                                  </p:stCondLst>
                                  <p:childTnLst>
                                    <p:animEffect transition="out" filter="wipe(right)">
                                      <p:cBhvr>
                                        <p:cTn id="146" dur="500"/>
                                        <p:tgtEl>
                                          <p:spTgt spid="36"/>
                                        </p:tgtEl>
                                      </p:cBhvr>
                                    </p:animEffect>
                                    <p:set>
                                      <p:cBhvr>
                                        <p:cTn id="147" dur="1" fill="hold">
                                          <p:stCondLst>
                                            <p:cond delay="499"/>
                                          </p:stCondLst>
                                        </p:cTn>
                                        <p:tgtEl>
                                          <p:spTgt spid="36"/>
                                        </p:tgtEl>
                                        <p:attrNameLst>
                                          <p:attrName>style.visibility</p:attrName>
                                        </p:attrNameLst>
                                      </p:cBhvr>
                                      <p:to>
                                        <p:strVal val="hidden"/>
                                      </p:to>
                                    </p:set>
                                  </p:childTnLst>
                                </p:cTn>
                              </p:par>
                            </p:childTnLst>
                          </p:cTn>
                        </p:par>
                        <p:par>
                          <p:cTn id="148" fill="hold">
                            <p:stCondLst>
                              <p:cond delay="7000"/>
                            </p:stCondLst>
                            <p:childTnLst>
                              <p:par>
                                <p:cTn id="149" presetID="22" presetClass="entr" presetSubtype="2" fill="hold" nodeType="after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wipe(right)">
                                      <p:cBhvr>
                                        <p:cTn id="151" dur="500"/>
                                        <p:tgtEl>
                                          <p:spTgt spid="37"/>
                                        </p:tgtEl>
                                      </p:cBhvr>
                                    </p:animEffect>
                                  </p:childTnLst>
                                </p:cTn>
                              </p:par>
                            </p:childTnLst>
                          </p:cTn>
                        </p:par>
                        <p:par>
                          <p:cTn id="152" fill="hold">
                            <p:stCondLst>
                              <p:cond delay="7500"/>
                            </p:stCondLst>
                            <p:childTnLst>
                              <p:par>
                                <p:cTn id="153" presetID="22" presetClass="exit" presetSubtype="2" fill="hold" nodeType="afterEffect">
                                  <p:stCondLst>
                                    <p:cond delay="0"/>
                                  </p:stCondLst>
                                  <p:childTnLst>
                                    <p:animEffect transition="out" filter="wipe(right)">
                                      <p:cBhvr>
                                        <p:cTn id="154" dur="500"/>
                                        <p:tgtEl>
                                          <p:spTgt spid="37"/>
                                        </p:tgtEl>
                                      </p:cBhvr>
                                    </p:animEffect>
                                    <p:set>
                                      <p:cBhvr>
                                        <p:cTn id="155" dur="1" fill="hold">
                                          <p:stCondLst>
                                            <p:cond delay="499"/>
                                          </p:stCondLst>
                                        </p:cTn>
                                        <p:tgtEl>
                                          <p:spTgt spid="37"/>
                                        </p:tgtEl>
                                        <p:attrNameLst>
                                          <p:attrName>style.visibility</p:attrName>
                                        </p:attrNameLst>
                                      </p:cBhvr>
                                      <p:to>
                                        <p:strVal val="hidden"/>
                                      </p:to>
                                    </p:set>
                                  </p:childTnLst>
                                </p:cTn>
                              </p:par>
                            </p:childTnLst>
                          </p:cTn>
                        </p:par>
                        <p:par>
                          <p:cTn id="156" fill="hold">
                            <p:stCondLst>
                              <p:cond delay="8000"/>
                            </p:stCondLst>
                            <p:childTnLst>
                              <p:par>
                                <p:cTn id="157" presetID="22" presetClass="entr" presetSubtype="2" fill="hold"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wipe(right)">
                                      <p:cBhvr>
                                        <p:cTn id="159" dur="500"/>
                                        <p:tgtEl>
                                          <p:spTgt spid="38"/>
                                        </p:tgtEl>
                                      </p:cBhvr>
                                    </p:animEffect>
                                  </p:childTnLst>
                                </p:cTn>
                              </p:par>
                            </p:childTnLst>
                          </p:cTn>
                        </p:par>
                        <p:par>
                          <p:cTn id="160" fill="hold">
                            <p:stCondLst>
                              <p:cond delay="8500"/>
                            </p:stCondLst>
                            <p:childTnLst>
                              <p:par>
                                <p:cTn id="161" presetID="22" presetClass="exit" presetSubtype="2" fill="hold" nodeType="afterEffect">
                                  <p:stCondLst>
                                    <p:cond delay="0"/>
                                  </p:stCondLst>
                                  <p:childTnLst>
                                    <p:animEffect transition="out" filter="wipe(right)">
                                      <p:cBhvr>
                                        <p:cTn id="162" dur="500"/>
                                        <p:tgtEl>
                                          <p:spTgt spid="38"/>
                                        </p:tgtEl>
                                      </p:cBhvr>
                                    </p:animEffect>
                                    <p:set>
                                      <p:cBhvr>
                                        <p:cTn id="163" dur="1" fill="hold">
                                          <p:stCondLst>
                                            <p:cond delay="499"/>
                                          </p:stCondLst>
                                        </p:cTn>
                                        <p:tgtEl>
                                          <p:spTgt spid="38"/>
                                        </p:tgtEl>
                                        <p:attrNameLst>
                                          <p:attrName>style.visibility</p:attrName>
                                        </p:attrNameLst>
                                      </p:cBhvr>
                                      <p:to>
                                        <p:strVal val="hidden"/>
                                      </p:to>
                                    </p:set>
                                  </p:childTnLst>
                                </p:cTn>
                              </p:par>
                            </p:childTnLst>
                          </p:cTn>
                        </p:par>
                        <p:par>
                          <p:cTn id="164" fill="hold">
                            <p:stCondLst>
                              <p:cond delay="9000"/>
                            </p:stCondLst>
                            <p:childTnLst>
                              <p:par>
                                <p:cTn id="165" presetID="22" presetClass="entr" presetSubtype="8" fill="hold" nodeType="afterEffect">
                                  <p:stCondLst>
                                    <p:cond delay="0"/>
                                  </p:stCondLst>
                                  <p:childTnLst>
                                    <p:set>
                                      <p:cBhvr>
                                        <p:cTn id="166" dur="1" fill="hold">
                                          <p:stCondLst>
                                            <p:cond delay="0"/>
                                          </p:stCondLst>
                                        </p:cTn>
                                        <p:tgtEl>
                                          <p:spTgt spid="31"/>
                                        </p:tgtEl>
                                        <p:attrNameLst>
                                          <p:attrName>style.visibility</p:attrName>
                                        </p:attrNameLst>
                                      </p:cBhvr>
                                      <p:to>
                                        <p:strVal val="visible"/>
                                      </p:to>
                                    </p:set>
                                    <p:animEffect transition="in" filter="wipe(left)">
                                      <p:cBhvr>
                                        <p:cTn id="167" dur="500"/>
                                        <p:tgtEl>
                                          <p:spTgt spid="31"/>
                                        </p:tgtEl>
                                      </p:cBhvr>
                                    </p:animEffect>
                                  </p:childTnLst>
                                </p:cTn>
                              </p:par>
                              <p:par>
                                <p:cTn id="168" presetID="22" presetClass="entr" presetSubtype="8" fill="hold" nodeType="withEffect">
                                  <p:stCondLst>
                                    <p:cond delay="0"/>
                                  </p:stCondLst>
                                  <p:childTnLst>
                                    <p:set>
                                      <p:cBhvr>
                                        <p:cTn id="169" dur="1" fill="hold">
                                          <p:stCondLst>
                                            <p:cond delay="0"/>
                                          </p:stCondLst>
                                        </p:cTn>
                                        <p:tgtEl>
                                          <p:spTgt spid="33"/>
                                        </p:tgtEl>
                                        <p:attrNameLst>
                                          <p:attrName>style.visibility</p:attrName>
                                        </p:attrNameLst>
                                      </p:cBhvr>
                                      <p:to>
                                        <p:strVal val="visible"/>
                                      </p:to>
                                    </p:set>
                                    <p:animEffect transition="in" filter="wipe(left)">
                                      <p:cBhvr>
                                        <p:cTn id="170" dur="500"/>
                                        <p:tgtEl>
                                          <p:spTgt spid="33"/>
                                        </p:tgtEl>
                                      </p:cBhvr>
                                    </p:animEffect>
                                  </p:childTnLst>
                                </p:cTn>
                              </p:par>
                              <p:par>
                                <p:cTn id="171" presetID="22" presetClass="entr" presetSubtype="8" fill="hold" nodeType="withEffect">
                                  <p:stCondLst>
                                    <p:cond delay="0"/>
                                  </p:stCondLst>
                                  <p:childTnLst>
                                    <p:set>
                                      <p:cBhvr>
                                        <p:cTn id="172" dur="1" fill="hold">
                                          <p:stCondLst>
                                            <p:cond delay="0"/>
                                          </p:stCondLst>
                                        </p:cTn>
                                        <p:tgtEl>
                                          <p:spTgt spid="35"/>
                                        </p:tgtEl>
                                        <p:attrNameLst>
                                          <p:attrName>style.visibility</p:attrName>
                                        </p:attrNameLst>
                                      </p:cBhvr>
                                      <p:to>
                                        <p:strVal val="visible"/>
                                      </p:to>
                                    </p:set>
                                    <p:animEffect transition="in" filter="wipe(left)">
                                      <p:cBhvr>
                                        <p:cTn id="173" dur="500"/>
                                        <p:tgtEl>
                                          <p:spTgt spid="35"/>
                                        </p:tgtEl>
                                      </p:cBhvr>
                                    </p:animEffect>
                                  </p:childTnLst>
                                </p:cTn>
                              </p:par>
                            </p:childTnLst>
                          </p:cTn>
                        </p:par>
                        <p:par>
                          <p:cTn id="174" fill="hold">
                            <p:stCondLst>
                              <p:cond delay="9500"/>
                            </p:stCondLst>
                            <p:childTnLst>
                              <p:par>
                                <p:cTn id="175" presetID="22" presetClass="exit" presetSubtype="8" fill="hold" nodeType="afterEffect">
                                  <p:stCondLst>
                                    <p:cond delay="0"/>
                                  </p:stCondLst>
                                  <p:childTnLst>
                                    <p:animEffect transition="out" filter="wipe(left)">
                                      <p:cBhvr>
                                        <p:cTn id="176" dur="500"/>
                                        <p:tgtEl>
                                          <p:spTgt spid="31"/>
                                        </p:tgtEl>
                                      </p:cBhvr>
                                    </p:animEffect>
                                    <p:set>
                                      <p:cBhvr>
                                        <p:cTn id="177" dur="1" fill="hold">
                                          <p:stCondLst>
                                            <p:cond delay="499"/>
                                          </p:stCondLst>
                                        </p:cTn>
                                        <p:tgtEl>
                                          <p:spTgt spid="31"/>
                                        </p:tgtEl>
                                        <p:attrNameLst>
                                          <p:attrName>style.visibility</p:attrName>
                                        </p:attrNameLst>
                                      </p:cBhvr>
                                      <p:to>
                                        <p:strVal val="hidden"/>
                                      </p:to>
                                    </p:set>
                                  </p:childTnLst>
                                </p:cTn>
                              </p:par>
                              <p:par>
                                <p:cTn id="178" presetID="22" presetClass="exit" presetSubtype="8" fill="hold" nodeType="withEffect">
                                  <p:stCondLst>
                                    <p:cond delay="0"/>
                                  </p:stCondLst>
                                  <p:childTnLst>
                                    <p:animEffect transition="out" filter="wipe(left)">
                                      <p:cBhvr>
                                        <p:cTn id="179" dur="500"/>
                                        <p:tgtEl>
                                          <p:spTgt spid="33"/>
                                        </p:tgtEl>
                                      </p:cBhvr>
                                    </p:animEffect>
                                    <p:set>
                                      <p:cBhvr>
                                        <p:cTn id="180" dur="1" fill="hold">
                                          <p:stCondLst>
                                            <p:cond delay="499"/>
                                          </p:stCondLst>
                                        </p:cTn>
                                        <p:tgtEl>
                                          <p:spTgt spid="33"/>
                                        </p:tgtEl>
                                        <p:attrNameLst>
                                          <p:attrName>style.visibility</p:attrName>
                                        </p:attrNameLst>
                                      </p:cBhvr>
                                      <p:to>
                                        <p:strVal val="hidden"/>
                                      </p:to>
                                    </p:set>
                                  </p:childTnLst>
                                </p:cTn>
                              </p:par>
                              <p:par>
                                <p:cTn id="181" presetID="22" presetClass="exit" presetSubtype="8" fill="hold" nodeType="withEffect">
                                  <p:stCondLst>
                                    <p:cond delay="0"/>
                                  </p:stCondLst>
                                  <p:childTnLst>
                                    <p:animEffect transition="out" filter="wipe(left)">
                                      <p:cBhvr>
                                        <p:cTn id="182" dur="500"/>
                                        <p:tgtEl>
                                          <p:spTgt spid="35"/>
                                        </p:tgtEl>
                                      </p:cBhvr>
                                    </p:animEffect>
                                    <p:set>
                                      <p:cBhvr>
                                        <p:cTn id="183" dur="1" fill="hold">
                                          <p:stCondLst>
                                            <p:cond delay="499"/>
                                          </p:stCondLst>
                                        </p:cTn>
                                        <p:tgtEl>
                                          <p:spTgt spid="35"/>
                                        </p:tgtEl>
                                        <p:attrNameLst>
                                          <p:attrName>style.visibility</p:attrName>
                                        </p:attrNameLst>
                                      </p:cBhvr>
                                      <p:to>
                                        <p:strVal val="hidden"/>
                                      </p:to>
                                    </p:set>
                                  </p:childTnLst>
                                </p:cTn>
                              </p:par>
                            </p:childTnLst>
                          </p:cTn>
                        </p:par>
                        <p:par>
                          <p:cTn id="184" fill="hold">
                            <p:stCondLst>
                              <p:cond delay="10000"/>
                            </p:stCondLst>
                            <p:childTnLst>
                              <p:par>
                                <p:cTn id="185" presetID="22" presetClass="entr" presetSubtype="2" fill="hold" nodeType="afterEffect">
                                  <p:stCondLst>
                                    <p:cond delay="0"/>
                                  </p:stCondLst>
                                  <p:childTnLst>
                                    <p:set>
                                      <p:cBhvr>
                                        <p:cTn id="186" dur="1" fill="hold">
                                          <p:stCondLst>
                                            <p:cond delay="0"/>
                                          </p:stCondLst>
                                        </p:cTn>
                                        <p:tgtEl>
                                          <p:spTgt spid="36"/>
                                        </p:tgtEl>
                                        <p:attrNameLst>
                                          <p:attrName>style.visibility</p:attrName>
                                        </p:attrNameLst>
                                      </p:cBhvr>
                                      <p:to>
                                        <p:strVal val="visible"/>
                                      </p:to>
                                    </p:set>
                                    <p:animEffect transition="in" filter="wipe(right)">
                                      <p:cBhvr>
                                        <p:cTn id="187" dur="500"/>
                                        <p:tgtEl>
                                          <p:spTgt spid="36"/>
                                        </p:tgtEl>
                                      </p:cBhvr>
                                    </p:animEffect>
                                  </p:childTnLst>
                                </p:cTn>
                              </p:par>
                            </p:childTnLst>
                          </p:cTn>
                        </p:par>
                        <p:par>
                          <p:cTn id="188" fill="hold">
                            <p:stCondLst>
                              <p:cond delay="10500"/>
                            </p:stCondLst>
                            <p:childTnLst>
                              <p:par>
                                <p:cTn id="189" presetID="22" presetClass="exit" presetSubtype="2" fill="hold" nodeType="afterEffect">
                                  <p:stCondLst>
                                    <p:cond delay="0"/>
                                  </p:stCondLst>
                                  <p:childTnLst>
                                    <p:animEffect transition="out" filter="wipe(right)">
                                      <p:cBhvr>
                                        <p:cTn id="190" dur="500"/>
                                        <p:tgtEl>
                                          <p:spTgt spid="36"/>
                                        </p:tgtEl>
                                      </p:cBhvr>
                                    </p:animEffect>
                                    <p:set>
                                      <p:cBhvr>
                                        <p:cTn id="191" dur="1" fill="hold">
                                          <p:stCondLst>
                                            <p:cond delay="499"/>
                                          </p:stCondLst>
                                        </p:cTn>
                                        <p:tgtEl>
                                          <p:spTgt spid="36"/>
                                        </p:tgtEl>
                                        <p:attrNameLst>
                                          <p:attrName>style.visibility</p:attrName>
                                        </p:attrNameLst>
                                      </p:cBhvr>
                                      <p:to>
                                        <p:strVal val="hidden"/>
                                      </p:to>
                                    </p:set>
                                  </p:childTnLst>
                                </p:cTn>
                              </p:par>
                            </p:childTnLst>
                          </p:cTn>
                        </p:par>
                        <p:par>
                          <p:cTn id="192" fill="hold">
                            <p:stCondLst>
                              <p:cond delay="11000"/>
                            </p:stCondLst>
                            <p:childTnLst>
                              <p:par>
                                <p:cTn id="193" presetID="22" presetClass="entr" presetSubtype="2" fill="hold" nodeType="after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wipe(right)">
                                      <p:cBhvr>
                                        <p:cTn id="195" dur="500"/>
                                        <p:tgtEl>
                                          <p:spTgt spid="37"/>
                                        </p:tgtEl>
                                      </p:cBhvr>
                                    </p:animEffect>
                                  </p:childTnLst>
                                </p:cTn>
                              </p:par>
                            </p:childTnLst>
                          </p:cTn>
                        </p:par>
                        <p:par>
                          <p:cTn id="196" fill="hold">
                            <p:stCondLst>
                              <p:cond delay="11500"/>
                            </p:stCondLst>
                            <p:childTnLst>
                              <p:par>
                                <p:cTn id="197" presetID="22" presetClass="exit" presetSubtype="2" fill="hold" nodeType="afterEffect">
                                  <p:stCondLst>
                                    <p:cond delay="0"/>
                                  </p:stCondLst>
                                  <p:childTnLst>
                                    <p:animEffect transition="out" filter="wipe(right)">
                                      <p:cBhvr>
                                        <p:cTn id="198" dur="500"/>
                                        <p:tgtEl>
                                          <p:spTgt spid="37"/>
                                        </p:tgtEl>
                                      </p:cBhvr>
                                    </p:animEffect>
                                    <p:set>
                                      <p:cBhvr>
                                        <p:cTn id="199" dur="1" fill="hold">
                                          <p:stCondLst>
                                            <p:cond delay="499"/>
                                          </p:stCondLst>
                                        </p:cTn>
                                        <p:tgtEl>
                                          <p:spTgt spid="37"/>
                                        </p:tgtEl>
                                        <p:attrNameLst>
                                          <p:attrName>style.visibility</p:attrName>
                                        </p:attrNameLst>
                                      </p:cBhvr>
                                      <p:to>
                                        <p:strVal val="hidden"/>
                                      </p:to>
                                    </p:set>
                                  </p:childTnLst>
                                </p:cTn>
                              </p:par>
                            </p:childTnLst>
                          </p:cTn>
                        </p:par>
                        <p:par>
                          <p:cTn id="200" fill="hold">
                            <p:stCondLst>
                              <p:cond delay="12000"/>
                            </p:stCondLst>
                            <p:childTnLst>
                              <p:par>
                                <p:cTn id="201" presetID="22" presetClass="entr" presetSubtype="2" fill="hold" nodeType="afterEffect">
                                  <p:stCondLst>
                                    <p:cond delay="0"/>
                                  </p:stCondLst>
                                  <p:childTnLst>
                                    <p:set>
                                      <p:cBhvr>
                                        <p:cTn id="202" dur="1" fill="hold">
                                          <p:stCondLst>
                                            <p:cond delay="0"/>
                                          </p:stCondLst>
                                        </p:cTn>
                                        <p:tgtEl>
                                          <p:spTgt spid="38"/>
                                        </p:tgtEl>
                                        <p:attrNameLst>
                                          <p:attrName>style.visibility</p:attrName>
                                        </p:attrNameLst>
                                      </p:cBhvr>
                                      <p:to>
                                        <p:strVal val="visible"/>
                                      </p:to>
                                    </p:set>
                                    <p:animEffect transition="in" filter="wipe(right)">
                                      <p:cBhvr>
                                        <p:cTn id="203" dur="500"/>
                                        <p:tgtEl>
                                          <p:spTgt spid="38"/>
                                        </p:tgtEl>
                                      </p:cBhvr>
                                    </p:animEffect>
                                  </p:childTnLst>
                                </p:cTn>
                              </p:par>
                            </p:childTnLst>
                          </p:cTn>
                        </p:par>
                        <p:par>
                          <p:cTn id="204" fill="hold">
                            <p:stCondLst>
                              <p:cond delay="12500"/>
                            </p:stCondLst>
                            <p:childTnLst>
                              <p:par>
                                <p:cTn id="205" presetID="22" presetClass="exit" presetSubtype="2" fill="hold" nodeType="afterEffect">
                                  <p:stCondLst>
                                    <p:cond delay="0"/>
                                  </p:stCondLst>
                                  <p:childTnLst>
                                    <p:animEffect transition="out" filter="wipe(right)">
                                      <p:cBhvr>
                                        <p:cTn id="206" dur="500"/>
                                        <p:tgtEl>
                                          <p:spTgt spid="38"/>
                                        </p:tgtEl>
                                      </p:cBhvr>
                                    </p:animEffect>
                                    <p:set>
                                      <p:cBhvr>
                                        <p:cTn id="207"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6" grpId="0" animBg="1"/>
      <p:bldP spid="43" grpId="0" animBg="1"/>
      <p:bldP spid="42" grpId="0" animBg="1"/>
      <p:bldP spid="6" grpId="0"/>
      <p:bldP spid="3"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effectLst/>
        </p:spPr>
        <p:txBody>
          <a:bodyPr/>
          <a:lstStyle/>
          <a:p>
            <a:r>
              <a:rPr lang="ja-JP" altLang="en-US" dirty="0" smtClean="0"/>
              <a:t>短時間に安定した通信でバッテリー保護</a:t>
            </a:r>
            <a:r>
              <a:rPr lang="en-US" dirty="0" smtClean="0"/>
              <a:t/>
            </a:r>
            <a:br>
              <a:rPr lang="en-US" dirty="0" smtClean="0"/>
            </a:br>
            <a:r>
              <a:rPr lang="ja-JP" altLang="en-US" sz="2000" dirty="0" smtClean="0">
                <a:solidFill>
                  <a:schemeClr val="accent1"/>
                </a:solidFill>
              </a:rPr>
              <a:t>バッテリー保持</a:t>
            </a:r>
            <a:endParaRPr lang="en-US" sz="2000" dirty="0">
              <a:solidFill>
                <a:schemeClr val="accent1"/>
              </a:solidFill>
            </a:endParaRPr>
          </a:p>
        </p:txBody>
      </p:sp>
      <p:sp>
        <p:nvSpPr>
          <p:cNvPr id="87" name="Rectangle 86"/>
          <p:cNvSpPr/>
          <p:nvPr/>
        </p:nvSpPr>
        <p:spPr>
          <a:xfrm>
            <a:off x="0" y="4378117"/>
            <a:ext cx="9151861" cy="764719"/>
          </a:xfrm>
          <a:prstGeom prst="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82071" tIns="41031" rIns="82071" bIns="41031" numCol="1" spcCol="0" rtlCol="0" fromWordArt="0" anchor="ctr" anchorCtr="0" forceAA="0" compatLnSpc="1">
            <a:prstTxWarp prst="textNoShape">
              <a:avLst/>
            </a:prstTxWarp>
            <a:noAutofit/>
          </a:bodyPr>
          <a:lstStyle/>
          <a:p>
            <a:pPr algn="ctr" defTabSz="813844" eaLnBrk="0" hangingPunct="0">
              <a:lnSpc>
                <a:spcPct val="90000"/>
              </a:lnSpc>
            </a:pPr>
            <a:r>
              <a:rPr lang="en-US" sz="2000" dirty="0" smtClean="0">
                <a:solidFill>
                  <a:srgbClr val="FFFFFF"/>
                </a:solidFill>
                <a:latin typeface="Arial"/>
                <a:ea typeface="ＭＳ Ｐゴシック" charset="0"/>
                <a:cs typeface="Arial" charset="0"/>
              </a:rPr>
              <a:t>802.11ac </a:t>
            </a:r>
            <a:r>
              <a:rPr lang="ja-JP" altLang="en-US" sz="2000" dirty="0" smtClean="0">
                <a:solidFill>
                  <a:srgbClr val="FFFFFF"/>
                </a:solidFill>
                <a:latin typeface="Arial"/>
                <a:ea typeface="ＭＳ Ｐゴシック" charset="0"/>
                <a:cs typeface="Arial" charset="0"/>
              </a:rPr>
              <a:t>のスピードが送受信の時間を短縮</a:t>
            </a:r>
            <a:r>
              <a:rPr lang="en-US" sz="2000" dirty="0" smtClean="0">
                <a:solidFill>
                  <a:srgbClr val="FFFFFF"/>
                </a:solidFill>
                <a:latin typeface="Arial"/>
                <a:ea typeface="ＭＳ Ｐゴシック" charset="0"/>
                <a:cs typeface="Arial" charset="0"/>
              </a:rPr>
              <a:t> </a:t>
            </a:r>
            <a:r>
              <a:rPr lang="en-US" sz="2000" dirty="0">
                <a:solidFill>
                  <a:srgbClr val="FFFFFF"/>
                </a:solidFill>
                <a:latin typeface="Arial"/>
                <a:ea typeface="ＭＳ Ｐゴシック" charset="0"/>
                <a:cs typeface="Arial" charset="0"/>
              </a:rPr>
              <a:t>= </a:t>
            </a:r>
            <a:r>
              <a:rPr lang="ja-JP" altLang="en-US" sz="2000" dirty="0" smtClean="0">
                <a:solidFill>
                  <a:srgbClr val="FFFFFF"/>
                </a:solidFill>
                <a:latin typeface="Arial"/>
                <a:ea typeface="ＭＳ Ｐゴシック" charset="0"/>
                <a:cs typeface="Arial" charset="0"/>
              </a:rPr>
              <a:t>バッテリーライフの改善</a:t>
            </a:r>
            <a:endParaRPr lang="en-US" sz="2000" dirty="0">
              <a:solidFill>
                <a:srgbClr val="FFFFFF"/>
              </a:solidFill>
              <a:latin typeface="Arial"/>
              <a:ea typeface="ＭＳ Ｐゴシック" charset="0"/>
              <a:cs typeface="Arial" charset="0"/>
            </a:endParaRPr>
          </a:p>
        </p:txBody>
      </p:sp>
      <p:sp>
        <p:nvSpPr>
          <p:cNvPr id="88" name="Pentagon 87"/>
          <p:cNvSpPr/>
          <p:nvPr/>
        </p:nvSpPr>
        <p:spPr>
          <a:xfrm>
            <a:off x="1358778" y="2646094"/>
            <a:ext cx="7451078" cy="140870"/>
          </a:xfrm>
          <a:prstGeom prst="homePlate">
            <a:avLst/>
          </a:prstGeom>
          <a:gradFill flip="none" rotWithShape="1">
            <a:gsLst>
              <a:gs pos="0">
                <a:schemeClr val="tx1">
                  <a:alpha val="0"/>
                </a:schemeClr>
              </a:gs>
              <a:gs pos="100000">
                <a:schemeClr val="tx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000000"/>
              </a:solidFill>
            </a:endParaRPr>
          </a:p>
        </p:txBody>
      </p:sp>
      <p:sp>
        <p:nvSpPr>
          <p:cNvPr id="89" name="TextBox 88"/>
          <p:cNvSpPr txBox="1"/>
          <p:nvPr/>
        </p:nvSpPr>
        <p:spPr>
          <a:xfrm>
            <a:off x="106572" y="2562685"/>
            <a:ext cx="1261088" cy="346245"/>
          </a:xfrm>
          <a:prstGeom prst="rect">
            <a:avLst/>
          </a:prstGeom>
          <a:noFill/>
          <a:effectLst/>
        </p:spPr>
        <p:txBody>
          <a:bodyPr wrap="square" lIns="68574" tIns="34288" rIns="68574" bIns="34288" rtlCol="0">
            <a:spAutoFit/>
          </a:bodyPr>
          <a:lstStyle/>
          <a:p>
            <a:pPr algn="r"/>
            <a:r>
              <a:rPr lang="ja-JP" altLang="en-US" dirty="0">
                <a:solidFill>
                  <a:srgbClr val="676767"/>
                </a:solidFill>
                <a:latin typeface="Arial"/>
                <a:ea typeface="ＭＳ Ｐゴシック" charset="0"/>
              </a:rPr>
              <a:t>データ</a:t>
            </a:r>
            <a:endParaRPr lang="en-US" dirty="0">
              <a:solidFill>
                <a:srgbClr val="676767"/>
              </a:solidFill>
              <a:latin typeface="Arial"/>
              <a:ea typeface="ＭＳ Ｐゴシック" charset="0"/>
            </a:endParaRPr>
          </a:p>
        </p:txBody>
      </p:sp>
      <p:sp>
        <p:nvSpPr>
          <p:cNvPr id="90" name="TextBox 89"/>
          <p:cNvSpPr txBox="1"/>
          <p:nvPr/>
        </p:nvSpPr>
        <p:spPr>
          <a:xfrm>
            <a:off x="106572" y="1891476"/>
            <a:ext cx="1261088" cy="346245"/>
          </a:xfrm>
          <a:prstGeom prst="rect">
            <a:avLst/>
          </a:prstGeom>
          <a:noFill/>
          <a:effectLst/>
        </p:spPr>
        <p:txBody>
          <a:bodyPr wrap="square" lIns="68574" tIns="34288" rIns="68574" bIns="34288" rtlCol="0">
            <a:spAutoFit/>
          </a:bodyPr>
          <a:lstStyle/>
          <a:p>
            <a:pPr algn="r"/>
            <a:r>
              <a:rPr lang="en-US" dirty="0">
                <a:solidFill>
                  <a:srgbClr val="214794"/>
                </a:solidFill>
                <a:latin typeface="Arial"/>
                <a:ea typeface="ＭＳ Ｐゴシック" charset="0"/>
              </a:rPr>
              <a:t>802.11ac</a:t>
            </a:r>
          </a:p>
        </p:txBody>
      </p:sp>
      <p:sp>
        <p:nvSpPr>
          <p:cNvPr id="91" name="TextBox 90"/>
          <p:cNvSpPr txBox="1"/>
          <p:nvPr/>
        </p:nvSpPr>
        <p:spPr>
          <a:xfrm>
            <a:off x="106572" y="3248494"/>
            <a:ext cx="1261088" cy="346245"/>
          </a:xfrm>
          <a:prstGeom prst="rect">
            <a:avLst/>
          </a:prstGeom>
          <a:noFill/>
          <a:effectLst/>
        </p:spPr>
        <p:txBody>
          <a:bodyPr wrap="square" lIns="68574" tIns="34288" rIns="68574" bIns="34288" rtlCol="0">
            <a:spAutoFit/>
          </a:bodyPr>
          <a:lstStyle/>
          <a:p>
            <a:pPr algn="r"/>
            <a:r>
              <a:rPr lang="en-US" dirty="0">
                <a:solidFill>
                  <a:srgbClr val="214794"/>
                </a:solidFill>
                <a:latin typeface="Arial"/>
                <a:ea typeface="ＭＳ Ｐゴシック" charset="0"/>
              </a:rPr>
              <a:t>802.11n</a:t>
            </a:r>
          </a:p>
        </p:txBody>
      </p:sp>
      <p:sp>
        <p:nvSpPr>
          <p:cNvPr id="93" name="TextBox 92"/>
          <p:cNvSpPr txBox="1"/>
          <p:nvPr/>
        </p:nvSpPr>
        <p:spPr>
          <a:xfrm>
            <a:off x="1420950" y="1046257"/>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0MB</a:t>
            </a:r>
          </a:p>
        </p:txBody>
      </p:sp>
      <p:sp>
        <p:nvSpPr>
          <p:cNvPr id="95" name="TextBox 94"/>
          <p:cNvSpPr txBox="1"/>
          <p:nvPr/>
        </p:nvSpPr>
        <p:spPr>
          <a:xfrm>
            <a:off x="2667699" y="1046257"/>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890MB</a:t>
            </a:r>
          </a:p>
        </p:txBody>
      </p:sp>
      <p:sp>
        <p:nvSpPr>
          <p:cNvPr id="97" name="TextBox 96"/>
          <p:cNvSpPr txBox="1"/>
          <p:nvPr/>
        </p:nvSpPr>
        <p:spPr>
          <a:xfrm>
            <a:off x="4230166" y="1050103"/>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2.1GB</a:t>
            </a:r>
          </a:p>
        </p:txBody>
      </p:sp>
      <p:sp>
        <p:nvSpPr>
          <p:cNvPr id="99" name="TextBox 98"/>
          <p:cNvSpPr txBox="1"/>
          <p:nvPr/>
        </p:nvSpPr>
        <p:spPr>
          <a:xfrm>
            <a:off x="5563726" y="1050103"/>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3.26GB</a:t>
            </a:r>
          </a:p>
        </p:txBody>
      </p:sp>
      <p:sp>
        <p:nvSpPr>
          <p:cNvPr id="101" name="TextBox 100"/>
          <p:cNvSpPr txBox="1"/>
          <p:nvPr/>
        </p:nvSpPr>
        <p:spPr>
          <a:xfrm>
            <a:off x="6826239" y="1050103"/>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4.68GB</a:t>
            </a:r>
          </a:p>
        </p:txBody>
      </p:sp>
      <p:sp>
        <p:nvSpPr>
          <p:cNvPr id="102" name="TextBox 101"/>
          <p:cNvSpPr txBox="1"/>
          <p:nvPr/>
        </p:nvSpPr>
        <p:spPr>
          <a:xfrm>
            <a:off x="7875610" y="1050103"/>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4.68GB</a:t>
            </a:r>
          </a:p>
        </p:txBody>
      </p:sp>
      <p:sp>
        <p:nvSpPr>
          <p:cNvPr id="144" name="TextBox 143"/>
          <p:cNvSpPr txBox="1"/>
          <p:nvPr/>
        </p:nvSpPr>
        <p:spPr>
          <a:xfrm>
            <a:off x="1390823" y="4119643"/>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0MB</a:t>
            </a:r>
          </a:p>
        </p:txBody>
      </p:sp>
      <p:sp>
        <p:nvSpPr>
          <p:cNvPr id="145" name="TextBox 144"/>
          <p:cNvSpPr txBox="1"/>
          <p:nvPr/>
        </p:nvSpPr>
        <p:spPr>
          <a:xfrm>
            <a:off x="2036573" y="4119640"/>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432MB</a:t>
            </a:r>
          </a:p>
        </p:txBody>
      </p:sp>
      <p:sp>
        <p:nvSpPr>
          <p:cNvPr id="146" name="TextBox 145"/>
          <p:cNvSpPr txBox="1"/>
          <p:nvPr/>
        </p:nvSpPr>
        <p:spPr>
          <a:xfrm>
            <a:off x="2737245" y="4127332"/>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1.08GB</a:t>
            </a:r>
          </a:p>
        </p:txBody>
      </p:sp>
      <p:sp>
        <p:nvSpPr>
          <p:cNvPr id="147" name="TextBox 146"/>
          <p:cNvSpPr txBox="1"/>
          <p:nvPr/>
        </p:nvSpPr>
        <p:spPr>
          <a:xfrm>
            <a:off x="3478138" y="4127332"/>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1.64GB</a:t>
            </a:r>
          </a:p>
        </p:txBody>
      </p:sp>
      <p:sp>
        <p:nvSpPr>
          <p:cNvPr id="148" name="TextBox 147"/>
          <p:cNvSpPr txBox="1"/>
          <p:nvPr/>
        </p:nvSpPr>
        <p:spPr>
          <a:xfrm>
            <a:off x="4226400" y="4127332"/>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2.13GB</a:t>
            </a:r>
          </a:p>
        </p:txBody>
      </p:sp>
      <p:sp>
        <p:nvSpPr>
          <p:cNvPr id="149" name="TextBox 148"/>
          <p:cNvSpPr txBox="1"/>
          <p:nvPr/>
        </p:nvSpPr>
        <p:spPr>
          <a:xfrm>
            <a:off x="4972979" y="4127332"/>
            <a:ext cx="701591" cy="242372"/>
          </a:xfrm>
          <a:prstGeom prst="rect">
            <a:avLst/>
          </a:prstGeom>
          <a:noFill/>
          <a:effectLst/>
        </p:spPr>
        <p:txBody>
          <a:bodyPr wrap="square" lIns="68574" tIns="34288" rIns="68574" bIns="34288" rtlCol="0">
            <a:spAutoFit/>
          </a:bodyPr>
          <a:lstStyle/>
          <a:p>
            <a:pPr algn="ctr"/>
            <a:r>
              <a:rPr lang="en-US" sz="1100" dirty="0">
                <a:solidFill>
                  <a:srgbClr val="676767"/>
                </a:solidFill>
                <a:latin typeface="Arial"/>
                <a:ea typeface="ＭＳ Ｐゴシック" charset="0"/>
              </a:rPr>
              <a:t>2.76GB</a:t>
            </a:r>
          </a:p>
        </p:txBody>
      </p:sp>
      <p:grpSp>
        <p:nvGrpSpPr>
          <p:cNvPr id="5" name="Group 4"/>
          <p:cNvGrpSpPr/>
          <p:nvPr/>
        </p:nvGrpSpPr>
        <p:grpSpPr>
          <a:xfrm>
            <a:off x="1505142" y="1324730"/>
            <a:ext cx="452935" cy="1200023"/>
            <a:chOff x="2036568" y="1324400"/>
            <a:chExt cx="452935" cy="1200336"/>
          </a:xfrm>
        </p:grpSpPr>
        <p:sp>
          <p:nvSpPr>
            <p:cNvPr id="2" name="Rounded Rectangle 1"/>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Rounded Rectangle 3"/>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7" name="Round Same Side Corner Rectangle 6"/>
          <p:cNvSpPr/>
          <p:nvPr/>
        </p:nvSpPr>
        <p:spPr>
          <a:xfrm flipV="1">
            <a:off x="1543379" y="1683561"/>
            <a:ext cx="378339" cy="814564"/>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79" name="Rectangle 78"/>
          <p:cNvSpPr/>
          <p:nvPr/>
        </p:nvSpPr>
        <p:spPr>
          <a:xfrm>
            <a:off x="1548523" y="1731309"/>
            <a:ext cx="394682" cy="223091"/>
          </a:xfrm>
          <a:prstGeom prst="rect">
            <a:avLst/>
          </a:prstGeom>
        </p:spPr>
        <p:txBody>
          <a:bodyPr wrap="none" lIns="68574" tIns="34288" rIns="68574" bIns="34288">
            <a:spAutoFit/>
          </a:bodyPr>
          <a:lstStyle/>
          <a:p>
            <a:pPr algn="ctr"/>
            <a:r>
              <a:rPr lang="en-US" sz="1000" dirty="0">
                <a:solidFill>
                  <a:srgbClr val="FFFFFF"/>
                </a:solidFill>
                <a:latin typeface="Arial"/>
                <a:ea typeface="ＭＳ Ｐゴシック" charset="0"/>
              </a:rPr>
              <a:t>25%</a:t>
            </a:r>
          </a:p>
        </p:txBody>
      </p:sp>
      <p:grpSp>
        <p:nvGrpSpPr>
          <p:cNvPr id="6" name="Group 79"/>
          <p:cNvGrpSpPr/>
          <p:nvPr/>
        </p:nvGrpSpPr>
        <p:grpSpPr>
          <a:xfrm>
            <a:off x="2792022" y="1324730"/>
            <a:ext cx="452935" cy="1200023"/>
            <a:chOff x="2036568" y="1324400"/>
            <a:chExt cx="452935" cy="1200336"/>
          </a:xfrm>
        </p:grpSpPr>
        <p:sp>
          <p:nvSpPr>
            <p:cNvPr id="81" name="Rounded Rectangle 80"/>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2" name="Rounded Rectangle 81"/>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83" name="Round Same Side Corner Rectangle 82"/>
          <p:cNvSpPr/>
          <p:nvPr/>
        </p:nvSpPr>
        <p:spPr>
          <a:xfrm flipV="1">
            <a:off x="2829325" y="1799882"/>
            <a:ext cx="378339" cy="698245"/>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84" name="Rectangle 83"/>
          <p:cNvSpPr/>
          <p:nvPr/>
        </p:nvSpPr>
        <p:spPr>
          <a:xfrm>
            <a:off x="2821147" y="1838806"/>
            <a:ext cx="394682" cy="223091"/>
          </a:xfrm>
          <a:prstGeom prst="rect">
            <a:avLst/>
          </a:prstGeom>
        </p:spPr>
        <p:txBody>
          <a:bodyPr wrap="none" lIns="68574" tIns="34288" rIns="68574" bIns="34288">
            <a:spAutoFit/>
          </a:bodyPr>
          <a:lstStyle/>
          <a:p>
            <a:pPr algn="ctr"/>
            <a:r>
              <a:rPr lang="en-US" sz="1000" dirty="0">
                <a:solidFill>
                  <a:srgbClr val="FFFFFF"/>
                </a:solidFill>
                <a:latin typeface="Arial"/>
                <a:ea typeface="ＭＳ Ｐゴシック" charset="0"/>
              </a:rPr>
              <a:t>20%</a:t>
            </a:r>
          </a:p>
        </p:txBody>
      </p:sp>
      <p:grpSp>
        <p:nvGrpSpPr>
          <p:cNvPr id="8" name="Group 84"/>
          <p:cNvGrpSpPr/>
          <p:nvPr/>
        </p:nvGrpSpPr>
        <p:grpSpPr>
          <a:xfrm>
            <a:off x="4354489" y="1324730"/>
            <a:ext cx="452935" cy="1200023"/>
            <a:chOff x="2036568" y="1324400"/>
            <a:chExt cx="452935" cy="1200336"/>
          </a:xfrm>
        </p:grpSpPr>
        <p:sp>
          <p:nvSpPr>
            <p:cNvPr id="86" name="Rounded Rectangle 85"/>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3" name="Rounded Rectangle 152"/>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54" name="Round Same Side Corner Rectangle 153"/>
          <p:cNvSpPr/>
          <p:nvPr/>
        </p:nvSpPr>
        <p:spPr>
          <a:xfrm flipV="1">
            <a:off x="4391792" y="1977465"/>
            <a:ext cx="378339" cy="520661"/>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155" name="Rectangle 154"/>
          <p:cNvSpPr/>
          <p:nvPr/>
        </p:nvSpPr>
        <p:spPr>
          <a:xfrm>
            <a:off x="4383614" y="1984113"/>
            <a:ext cx="394682" cy="223091"/>
          </a:xfrm>
          <a:prstGeom prst="rect">
            <a:avLst/>
          </a:prstGeom>
        </p:spPr>
        <p:txBody>
          <a:bodyPr wrap="none" lIns="68574" tIns="34288" rIns="68574" bIns="34288">
            <a:spAutoFit/>
          </a:bodyPr>
          <a:lstStyle/>
          <a:p>
            <a:pPr algn="ctr"/>
            <a:r>
              <a:rPr lang="en-US" sz="1000" dirty="0">
                <a:solidFill>
                  <a:srgbClr val="FFFFFF"/>
                </a:solidFill>
                <a:latin typeface="Arial"/>
                <a:ea typeface="ＭＳ Ｐゴシック" charset="0"/>
              </a:rPr>
              <a:t>15%</a:t>
            </a:r>
          </a:p>
        </p:txBody>
      </p:sp>
      <p:grpSp>
        <p:nvGrpSpPr>
          <p:cNvPr id="9" name="Group 155"/>
          <p:cNvGrpSpPr/>
          <p:nvPr/>
        </p:nvGrpSpPr>
        <p:grpSpPr>
          <a:xfrm>
            <a:off x="5674565" y="1324730"/>
            <a:ext cx="452935" cy="1200023"/>
            <a:chOff x="2036568" y="1324400"/>
            <a:chExt cx="452935" cy="1200336"/>
          </a:xfrm>
        </p:grpSpPr>
        <p:sp>
          <p:nvSpPr>
            <p:cNvPr id="157" name="Rounded Rectangle 156"/>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8" name="Rounded Rectangle 157"/>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59" name="Round Same Side Corner Rectangle 158"/>
          <p:cNvSpPr/>
          <p:nvPr/>
        </p:nvSpPr>
        <p:spPr>
          <a:xfrm flipV="1">
            <a:off x="5712802" y="2155045"/>
            <a:ext cx="378339" cy="343076"/>
          </a:xfrm>
          <a:prstGeom prst="round2SameRect">
            <a:avLst/>
          </a:prstGeom>
          <a:solidFill>
            <a:srgbClr val="FFC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160" name="Rectangle 159"/>
          <p:cNvSpPr/>
          <p:nvPr/>
        </p:nvSpPr>
        <p:spPr>
          <a:xfrm>
            <a:off x="5717946" y="2152887"/>
            <a:ext cx="394682" cy="223091"/>
          </a:xfrm>
          <a:prstGeom prst="rect">
            <a:avLst/>
          </a:prstGeom>
        </p:spPr>
        <p:txBody>
          <a:bodyPr wrap="none" lIns="68574" tIns="34288" rIns="68574" bIns="34288">
            <a:spAutoFit/>
          </a:bodyPr>
          <a:lstStyle/>
          <a:p>
            <a:pPr algn="ctr"/>
            <a:r>
              <a:rPr lang="en-US" sz="1000" dirty="0">
                <a:solidFill>
                  <a:srgbClr val="676767"/>
                </a:solidFill>
                <a:latin typeface="Arial"/>
                <a:ea typeface="ＭＳ Ｐゴシック" charset="0"/>
              </a:rPr>
              <a:t>10%</a:t>
            </a:r>
          </a:p>
        </p:txBody>
      </p:sp>
      <p:grpSp>
        <p:nvGrpSpPr>
          <p:cNvPr id="10" name="Group 160"/>
          <p:cNvGrpSpPr/>
          <p:nvPr/>
        </p:nvGrpSpPr>
        <p:grpSpPr>
          <a:xfrm>
            <a:off x="6944684" y="1324730"/>
            <a:ext cx="452935" cy="1200023"/>
            <a:chOff x="2036568" y="1324400"/>
            <a:chExt cx="452935" cy="1200336"/>
          </a:xfrm>
        </p:grpSpPr>
        <p:sp>
          <p:nvSpPr>
            <p:cNvPr id="162" name="Rounded Rectangle 161"/>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3" name="Rounded Rectangle 162"/>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64" name="Round Same Side Corner Rectangle 163"/>
          <p:cNvSpPr/>
          <p:nvPr/>
        </p:nvSpPr>
        <p:spPr>
          <a:xfrm flipV="1">
            <a:off x="6982921" y="2332632"/>
            <a:ext cx="378339" cy="165491"/>
          </a:xfrm>
          <a:prstGeom prst="round2SameRect">
            <a:avLst>
              <a:gd name="adj1" fmla="val 24891"/>
              <a:gd name="adj2"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165" name="Rectangle 164"/>
          <p:cNvSpPr/>
          <p:nvPr/>
        </p:nvSpPr>
        <p:spPr>
          <a:xfrm>
            <a:off x="7023541" y="2287679"/>
            <a:ext cx="323730" cy="223091"/>
          </a:xfrm>
          <a:prstGeom prst="rect">
            <a:avLst/>
          </a:prstGeom>
        </p:spPr>
        <p:txBody>
          <a:bodyPr wrap="none" lIns="68574" tIns="34288" rIns="68574" bIns="34288">
            <a:spAutoFit/>
          </a:bodyPr>
          <a:lstStyle/>
          <a:p>
            <a:pPr algn="ctr"/>
            <a:r>
              <a:rPr lang="en-US" sz="1000" dirty="0">
                <a:solidFill>
                  <a:srgbClr val="FFFFFF"/>
                </a:solidFill>
                <a:latin typeface="Arial"/>
                <a:ea typeface="ＭＳ Ｐゴシック" charset="0"/>
              </a:rPr>
              <a:t>5%</a:t>
            </a:r>
          </a:p>
        </p:txBody>
      </p:sp>
      <p:grpSp>
        <p:nvGrpSpPr>
          <p:cNvPr id="11" name="Group 165"/>
          <p:cNvGrpSpPr/>
          <p:nvPr/>
        </p:nvGrpSpPr>
        <p:grpSpPr>
          <a:xfrm>
            <a:off x="8004557" y="1324730"/>
            <a:ext cx="452935" cy="1200023"/>
            <a:chOff x="2036568" y="1324400"/>
            <a:chExt cx="452935" cy="1200336"/>
          </a:xfrm>
        </p:grpSpPr>
        <p:sp>
          <p:nvSpPr>
            <p:cNvPr id="167" name="Rounded Rectangle 166"/>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8" name="Rounded Rectangle 167"/>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2" name="Group 168"/>
          <p:cNvGrpSpPr/>
          <p:nvPr/>
        </p:nvGrpSpPr>
        <p:grpSpPr>
          <a:xfrm>
            <a:off x="1505142" y="2870382"/>
            <a:ext cx="452935" cy="1200023"/>
            <a:chOff x="2036568" y="1324400"/>
            <a:chExt cx="452935" cy="1200336"/>
          </a:xfrm>
        </p:grpSpPr>
        <p:sp>
          <p:nvSpPr>
            <p:cNvPr id="170" name="Rounded Rectangle 169"/>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1" name="Rounded Rectangle 170"/>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72" name="Round Same Side Corner Rectangle 171"/>
          <p:cNvSpPr/>
          <p:nvPr/>
        </p:nvSpPr>
        <p:spPr>
          <a:xfrm flipV="1">
            <a:off x="1543379" y="3229212"/>
            <a:ext cx="378339" cy="814564"/>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173" name="Rectangle 172"/>
          <p:cNvSpPr/>
          <p:nvPr/>
        </p:nvSpPr>
        <p:spPr>
          <a:xfrm>
            <a:off x="1548523" y="3276960"/>
            <a:ext cx="394682" cy="223091"/>
          </a:xfrm>
          <a:prstGeom prst="rect">
            <a:avLst/>
          </a:prstGeom>
        </p:spPr>
        <p:txBody>
          <a:bodyPr wrap="none" lIns="68574" tIns="34288" rIns="68574" bIns="34288">
            <a:spAutoFit/>
          </a:bodyPr>
          <a:lstStyle/>
          <a:p>
            <a:pPr algn="ctr"/>
            <a:r>
              <a:rPr lang="en-US" sz="1000" dirty="0">
                <a:solidFill>
                  <a:srgbClr val="FFFFFF"/>
                </a:solidFill>
                <a:latin typeface="Arial"/>
                <a:ea typeface="ＭＳ Ｐゴシック" charset="0"/>
              </a:rPr>
              <a:t>25%</a:t>
            </a:r>
          </a:p>
        </p:txBody>
      </p:sp>
      <p:grpSp>
        <p:nvGrpSpPr>
          <p:cNvPr id="13" name="Group 173"/>
          <p:cNvGrpSpPr/>
          <p:nvPr/>
        </p:nvGrpSpPr>
        <p:grpSpPr>
          <a:xfrm>
            <a:off x="2148334" y="2870382"/>
            <a:ext cx="452935" cy="1200023"/>
            <a:chOff x="2036568" y="1324400"/>
            <a:chExt cx="452935" cy="1200336"/>
          </a:xfrm>
        </p:grpSpPr>
        <p:sp>
          <p:nvSpPr>
            <p:cNvPr id="175" name="Rounded Rectangle 174"/>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6" name="Rounded Rectangle 175"/>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77" name="Round Same Side Corner Rectangle 176"/>
          <p:cNvSpPr/>
          <p:nvPr/>
        </p:nvSpPr>
        <p:spPr>
          <a:xfrm flipV="1">
            <a:off x="2186569" y="3345533"/>
            <a:ext cx="378339" cy="698245"/>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178" name="Rectangle 177"/>
          <p:cNvSpPr/>
          <p:nvPr/>
        </p:nvSpPr>
        <p:spPr>
          <a:xfrm>
            <a:off x="2191715" y="3384457"/>
            <a:ext cx="394682" cy="223091"/>
          </a:xfrm>
          <a:prstGeom prst="rect">
            <a:avLst/>
          </a:prstGeom>
        </p:spPr>
        <p:txBody>
          <a:bodyPr wrap="none" lIns="68574" tIns="34288" rIns="68574" bIns="34288">
            <a:spAutoFit/>
          </a:bodyPr>
          <a:lstStyle/>
          <a:p>
            <a:pPr algn="ctr"/>
            <a:r>
              <a:rPr lang="en-US" sz="1000" dirty="0">
                <a:solidFill>
                  <a:srgbClr val="FFFFFF"/>
                </a:solidFill>
                <a:latin typeface="Arial"/>
                <a:ea typeface="ＭＳ Ｐゴシック" charset="0"/>
              </a:rPr>
              <a:t>20%</a:t>
            </a:r>
          </a:p>
        </p:txBody>
      </p:sp>
      <p:grpSp>
        <p:nvGrpSpPr>
          <p:cNvPr id="14" name="Group 178"/>
          <p:cNvGrpSpPr/>
          <p:nvPr/>
        </p:nvGrpSpPr>
        <p:grpSpPr>
          <a:xfrm>
            <a:off x="2875146" y="2870382"/>
            <a:ext cx="452935" cy="1200023"/>
            <a:chOff x="2036568" y="1324400"/>
            <a:chExt cx="452935" cy="1200336"/>
          </a:xfrm>
        </p:grpSpPr>
        <p:sp>
          <p:nvSpPr>
            <p:cNvPr id="180" name="Rounded Rectangle 179"/>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1" name="Rounded Rectangle 180"/>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82" name="Round Same Side Corner Rectangle 181"/>
          <p:cNvSpPr/>
          <p:nvPr/>
        </p:nvSpPr>
        <p:spPr>
          <a:xfrm flipV="1">
            <a:off x="2912449" y="3523116"/>
            <a:ext cx="378339" cy="520661"/>
          </a:xfrm>
          <a:prstGeom prst="round2Same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183" name="Rectangle 182"/>
          <p:cNvSpPr/>
          <p:nvPr/>
        </p:nvSpPr>
        <p:spPr>
          <a:xfrm>
            <a:off x="2904272" y="3529764"/>
            <a:ext cx="394682" cy="223091"/>
          </a:xfrm>
          <a:prstGeom prst="rect">
            <a:avLst/>
          </a:prstGeom>
        </p:spPr>
        <p:txBody>
          <a:bodyPr wrap="none" lIns="68574" tIns="34288" rIns="68574" bIns="34288">
            <a:spAutoFit/>
          </a:bodyPr>
          <a:lstStyle/>
          <a:p>
            <a:pPr algn="ctr"/>
            <a:r>
              <a:rPr lang="en-US" sz="1000" dirty="0">
                <a:solidFill>
                  <a:srgbClr val="FFFFFF"/>
                </a:solidFill>
                <a:latin typeface="Arial"/>
                <a:ea typeface="ＭＳ Ｐゴシック" charset="0"/>
              </a:rPr>
              <a:t>15%</a:t>
            </a:r>
          </a:p>
        </p:txBody>
      </p:sp>
      <p:grpSp>
        <p:nvGrpSpPr>
          <p:cNvPr id="15" name="Group 183"/>
          <p:cNvGrpSpPr/>
          <p:nvPr/>
        </p:nvGrpSpPr>
        <p:grpSpPr>
          <a:xfrm>
            <a:off x="3592995" y="2870383"/>
            <a:ext cx="452935" cy="1200023"/>
            <a:chOff x="2036568" y="1324400"/>
            <a:chExt cx="452935" cy="1200336"/>
          </a:xfrm>
        </p:grpSpPr>
        <p:sp>
          <p:nvSpPr>
            <p:cNvPr id="185" name="Rounded Rectangle 184"/>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6" name="Rounded Rectangle 185"/>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87" name="Round Same Side Corner Rectangle 186"/>
          <p:cNvSpPr/>
          <p:nvPr/>
        </p:nvSpPr>
        <p:spPr>
          <a:xfrm flipV="1">
            <a:off x="3631230" y="3700696"/>
            <a:ext cx="378339" cy="343076"/>
          </a:xfrm>
          <a:prstGeom prst="round2SameRect">
            <a:avLst/>
          </a:prstGeom>
          <a:solidFill>
            <a:srgbClr val="FFC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188" name="Rectangle 187"/>
          <p:cNvSpPr/>
          <p:nvPr/>
        </p:nvSpPr>
        <p:spPr>
          <a:xfrm>
            <a:off x="3636376" y="3698539"/>
            <a:ext cx="394682" cy="223091"/>
          </a:xfrm>
          <a:prstGeom prst="rect">
            <a:avLst/>
          </a:prstGeom>
        </p:spPr>
        <p:txBody>
          <a:bodyPr wrap="none" lIns="68574" tIns="34288" rIns="68574" bIns="34288">
            <a:spAutoFit/>
          </a:bodyPr>
          <a:lstStyle/>
          <a:p>
            <a:pPr algn="ctr"/>
            <a:r>
              <a:rPr lang="en-US" sz="1000" dirty="0">
                <a:solidFill>
                  <a:srgbClr val="676767"/>
                </a:solidFill>
                <a:latin typeface="Arial"/>
                <a:ea typeface="ＭＳ Ｐゴシック" charset="0"/>
              </a:rPr>
              <a:t>10%</a:t>
            </a:r>
          </a:p>
        </p:txBody>
      </p:sp>
      <p:grpSp>
        <p:nvGrpSpPr>
          <p:cNvPr id="16" name="Group 188"/>
          <p:cNvGrpSpPr/>
          <p:nvPr/>
        </p:nvGrpSpPr>
        <p:grpSpPr>
          <a:xfrm>
            <a:off x="4354489" y="2870383"/>
            <a:ext cx="452935" cy="1200023"/>
            <a:chOff x="2036568" y="1324400"/>
            <a:chExt cx="452935" cy="1200336"/>
          </a:xfrm>
        </p:grpSpPr>
        <p:sp>
          <p:nvSpPr>
            <p:cNvPr id="190" name="Rounded Rectangle 189"/>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1" name="Rounded Rectangle 190"/>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92" name="Round Same Side Corner Rectangle 191"/>
          <p:cNvSpPr/>
          <p:nvPr/>
        </p:nvSpPr>
        <p:spPr>
          <a:xfrm flipV="1">
            <a:off x="4391792" y="3878285"/>
            <a:ext cx="378339" cy="165491"/>
          </a:xfrm>
          <a:prstGeom prst="round2SameRect">
            <a:avLst>
              <a:gd name="adj1" fmla="val 24891"/>
              <a:gd name="adj2" fmla="val 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solidFill>
                <a:srgbClr val="FFFFFF"/>
              </a:solidFill>
            </a:endParaRPr>
          </a:p>
        </p:txBody>
      </p:sp>
      <p:sp>
        <p:nvSpPr>
          <p:cNvPr id="193" name="Rectangle 192"/>
          <p:cNvSpPr/>
          <p:nvPr/>
        </p:nvSpPr>
        <p:spPr>
          <a:xfrm>
            <a:off x="4419090" y="3833331"/>
            <a:ext cx="323730" cy="223091"/>
          </a:xfrm>
          <a:prstGeom prst="rect">
            <a:avLst/>
          </a:prstGeom>
        </p:spPr>
        <p:txBody>
          <a:bodyPr wrap="none" lIns="68574" tIns="34288" rIns="68574" bIns="34288">
            <a:spAutoFit/>
          </a:bodyPr>
          <a:lstStyle/>
          <a:p>
            <a:pPr algn="ctr"/>
            <a:r>
              <a:rPr lang="en-US" sz="1000" dirty="0">
                <a:solidFill>
                  <a:srgbClr val="FFFFFF"/>
                </a:solidFill>
                <a:latin typeface="Arial"/>
                <a:ea typeface="ＭＳ Ｐゴシック" charset="0"/>
              </a:rPr>
              <a:t>5%</a:t>
            </a:r>
          </a:p>
        </p:txBody>
      </p:sp>
      <p:grpSp>
        <p:nvGrpSpPr>
          <p:cNvPr id="17" name="Group 193"/>
          <p:cNvGrpSpPr/>
          <p:nvPr/>
        </p:nvGrpSpPr>
        <p:grpSpPr>
          <a:xfrm>
            <a:off x="5100395" y="2870383"/>
            <a:ext cx="452935" cy="1200023"/>
            <a:chOff x="2036568" y="1324400"/>
            <a:chExt cx="452935" cy="1200336"/>
          </a:xfrm>
        </p:grpSpPr>
        <p:sp>
          <p:nvSpPr>
            <p:cNvPr id="195" name="Rounded Rectangle 194"/>
            <p:cNvSpPr/>
            <p:nvPr/>
          </p:nvSpPr>
          <p:spPr>
            <a:xfrm>
              <a:off x="2036568" y="1453297"/>
              <a:ext cx="452935" cy="1071439"/>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6" name="Rounded Rectangle 195"/>
            <p:cNvSpPr/>
            <p:nvPr/>
          </p:nvSpPr>
          <p:spPr>
            <a:xfrm>
              <a:off x="2111164" y="1324400"/>
              <a:ext cx="303742" cy="9395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Tree>
    <p:extLst>
      <p:ext uri="{BB962C8B-B14F-4D97-AF65-F5344CB8AC3E}">
        <p14:creationId xmlns:p14="http://schemas.microsoft.com/office/powerpoint/2010/main" val="113159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AP2700/3700</a:t>
            </a:r>
            <a:r>
              <a:rPr kumimoji="1" lang="ja-JP" altLang="en-US" dirty="0" smtClean="0"/>
              <a:t>と</a:t>
            </a:r>
            <a:r>
              <a:rPr kumimoji="1" lang="en-US" altLang="ja-JP" dirty="0" smtClean="0"/>
              <a:t>AP2800/3800</a:t>
            </a:r>
            <a:r>
              <a:rPr kumimoji="1" lang="ja-JP" altLang="en-US" dirty="0" smtClean="0"/>
              <a:t>の違い</a:t>
            </a:r>
            <a:endParaRPr kumimoji="1" lang="ja-JP" altLang="en-US" dirty="0"/>
          </a:p>
        </p:txBody>
      </p:sp>
    </p:spTree>
    <p:extLst>
      <p:ext uri="{BB962C8B-B14F-4D97-AF65-F5344CB8AC3E}">
        <p14:creationId xmlns:p14="http://schemas.microsoft.com/office/powerpoint/2010/main" val="3361871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High</a:t>
            </a:r>
            <a:r>
              <a:rPr lang="ja-JP" altLang="en-US" dirty="0" smtClean="0"/>
              <a:t> </a:t>
            </a:r>
            <a:r>
              <a:rPr lang="en-US" altLang="ja-JP" dirty="0" smtClean="0"/>
              <a:t>Density</a:t>
            </a:r>
            <a:r>
              <a:rPr lang="ja-JP" altLang="en-US" dirty="0" smtClean="0"/>
              <a:t> </a:t>
            </a:r>
            <a:r>
              <a:rPr lang="en-US" altLang="ja-JP" dirty="0" smtClean="0"/>
              <a:t>Experiences</a:t>
            </a:r>
            <a:r>
              <a:rPr lang="ja-JP" altLang="en-US" dirty="0" smtClean="0"/>
              <a:t> </a:t>
            </a:r>
            <a:r>
              <a:rPr lang="en-US" altLang="ja-JP" dirty="0" smtClean="0"/>
              <a:t>(HDX)</a:t>
            </a:r>
            <a:br>
              <a:rPr lang="en-US" altLang="ja-JP" dirty="0" smtClean="0"/>
            </a:br>
            <a:r>
              <a:rPr lang="ja-JP" altLang="en-US" sz="2000" dirty="0" smtClean="0"/>
              <a:t>シスコの</a:t>
            </a:r>
            <a:r>
              <a:rPr lang="en-US" altLang="ja-JP" sz="2000" dirty="0" smtClean="0"/>
              <a:t>AP</a:t>
            </a:r>
            <a:r>
              <a:rPr lang="ja-JP" altLang="en-US" sz="2000" dirty="0" smtClean="0"/>
              <a:t>は</a:t>
            </a:r>
            <a:r>
              <a:rPr lang="ja-JP" altLang="en-US" sz="2000" dirty="0"/>
              <a:t>端末が密集する環境にも対応して</a:t>
            </a:r>
            <a:r>
              <a:rPr lang="ja-JP" altLang="en-US" sz="2000" dirty="0" smtClean="0"/>
              <a:t>います</a:t>
            </a:r>
            <a:endParaRPr lang="en-US" sz="2000" dirty="0"/>
          </a:p>
        </p:txBody>
      </p:sp>
      <p:grpSp>
        <p:nvGrpSpPr>
          <p:cNvPr id="222" name="Group 12"/>
          <p:cNvGrpSpPr/>
          <p:nvPr/>
        </p:nvGrpSpPr>
        <p:grpSpPr>
          <a:xfrm>
            <a:off x="1939980" y="3828203"/>
            <a:ext cx="691215" cy="751469"/>
            <a:chOff x="7249227" y="4285095"/>
            <a:chExt cx="691215" cy="751469"/>
          </a:xfrm>
        </p:grpSpPr>
        <p:grpSp>
          <p:nvGrpSpPr>
            <p:cNvPr id="223" name="Group 54"/>
            <p:cNvGrpSpPr>
              <a:grpSpLocks noChangeAspect="1"/>
            </p:cNvGrpSpPr>
            <p:nvPr/>
          </p:nvGrpSpPr>
          <p:grpSpPr>
            <a:xfrm>
              <a:off x="7386022" y="4285095"/>
              <a:ext cx="412715" cy="386817"/>
              <a:chOff x="6119081" y="2449936"/>
              <a:chExt cx="469136" cy="448056"/>
            </a:xfrm>
          </p:grpSpPr>
          <p:sp>
            <p:nvSpPr>
              <p:cNvPr id="225" name="Oval 56"/>
              <p:cNvSpPr>
                <a:spLocks/>
              </p:cNvSpPr>
              <p:nvPr/>
            </p:nvSpPr>
            <p:spPr>
              <a:xfrm>
                <a:off x="6277321" y="2587096"/>
                <a:ext cx="173736" cy="173736"/>
              </a:xfrm>
              <a:prstGeom prst="ellipse">
                <a:avLst/>
              </a:prstGeom>
              <a:noFill/>
              <a:ln w="6350"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sp>
            <p:nvSpPr>
              <p:cNvPr id="226" name="Oval 57"/>
              <p:cNvSpPr>
                <a:spLocks noChangeAspect="1"/>
              </p:cNvSpPr>
              <p:nvPr/>
            </p:nvSpPr>
            <p:spPr>
              <a:xfrm>
                <a:off x="6231601" y="2541376"/>
                <a:ext cx="265176" cy="265176"/>
              </a:xfrm>
              <a:prstGeom prst="ellipse">
                <a:avLst/>
              </a:prstGeom>
              <a:noFill/>
              <a:ln w="6350"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sp>
            <p:nvSpPr>
              <p:cNvPr id="227" name="Oval 58"/>
              <p:cNvSpPr>
                <a:spLocks noChangeAspect="1"/>
              </p:cNvSpPr>
              <p:nvPr/>
            </p:nvSpPr>
            <p:spPr>
              <a:xfrm>
                <a:off x="6185881" y="2495656"/>
                <a:ext cx="356616" cy="356616"/>
              </a:xfrm>
              <a:prstGeom prst="ellipse">
                <a:avLst/>
              </a:prstGeom>
              <a:noFill/>
              <a:ln w="6350"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sp>
            <p:nvSpPr>
              <p:cNvPr id="228" name="Oval 59"/>
              <p:cNvSpPr>
                <a:spLocks noChangeAspect="1"/>
              </p:cNvSpPr>
              <p:nvPr/>
            </p:nvSpPr>
            <p:spPr>
              <a:xfrm>
                <a:off x="6140161" y="2449936"/>
                <a:ext cx="448056" cy="448056"/>
              </a:xfrm>
              <a:prstGeom prst="ellipse">
                <a:avLst/>
              </a:prstGeom>
              <a:noFill/>
              <a:ln w="6350"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cxnSp>
            <p:nvCxnSpPr>
              <p:cNvPr id="229" name="Straight Connector 60"/>
              <p:cNvCxnSpPr/>
              <p:nvPr/>
            </p:nvCxnSpPr>
            <p:spPr>
              <a:xfrm flipV="1">
                <a:off x="6201060" y="2668549"/>
                <a:ext cx="174930" cy="16637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30" name="Right Triangle 17"/>
              <p:cNvSpPr/>
              <p:nvPr/>
            </p:nvSpPr>
            <p:spPr>
              <a:xfrm rot="19133833">
                <a:off x="6119081" y="2602712"/>
                <a:ext cx="249933" cy="168174"/>
              </a:xfrm>
              <a:custGeom>
                <a:avLst/>
                <a:gdLst>
                  <a:gd name="connsiteX0" fmla="*/ 0 w 249933"/>
                  <a:gd name="connsiteY0" fmla="*/ 130763 h 130763"/>
                  <a:gd name="connsiteX1" fmla="*/ 0 w 249933"/>
                  <a:gd name="connsiteY1" fmla="*/ 0 h 130763"/>
                  <a:gd name="connsiteX2" fmla="*/ 249933 w 249933"/>
                  <a:gd name="connsiteY2" fmla="*/ 130763 h 130763"/>
                  <a:gd name="connsiteX3" fmla="*/ 0 w 249933"/>
                  <a:gd name="connsiteY3" fmla="*/ 130763 h 130763"/>
                  <a:gd name="connsiteX0" fmla="*/ 0 w 249933"/>
                  <a:gd name="connsiteY0" fmla="*/ 125722 h 125722"/>
                  <a:gd name="connsiteX1" fmla="*/ 25097 w 249933"/>
                  <a:gd name="connsiteY1" fmla="*/ 0 h 125722"/>
                  <a:gd name="connsiteX2" fmla="*/ 249933 w 249933"/>
                  <a:gd name="connsiteY2" fmla="*/ 125722 h 125722"/>
                  <a:gd name="connsiteX3" fmla="*/ 0 w 249933"/>
                  <a:gd name="connsiteY3" fmla="*/ 125722 h 125722"/>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Lst>
                <a:ahLst/>
                <a:cxnLst>
                  <a:cxn ang="0">
                    <a:pos x="connsiteX0" y="connsiteY0"/>
                  </a:cxn>
                  <a:cxn ang="0">
                    <a:pos x="connsiteX1" y="connsiteY1"/>
                  </a:cxn>
                  <a:cxn ang="0">
                    <a:pos x="connsiteX2" y="connsiteY2"/>
                  </a:cxn>
                  <a:cxn ang="0">
                    <a:pos x="connsiteX3" y="connsiteY3"/>
                  </a:cxn>
                </a:cxnLst>
                <a:rect l="l" t="t" r="r" b="b"/>
                <a:pathLst>
                  <a:path w="249933" h="112385">
                    <a:moveTo>
                      <a:pt x="0" y="112385"/>
                    </a:moveTo>
                    <a:cubicBezTo>
                      <a:pt x="20821" y="74923"/>
                      <a:pt x="-10333" y="35317"/>
                      <a:pt x="62462" y="0"/>
                    </a:cubicBezTo>
                    <a:lnTo>
                      <a:pt x="249933" y="112385"/>
                    </a:lnTo>
                    <a:lnTo>
                      <a:pt x="0" y="112385"/>
                    </a:lnTo>
                    <a:close/>
                  </a:path>
                </a:pathLst>
              </a:custGeom>
              <a:gradFill flip="none" rotWithShape="1">
                <a:gsLst>
                  <a:gs pos="0">
                    <a:schemeClr val="tx2">
                      <a:alpha val="0"/>
                    </a:schemeClr>
                  </a:gs>
                  <a:gs pos="100000">
                    <a:schemeClr val="tx2"/>
                  </a:gs>
                  <a:gs pos="50000">
                    <a:schemeClr val="tx2">
                      <a:alpha val="53000"/>
                    </a:schemeClr>
                  </a:gs>
                  <a:gs pos="75000">
                    <a:schemeClr val="tx2">
                      <a:alpha val="34000"/>
                    </a:schemeClr>
                  </a:gs>
                </a:gsLst>
                <a:lin ang="414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sp>
            <p:nvSpPr>
              <p:cNvPr id="231" name="Oval 55"/>
              <p:cNvSpPr/>
              <p:nvPr/>
            </p:nvSpPr>
            <p:spPr>
              <a:xfrm>
                <a:off x="6323041" y="2631061"/>
                <a:ext cx="82296" cy="85806"/>
              </a:xfrm>
              <a:prstGeom prst="ellipse">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grpSp>
        <p:sp>
          <p:nvSpPr>
            <p:cNvPr id="224" name="Rectangle 89"/>
            <p:cNvSpPr/>
            <p:nvPr/>
          </p:nvSpPr>
          <p:spPr>
            <a:xfrm>
              <a:off x="7249227" y="4667232"/>
              <a:ext cx="691215" cy="369332"/>
            </a:xfrm>
            <a:prstGeom prst="rect">
              <a:avLst/>
            </a:prstGeom>
          </p:spPr>
          <p:txBody>
            <a:bodyPr wrap="none">
              <a:spAutoFit/>
            </a:bodyPr>
            <a:lstStyle/>
            <a:p>
              <a:pPr algn="ctr"/>
              <a:r>
                <a:rPr lang="en-US" altLang="ja-JP" sz="900" b="1" dirty="0" err="1" smtClean="0">
                  <a:solidFill>
                    <a:srgbClr val="676767">
                      <a:lumMod val="75000"/>
                    </a:srgbClr>
                  </a:solidFill>
                  <a:ea typeface="ＭＳ Ｐゴシック" charset="0"/>
                </a:rPr>
                <a:t>CleanAir</a:t>
              </a:r>
              <a:r>
                <a:rPr lang="en-US" altLang="ja-JP" sz="900" b="1" dirty="0" smtClean="0">
                  <a:solidFill>
                    <a:srgbClr val="676767">
                      <a:lumMod val="75000"/>
                    </a:srgbClr>
                  </a:solidFill>
                  <a:ea typeface="ＭＳ Ｐゴシック" charset="0"/>
                </a:rPr>
                <a:t> </a:t>
              </a:r>
            </a:p>
            <a:p>
              <a:pPr algn="ctr"/>
              <a:r>
                <a:rPr lang="en-US" altLang="ja-JP" sz="900" b="1" dirty="0" smtClean="0">
                  <a:solidFill>
                    <a:srgbClr val="676767">
                      <a:lumMod val="75000"/>
                    </a:srgbClr>
                  </a:solidFill>
                  <a:ea typeface="ＭＳ Ｐゴシック" charset="0"/>
                </a:rPr>
                <a:t>80MHz</a:t>
              </a:r>
            </a:p>
          </p:txBody>
        </p:sp>
      </p:grpSp>
      <p:cxnSp>
        <p:nvCxnSpPr>
          <p:cNvPr id="232" name="Straight Connector 109"/>
          <p:cNvCxnSpPr/>
          <p:nvPr/>
        </p:nvCxnSpPr>
        <p:spPr>
          <a:xfrm>
            <a:off x="1308100" y="3222451"/>
            <a:ext cx="7827526" cy="8630"/>
          </a:xfrm>
          <a:prstGeom prst="line">
            <a:avLst/>
          </a:prstGeom>
          <a:ln w="317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233" name="Group 22"/>
          <p:cNvGrpSpPr/>
          <p:nvPr/>
        </p:nvGrpSpPr>
        <p:grpSpPr>
          <a:xfrm>
            <a:off x="5235980" y="3807512"/>
            <a:ext cx="1502334" cy="929784"/>
            <a:chOff x="6816771" y="3324558"/>
            <a:chExt cx="1502334" cy="929784"/>
          </a:xfrm>
        </p:grpSpPr>
        <p:sp>
          <p:nvSpPr>
            <p:cNvPr id="234" name="Rectangle 87"/>
            <p:cNvSpPr/>
            <p:nvPr/>
          </p:nvSpPr>
          <p:spPr>
            <a:xfrm>
              <a:off x="6816771" y="3777288"/>
              <a:ext cx="1502334" cy="477054"/>
            </a:xfrm>
            <a:prstGeom prst="rect">
              <a:avLst/>
            </a:prstGeom>
          </p:spPr>
          <p:txBody>
            <a:bodyPr wrap="none">
              <a:spAutoFit/>
            </a:bodyPr>
            <a:lstStyle/>
            <a:p>
              <a:pPr algn="ctr"/>
              <a:r>
                <a:rPr lang="en-US" sz="900" dirty="0" err="1" smtClean="0">
                  <a:solidFill>
                    <a:srgbClr val="676767">
                      <a:lumMod val="75000"/>
                    </a:srgbClr>
                  </a:solidFill>
                  <a:ea typeface="ＭＳ Ｐゴシック" charset="0"/>
                </a:rPr>
                <a:t>ClientLink</a:t>
              </a:r>
              <a:r>
                <a:rPr lang="en-US" sz="900" dirty="0" smtClean="0">
                  <a:solidFill>
                    <a:srgbClr val="676767">
                      <a:lumMod val="75000"/>
                    </a:srgbClr>
                  </a:solidFill>
                  <a:ea typeface="ＭＳ Ｐゴシック" charset="0"/>
                </a:rPr>
                <a:t> 3.0</a:t>
              </a:r>
            </a:p>
            <a:p>
              <a:pPr algn="ctr"/>
              <a:r>
                <a:rPr lang="en-US" altLang="ja-JP" sz="800" dirty="0">
                  <a:solidFill>
                    <a:srgbClr val="676767"/>
                  </a:solidFill>
                  <a:ea typeface="ＭＳ Ｐゴシック" charset="0"/>
                </a:rPr>
                <a:t>802.11g/a/n/ac </a:t>
              </a:r>
              <a:r>
                <a:rPr lang="en-US" altLang="ja-JP" sz="800" dirty="0" smtClean="0">
                  <a:solidFill>
                    <a:srgbClr val="676767"/>
                  </a:solidFill>
                  <a:ea typeface="ＭＳ Ｐゴシック" charset="0"/>
                </a:rPr>
                <a:t>w1</a:t>
              </a:r>
              <a:r>
                <a:rPr lang="ja-JP" altLang="en-US" sz="800" dirty="0" smtClean="0">
                  <a:solidFill>
                    <a:srgbClr val="676767"/>
                  </a:solidFill>
                  <a:ea typeface="ＭＳ Ｐゴシック" charset="0"/>
                </a:rPr>
                <a:t>の</a:t>
              </a:r>
              <a:r>
                <a:rPr lang="ja-JP" altLang="en-US" sz="800" dirty="0">
                  <a:solidFill>
                    <a:srgbClr val="676767"/>
                  </a:solidFill>
                  <a:ea typeface="ＭＳ Ｐゴシック" charset="0"/>
                </a:rPr>
                <a:t>あらゆる</a:t>
              </a:r>
              <a:endParaRPr lang="en-US" altLang="ja-JP" sz="800" dirty="0">
                <a:solidFill>
                  <a:srgbClr val="676767"/>
                </a:solidFill>
                <a:ea typeface="ＭＳ Ｐゴシック" charset="0"/>
              </a:endParaRPr>
            </a:p>
            <a:p>
              <a:pPr algn="ctr"/>
              <a:r>
                <a:rPr lang="ja-JP" altLang="en-US" sz="800" dirty="0">
                  <a:solidFill>
                    <a:srgbClr val="676767"/>
                  </a:solidFill>
                  <a:ea typeface="ＭＳ Ｐゴシック" charset="0"/>
                </a:rPr>
                <a:t>端末のスループットを向上</a:t>
              </a:r>
              <a:r>
                <a:rPr lang="en-US" altLang="ja-JP" sz="800" dirty="0">
                  <a:solidFill>
                    <a:srgbClr val="676767">
                      <a:lumMod val="75000"/>
                    </a:srgbClr>
                  </a:solidFill>
                  <a:ea typeface="ＭＳ Ｐゴシック" charset="0"/>
                </a:rPr>
                <a:t>  </a:t>
              </a:r>
              <a:r>
                <a:rPr lang="en-US" sz="800" dirty="0" smtClean="0">
                  <a:solidFill>
                    <a:srgbClr val="676767">
                      <a:lumMod val="75000"/>
                    </a:srgbClr>
                  </a:solidFill>
                  <a:ea typeface="ＭＳ Ｐゴシック" charset="0"/>
                </a:rPr>
                <a:t> </a:t>
              </a:r>
              <a:endParaRPr lang="en-US" sz="800" dirty="0">
                <a:solidFill>
                  <a:srgbClr val="676767">
                    <a:lumMod val="75000"/>
                  </a:srgbClr>
                </a:solidFill>
                <a:ea typeface="ＭＳ Ｐゴシック" charset="0"/>
              </a:endParaRPr>
            </a:p>
          </p:txBody>
        </p:sp>
        <p:grpSp>
          <p:nvGrpSpPr>
            <p:cNvPr id="235" name="Group 8"/>
            <p:cNvGrpSpPr/>
            <p:nvPr/>
          </p:nvGrpSpPr>
          <p:grpSpPr>
            <a:xfrm>
              <a:off x="7470106" y="3324558"/>
              <a:ext cx="424455" cy="452093"/>
              <a:chOff x="6358096" y="3542682"/>
              <a:chExt cx="424455" cy="452093"/>
            </a:xfrm>
            <a:solidFill>
              <a:schemeClr val="tx2"/>
            </a:solidFill>
          </p:grpSpPr>
          <p:grpSp>
            <p:nvGrpSpPr>
              <p:cNvPr id="236" name="Group 64"/>
              <p:cNvGrpSpPr/>
              <p:nvPr/>
            </p:nvGrpSpPr>
            <p:grpSpPr>
              <a:xfrm rot="14338741">
                <a:off x="6543690" y="3553742"/>
                <a:ext cx="249921" cy="227801"/>
                <a:chOff x="-1210734" y="2455334"/>
                <a:chExt cx="736600" cy="533400"/>
              </a:xfrm>
              <a:grpFill/>
            </p:grpSpPr>
            <p:sp>
              <p:nvSpPr>
                <p:cNvPr id="238" name="Arc 65"/>
                <p:cNvSpPr/>
                <p:nvPr/>
              </p:nvSpPr>
              <p:spPr>
                <a:xfrm>
                  <a:off x="-1210734" y="2455334"/>
                  <a:ext cx="736600" cy="533400"/>
                </a:xfrm>
                <a:prstGeom prst="arc">
                  <a:avLst>
                    <a:gd name="adj1" fmla="val 12217026"/>
                    <a:gd name="adj2" fmla="val 20004371"/>
                  </a:avLst>
                </a:prstGeom>
                <a:no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676767"/>
                    </a:solidFill>
                  </a:endParaRPr>
                </a:p>
              </p:txBody>
            </p:sp>
            <p:sp>
              <p:nvSpPr>
                <p:cNvPr id="239" name="Arc 66"/>
                <p:cNvSpPr>
                  <a:spLocks noChangeAspect="1"/>
                </p:cNvSpPr>
                <p:nvPr/>
              </p:nvSpPr>
              <p:spPr>
                <a:xfrm>
                  <a:off x="-1082355" y="2582333"/>
                  <a:ext cx="479843" cy="347472"/>
                </a:xfrm>
                <a:prstGeom prst="arc">
                  <a:avLst>
                    <a:gd name="adj1" fmla="val 12217026"/>
                    <a:gd name="adj2" fmla="val 20004371"/>
                  </a:avLst>
                </a:prstGeom>
                <a:noFill/>
                <a:ln w="12700" cmpd="sng">
                  <a:solidFill>
                    <a:srgbClr val="2968A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676767"/>
                    </a:solidFill>
                  </a:endParaRPr>
                </a:p>
              </p:txBody>
            </p:sp>
            <p:sp>
              <p:nvSpPr>
                <p:cNvPr id="240" name="Arc 67"/>
                <p:cNvSpPr>
                  <a:spLocks noChangeAspect="1"/>
                </p:cNvSpPr>
                <p:nvPr/>
              </p:nvSpPr>
              <p:spPr>
                <a:xfrm>
                  <a:off x="-956081" y="2707471"/>
                  <a:ext cx="227294" cy="164592"/>
                </a:xfrm>
                <a:prstGeom prst="arc">
                  <a:avLst>
                    <a:gd name="adj1" fmla="val 12217026"/>
                    <a:gd name="adj2" fmla="val 20004371"/>
                  </a:avLst>
                </a:prstGeom>
                <a:noFill/>
                <a:ln w="12700" cmpd="sng">
                  <a:solidFill>
                    <a:srgbClr val="2968A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676767"/>
                    </a:solidFill>
                  </a:endParaRPr>
                </a:p>
              </p:txBody>
            </p:sp>
          </p:grpSp>
          <p:sp>
            <p:nvSpPr>
              <p:cNvPr id="237" name="Freeform 7"/>
              <p:cNvSpPr>
                <a:spLocks noEditPoints="1"/>
              </p:cNvSpPr>
              <p:nvPr/>
            </p:nvSpPr>
            <p:spPr bwMode="auto">
              <a:xfrm>
                <a:off x="6358096" y="3681437"/>
                <a:ext cx="158391" cy="313338"/>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grpSp>
      </p:grpSp>
      <p:grpSp>
        <p:nvGrpSpPr>
          <p:cNvPr id="255" name="Group 11"/>
          <p:cNvGrpSpPr/>
          <p:nvPr/>
        </p:nvGrpSpPr>
        <p:grpSpPr>
          <a:xfrm>
            <a:off x="6776129" y="3870255"/>
            <a:ext cx="905116" cy="702539"/>
            <a:chOff x="1079492" y="4334025"/>
            <a:chExt cx="905116" cy="702539"/>
          </a:xfrm>
        </p:grpSpPr>
        <p:sp>
          <p:nvSpPr>
            <p:cNvPr id="256" name="Rectangle 91"/>
            <p:cNvSpPr/>
            <p:nvPr/>
          </p:nvSpPr>
          <p:spPr>
            <a:xfrm>
              <a:off x="1079492" y="4667232"/>
              <a:ext cx="905116" cy="369332"/>
            </a:xfrm>
            <a:prstGeom prst="rect">
              <a:avLst/>
            </a:prstGeom>
          </p:spPr>
          <p:txBody>
            <a:bodyPr wrap="none">
              <a:spAutoFit/>
            </a:bodyPr>
            <a:lstStyle/>
            <a:p>
              <a:pPr algn="ctr"/>
              <a:r>
                <a:rPr lang="ja-JP" altLang="en-US" sz="900" b="1" dirty="0" smtClean="0">
                  <a:solidFill>
                    <a:srgbClr val="676767">
                      <a:lumMod val="75000"/>
                    </a:srgbClr>
                  </a:solidFill>
                  <a:ea typeface="ＭＳ Ｐゴシック" charset="0"/>
                </a:rPr>
                <a:t>ターボ</a:t>
              </a:r>
              <a:endParaRPr lang="en-US" altLang="ja-JP" sz="900" b="1" dirty="0" smtClean="0">
                <a:solidFill>
                  <a:srgbClr val="676767">
                    <a:lumMod val="75000"/>
                  </a:srgbClr>
                </a:solidFill>
                <a:ea typeface="ＭＳ Ｐゴシック" charset="0"/>
              </a:endParaRPr>
            </a:p>
            <a:p>
              <a:pPr algn="ctr"/>
              <a:r>
                <a:rPr lang="ja-JP" altLang="en-US" sz="900" b="1" dirty="0" smtClean="0">
                  <a:solidFill>
                    <a:srgbClr val="676767">
                      <a:lumMod val="75000"/>
                    </a:srgbClr>
                  </a:solidFill>
                  <a:ea typeface="ＭＳ Ｐゴシック" charset="0"/>
                </a:rPr>
                <a:t>パフォーマンス</a:t>
              </a:r>
              <a:endParaRPr lang="en-US" sz="900" b="1" dirty="0">
                <a:solidFill>
                  <a:srgbClr val="676767">
                    <a:lumMod val="75000"/>
                  </a:srgbClr>
                </a:solidFill>
                <a:ea typeface="ＭＳ Ｐゴシック" charset="0"/>
              </a:endParaRPr>
            </a:p>
          </p:txBody>
        </p:sp>
        <p:grpSp>
          <p:nvGrpSpPr>
            <p:cNvPr id="257" name="Group 107"/>
            <p:cNvGrpSpPr/>
            <p:nvPr/>
          </p:nvGrpSpPr>
          <p:grpSpPr>
            <a:xfrm>
              <a:off x="1348876" y="4334025"/>
              <a:ext cx="357464" cy="370372"/>
              <a:chOff x="534896" y="4123525"/>
              <a:chExt cx="872112" cy="903604"/>
            </a:xfrm>
            <a:solidFill>
              <a:schemeClr val="tx2"/>
            </a:solidFill>
          </p:grpSpPr>
          <p:sp>
            <p:nvSpPr>
              <p:cNvPr id="258" name="Rectangle 111"/>
              <p:cNvSpPr/>
              <p:nvPr/>
            </p:nvSpPr>
            <p:spPr>
              <a:xfrm>
                <a:off x="1272616" y="4123525"/>
                <a:ext cx="134392" cy="903604"/>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259" name="Rectangle 112"/>
              <p:cNvSpPr/>
              <p:nvPr/>
            </p:nvSpPr>
            <p:spPr>
              <a:xfrm>
                <a:off x="1088186" y="4300751"/>
                <a:ext cx="134392" cy="726378"/>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260" name="Rectangle 113"/>
              <p:cNvSpPr/>
              <p:nvPr/>
            </p:nvSpPr>
            <p:spPr>
              <a:xfrm>
                <a:off x="903756" y="4429883"/>
                <a:ext cx="134392" cy="597245"/>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261" name="Rectangle 114"/>
              <p:cNvSpPr/>
              <p:nvPr/>
            </p:nvSpPr>
            <p:spPr>
              <a:xfrm>
                <a:off x="719326" y="4562272"/>
                <a:ext cx="134392" cy="464856"/>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262" name="Rectangle 115"/>
              <p:cNvSpPr/>
              <p:nvPr/>
            </p:nvSpPr>
            <p:spPr>
              <a:xfrm>
                <a:off x="534896" y="4687342"/>
                <a:ext cx="134392" cy="339786"/>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grpSp>
      </p:grpSp>
      <p:grpSp>
        <p:nvGrpSpPr>
          <p:cNvPr id="263" name="Group 13"/>
          <p:cNvGrpSpPr/>
          <p:nvPr/>
        </p:nvGrpSpPr>
        <p:grpSpPr>
          <a:xfrm>
            <a:off x="8099818" y="3877897"/>
            <a:ext cx="889987" cy="727694"/>
            <a:chOff x="2581663" y="4308870"/>
            <a:chExt cx="889987" cy="727694"/>
          </a:xfrm>
        </p:grpSpPr>
        <p:sp>
          <p:nvSpPr>
            <p:cNvPr id="264" name="Rectangle 93"/>
            <p:cNvSpPr/>
            <p:nvPr/>
          </p:nvSpPr>
          <p:spPr>
            <a:xfrm>
              <a:off x="2581663" y="4667232"/>
              <a:ext cx="889987" cy="369332"/>
            </a:xfrm>
            <a:prstGeom prst="rect">
              <a:avLst/>
            </a:prstGeom>
          </p:spPr>
          <p:txBody>
            <a:bodyPr wrap="none">
              <a:spAutoFit/>
            </a:bodyPr>
            <a:lstStyle/>
            <a:p>
              <a:pPr algn="ctr"/>
              <a:r>
                <a:rPr lang="ja-JP" altLang="en-US" sz="900" b="1" dirty="0" smtClean="0">
                  <a:solidFill>
                    <a:srgbClr val="676767">
                      <a:lumMod val="75000"/>
                    </a:srgbClr>
                  </a:solidFill>
                  <a:ea typeface="ＭＳ Ｐゴシック" charset="0"/>
                </a:rPr>
                <a:t>オプティマイズ</a:t>
              </a:r>
              <a:endParaRPr lang="en-US" altLang="ja-JP" sz="900" b="1" dirty="0" smtClean="0">
                <a:solidFill>
                  <a:srgbClr val="676767">
                    <a:lumMod val="75000"/>
                  </a:srgbClr>
                </a:solidFill>
                <a:ea typeface="ＭＳ Ｐゴシック" charset="0"/>
              </a:endParaRPr>
            </a:p>
            <a:p>
              <a:pPr algn="ctr"/>
              <a:r>
                <a:rPr lang="ja-JP" altLang="en-US" sz="900" b="1" dirty="0" smtClean="0">
                  <a:solidFill>
                    <a:srgbClr val="676767">
                      <a:lumMod val="75000"/>
                    </a:srgbClr>
                  </a:solidFill>
                  <a:ea typeface="ＭＳ Ｐゴシック" charset="0"/>
                </a:rPr>
                <a:t>ローミング</a:t>
              </a:r>
              <a:endParaRPr lang="en-US" sz="900" b="1" dirty="0">
                <a:solidFill>
                  <a:srgbClr val="676767">
                    <a:lumMod val="75000"/>
                  </a:srgbClr>
                </a:solidFill>
                <a:ea typeface="ＭＳ Ｐゴシック" charset="0"/>
              </a:endParaRPr>
            </a:p>
          </p:txBody>
        </p:sp>
        <p:grpSp>
          <p:nvGrpSpPr>
            <p:cNvPr id="265" name="Group 119"/>
            <p:cNvGrpSpPr/>
            <p:nvPr/>
          </p:nvGrpSpPr>
          <p:grpSpPr>
            <a:xfrm>
              <a:off x="2911438" y="4308870"/>
              <a:ext cx="230431" cy="376334"/>
              <a:chOff x="-236538" y="341313"/>
              <a:chExt cx="995363" cy="1625600"/>
            </a:xfrm>
            <a:solidFill>
              <a:schemeClr val="tx2"/>
            </a:solidFill>
          </p:grpSpPr>
          <p:sp>
            <p:nvSpPr>
              <p:cNvPr id="266" name="Oval 25"/>
              <p:cNvSpPr>
                <a:spLocks noChangeArrowheads="1"/>
              </p:cNvSpPr>
              <p:nvPr/>
            </p:nvSpPr>
            <p:spPr bwMode="auto">
              <a:xfrm>
                <a:off x="192087" y="341313"/>
                <a:ext cx="307975" cy="306387"/>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267" name="Freeform 26"/>
              <p:cNvSpPr>
                <a:spLocks/>
              </p:cNvSpPr>
              <p:nvPr/>
            </p:nvSpPr>
            <p:spPr bwMode="auto">
              <a:xfrm>
                <a:off x="-182563" y="709613"/>
                <a:ext cx="941388" cy="1243012"/>
              </a:xfrm>
              <a:custGeom>
                <a:avLst/>
                <a:gdLst>
                  <a:gd name="T0" fmla="*/ 200 w 211"/>
                  <a:gd name="T1" fmla="*/ 100 h 280"/>
                  <a:gd name="T2" fmla="*/ 148 w 211"/>
                  <a:gd name="T3" fmla="*/ 74 h 280"/>
                  <a:gd name="T4" fmla="*/ 124 w 211"/>
                  <a:gd name="T5" fmla="*/ 22 h 280"/>
                  <a:gd name="T6" fmla="*/ 100 w 211"/>
                  <a:gd name="T7" fmla="*/ 0 h 280"/>
                  <a:gd name="T8" fmla="*/ 83 w 211"/>
                  <a:gd name="T9" fmla="*/ 0 h 280"/>
                  <a:gd name="T10" fmla="*/ 65 w 211"/>
                  <a:gd name="T11" fmla="*/ 7 h 280"/>
                  <a:gd name="T12" fmla="*/ 20 w 211"/>
                  <a:gd name="T13" fmla="*/ 45 h 280"/>
                  <a:gd name="T14" fmla="*/ 11 w 211"/>
                  <a:gd name="T15" fmla="*/ 56 h 280"/>
                  <a:gd name="T16" fmla="*/ 2 w 211"/>
                  <a:gd name="T17" fmla="*/ 122 h 280"/>
                  <a:gd name="T18" fmla="*/ 12 w 211"/>
                  <a:gd name="T19" fmla="*/ 138 h 280"/>
                  <a:gd name="T20" fmla="*/ 26 w 211"/>
                  <a:gd name="T21" fmla="*/ 129 h 280"/>
                  <a:gd name="T22" fmla="*/ 37 w 211"/>
                  <a:gd name="T23" fmla="*/ 69 h 280"/>
                  <a:gd name="T24" fmla="*/ 67 w 211"/>
                  <a:gd name="T25" fmla="*/ 46 h 280"/>
                  <a:gd name="T26" fmla="*/ 55 w 211"/>
                  <a:gd name="T27" fmla="*/ 103 h 280"/>
                  <a:gd name="T28" fmla="*/ 65 w 211"/>
                  <a:gd name="T29" fmla="*/ 137 h 280"/>
                  <a:gd name="T30" fmla="*/ 147 w 211"/>
                  <a:gd name="T31" fmla="*/ 263 h 280"/>
                  <a:gd name="T32" fmla="*/ 176 w 211"/>
                  <a:gd name="T33" fmla="*/ 273 h 280"/>
                  <a:gd name="T34" fmla="*/ 179 w 211"/>
                  <a:gd name="T35" fmla="*/ 245 h 280"/>
                  <a:gd name="T36" fmla="*/ 105 w 211"/>
                  <a:gd name="T37" fmla="*/ 124 h 280"/>
                  <a:gd name="T38" fmla="*/ 117 w 211"/>
                  <a:gd name="T39" fmla="*/ 74 h 280"/>
                  <a:gd name="T40" fmla="*/ 129 w 211"/>
                  <a:gd name="T41" fmla="*/ 92 h 280"/>
                  <a:gd name="T42" fmla="*/ 138 w 211"/>
                  <a:gd name="T43" fmla="*/ 99 h 280"/>
                  <a:gd name="T44" fmla="*/ 184 w 211"/>
                  <a:gd name="T45" fmla="*/ 121 h 280"/>
                  <a:gd name="T46" fmla="*/ 207 w 211"/>
                  <a:gd name="T47" fmla="*/ 119 h 280"/>
                  <a:gd name="T48" fmla="*/ 200 w 211"/>
                  <a:gd name="T49" fmla="*/ 10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1" h="280">
                    <a:moveTo>
                      <a:pt x="200" y="100"/>
                    </a:moveTo>
                    <a:cubicBezTo>
                      <a:pt x="193" y="97"/>
                      <a:pt x="148" y="74"/>
                      <a:pt x="148" y="74"/>
                    </a:cubicBezTo>
                    <a:cubicBezTo>
                      <a:pt x="148" y="74"/>
                      <a:pt x="132" y="41"/>
                      <a:pt x="124" y="22"/>
                    </a:cubicBezTo>
                    <a:cubicBezTo>
                      <a:pt x="116" y="5"/>
                      <a:pt x="111" y="0"/>
                      <a:pt x="100" y="0"/>
                    </a:cubicBezTo>
                    <a:cubicBezTo>
                      <a:pt x="83" y="0"/>
                      <a:pt x="83" y="0"/>
                      <a:pt x="83" y="0"/>
                    </a:cubicBezTo>
                    <a:cubicBezTo>
                      <a:pt x="74" y="0"/>
                      <a:pt x="71" y="3"/>
                      <a:pt x="65" y="7"/>
                    </a:cubicBezTo>
                    <a:cubicBezTo>
                      <a:pt x="20" y="45"/>
                      <a:pt x="20" y="45"/>
                      <a:pt x="20" y="45"/>
                    </a:cubicBezTo>
                    <a:cubicBezTo>
                      <a:pt x="16" y="48"/>
                      <a:pt x="13" y="51"/>
                      <a:pt x="11" y="56"/>
                    </a:cubicBezTo>
                    <a:cubicBezTo>
                      <a:pt x="2" y="122"/>
                      <a:pt x="2" y="122"/>
                      <a:pt x="2" y="122"/>
                    </a:cubicBezTo>
                    <a:cubicBezTo>
                      <a:pt x="0" y="132"/>
                      <a:pt x="6" y="137"/>
                      <a:pt x="12" y="138"/>
                    </a:cubicBezTo>
                    <a:cubicBezTo>
                      <a:pt x="17" y="139"/>
                      <a:pt x="25" y="137"/>
                      <a:pt x="26" y="129"/>
                    </a:cubicBezTo>
                    <a:cubicBezTo>
                      <a:pt x="28" y="123"/>
                      <a:pt x="37" y="69"/>
                      <a:pt x="37" y="69"/>
                    </a:cubicBezTo>
                    <a:cubicBezTo>
                      <a:pt x="67" y="46"/>
                      <a:pt x="67" y="46"/>
                      <a:pt x="67" y="46"/>
                    </a:cubicBezTo>
                    <a:cubicBezTo>
                      <a:pt x="62" y="69"/>
                      <a:pt x="57" y="94"/>
                      <a:pt x="55" y="103"/>
                    </a:cubicBezTo>
                    <a:cubicBezTo>
                      <a:pt x="52" y="117"/>
                      <a:pt x="60" y="128"/>
                      <a:pt x="65" y="137"/>
                    </a:cubicBezTo>
                    <a:cubicBezTo>
                      <a:pt x="71" y="145"/>
                      <a:pt x="138" y="251"/>
                      <a:pt x="147" y="263"/>
                    </a:cubicBezTo>
                    <a:cubicBezTo>
                      <a:pt x="156" y="275"/>
                      <a:pt x="164" y="280"/>
                      <a:pt x="176" y="273"/>
                    </a:cubicBezTo>
                    <a:cubicBezTo>
                      <a:pt x="187" y="268"/>
                      <a:pt x="185" y="254"/>
                      <a:pt x="179" y="245"/>
                    </a:cubicBezTo>
                    <a:cubicBezTo>
                      <a:pt x="174" y="235"/>
                      <a:pt x="105" y="124"/>
                      <a:pt x="105" y="124"/>
                    </a:cubicBezTo>
                    <a:cubicBezTo>
                      <a:pt x="117" y="74"/>
                      <a:pt x="117" y="74"/>
                      <a:pt x="117" y="74"/>
                    </a:cubicBezTo>
                    <a:cubicBezTo>
                      <a:pt x="117" y="74"/>
                      <a:pt x="125" y="86"/>
                      <a:pt x="129" y="92"/>
                    </a:cubicBezTo>
                    <a:cubicBezTo>
                      <a:pt x="131" y="95"/>
                      <a:pt x="133" y="96"/>
                      <a:pt x="138" y="99"/>
                    </a:cubicBezTo>
                    <a:cubicBezTo>
                      <a:pt x="144" y="103"/>
                      <a:pt x="175" y="117"/>
                      <a:pt x="184" y="121"/>
                    </a:cubicBezTo>
                    <a:cubicBezTo>
                      <a:pt x="193" y="124"/>
                      <a:pt x="203" y="126"/>
                      <a:pt x="207" y="119"/>
                    </a:cubicBezTo>
                    <a:cubicBezTo>
                      <a:pt x="211" y="111"/>
                      <a:pt x="206" y="103"/>
                      <a:pt x="200" y="10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268" name="Freeform 27"/>
              <p:cNvSpPr>
                <a:spLocks/>
              </p:cNvSpPr>
              <p:nvPr/>
            </p:nvSpPr>
            <p:spPr bwMode="auto">
              <a:xfrm>
                <a:off x="-236538" y="1354138"/>
                <a:ext cx="392113" cy="612775"/>
              </a:xfrm>
              <a:custGeom>
                <a:avLst/>
                <a:gdLst>
                  <a:gd name="T0" fmla="*/ 61 w 88"/>
                  <a:gd name="T1" fmla="*/ 0 h 138"/>
                  <a:gd name="T2" fmla="*/ 47 w 88"/>
                  <a:gd name="T3" fmla="*/ 48 h 138"/>
                  <a:gd name="T4" fmla="*/ 10 w 88"/>
                  <a:gd name="T5" fmla="*/ 102 h 138"/>
                  <a:gd name="T6" fmla="*/ 10 w 88"/>
                  <a:gd name="T7" fmla="*/ 129 h 138"/>
                  <a:gd name="T8" fmla="*/ 37 w 88"/>
                  <a:gd name="T9" fmla="*/ 119 h 138"/>
                  <a:gd name="T10" fmla="*/ 71 w 88"/>
                  <a:gd name="T11" fmla="*/ 74 h 138"/>
                  <a:gd name="T12" fmla="*/ 79 w 88"/>
                  <a:gd name="T13" fmla="*/ 60 h 138"/>
                  <a:gd name="T14" fmla="*/ 88 w 88"/>
                  <a:gd name="T15" fmla="*/ 37 h 138"/>
                  <a:gd name="T16" fmla="*/ 61 w 88"/>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38">
                    <a:moveTo>
                      <a:pt x="61" y="0"/>
                    </a:moveTo>
                    <a:cubicBezTo>
                      <a:pt x="47" y="48"/>
                      <a:pt x="47" y="48"/>
                      <a:pt x="47" y="48"/>
                    </a:cubicBezTo>
                    <a:cubicBezTo>
                      <a:pt x="47" y="48"/>
                      <a:pt x="18" y="90"/>
                      <a:pt x="10" y="102"/>
                    </a:cubicBezTo>
                    <a:cubicBezTo>
                      <a:pt x="4" y="110"/>
                      <a:pt x="0" y="121"/>
                      <a:pt x="10" y="129"/>
                    </a:cubicBezTo>
                    <a:cubicBezTo>
                      <a:pt x="21" y="138"/>
                      <a:pt x="31" y="126"/>
                      <a:pt x="37" y="119"/>
                    </a:cubicBezTo>
                    <a:cubicBezTo>
                      <a:pt x="42" y="113"/>
                      <a:pt x="64" y="82"/>
                      <a:pt x="71" y="74"/>
                    </a:cubicBezTo>
                    <a:cubicBezTo>
                      <a:pt x="75" y="69"/>
                      <a:pt x="77" y="64"/>
                      <a:pt x="79" y="60"/>
                    </a:cubicBezTo>
                    <a:cubicBezTo>
                      <a:pt x="80" y="57"/>
                      <a:pt x="85" y="45"/>
                      <a:pt x="88" y="37"/>
                    </a:cubicBezTo>
                    <a:lnTo>
                      <a:pt x="61" y="0"/>
                    </a:ln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grpSp>
      </p:grpSp>
      <p:grpSp>
        <p:nvGrpSpPr>
          <p:cNvPr id="272" name="Group 14"/>
          <p:cNvGrpSpPr/>
          <p:nvPr/>
        </p:nvGrpSpPr>
        <p:grpSpPr>
          <a:xfrm>
            <a:off x="3468035" y="3887962"/>
            <a:ext cx="1116011" cy="615886"/>
            <a:chOff x="5556378" y="4282178"/>
            <a:chExt cx="1116011" cy="615886"/>
          </a:xfrm>
        </p:grpSpPr>
        <p:sp>
          <p:nvSpPr>
            <p:cNvPr id="273" name="Rectangle 97"/>
            <p:cNvSpPr/>
            <p:nvPr/>
          </p:nvSpPr>
          <p:spPr>
            <a:xfrm>
              <a:off x="5556378" y="4667232"/>
              <a:ext cx="1116011" cy="230832"/>
            </a:xfrm>
            <a:prstGeom prst="rect">
              <a:avLst/>
            </a:prstGeom>
          </p:spPr>
          <p:txBody>
            <a:bodyPr wrap="none">
              <a:spAutoFit/>
            </a:bodyPr>
            <a:lstStyle/>
            <a:p>
              <a:pPr algn="ctr"/>
              <a:r>
                <a:rPr lang="ja-JP" altLang="en-US" sz="900" b="1" dirty="0" smtClean="0">
                  <a:solidFill>
                    <a:srgbClr val="676767">
                      <a:lumMod val="75000"/>
                    </a:srgbClr>
                  </a:solidFill>
                  <a:ea typeface="ＭＳ Ｐゴシック" charset="0"/>
                </a:rPr>
                <a:t>フレキシブル　</a:t>
              </a:r>
              <a:r>
                <a:rPr lang="en-US" altLang="ja-JP" sz="900" b="1" dirty="0" smtClean="0">
                  <a:solidFill>
                    <a:srgbClr val="676767">
                      <a:lumMod val="75000"/>
                    </a:srgbClr>
                  </a:solidFill>
                  <a:ea typeface="ＭＳ Ｐゴシック" charset="0"/>
                </a:rPr>
                <a:t>DFS</a:t>
              </a:r>
            </a:p>
          </p:txBody>
        </p:sp>
        <p:sp>
          <p:nvSpPr>
            <p:cNvPr id="274" name="Freeform 35"/>
            <p:cNvSpPr>
              <a:spLocks noEditPoints="1"/>
            </p:cNvSpPr>
            <p:nvPr/>
          </p:nvSpPr>
          <p:spPr bwMode="auto">
            <a:xfrm>
              <a:off x="5932848" y="4282178"/>
              <a:ext cx="328208" cy="356371"/>
            </a:xfrm>
            <a:custGeom>
              <a:avLst/>
              <a:gdLst>
                <a:gd name="T0" fmla="*/ 320 w 346"/>
                <a:gd name="T1" fmla="*/ 267 h 375"/>
                <a:gd name="T2" fmla="*/ 192 w 346"/>
                <a:gd name="T3" fmla="*/ 270 h 375"/>
                <a:gd name="T4" fmla="*/ 198 w 346"/>
                <a:gd name="T5" fmla="*/ 350 h 375"/>
                <a:gd name="T6" fmla="*/ 321 w 346"/>
                <a:gd name="T7" fmla="*/ 350 h 375"/>
                <a:gd name="T8" fmla="*/ 334 w 346"/>
                <a:gd name="T9" fmla="*/ 362 h 375"/>
                <a:gd name="T10" fmla="*/ 320 w 346"/>
                <a:gd name="T11" fmla="*/ 375 h 375"/>
                <a:gd name="T12" fmla="*/ 13 w 346"/>
                <a:gd name="T13" fmla="*/ 375 h 375"/>
                <a:gd name="T14" fmla="*/ 0 w 346"/>
                <a:gd name="T15" fmla="*/ 362 h 375"/>
                <a:gd name="T16" fmla="*/ 14 w 346"/>
                <a:gd name="T17" fmla="*/ 350 h 375"/>
                <a:gd name="T18" fmla="*/ 61 w 346"/>
                <a:gd name="T19" fmla="*/ 350 h 375"/>
                <a:gd name="T20" fmla="*/ 98 w 346"/>
                <a:gd name="T21" fmla="*/ 189 h 375"/>
                <a:gd name="T22" fmla="*/ 74 w 346"/>
                <a:gd name="T23" fmla="*/ 35 h 375"/>
                <a:gd name="T24" fmla="*/ 84 w 346"/>
                <a:gd name="T25" fmla="*/ 24 h 375"/>
                <a:gd name="T26" fmla="*/ 235 w 346"/>
                <a:gd name="T27" fmla="*/ 84 h 375"/>
                <a:gd name="T28" fmla="*/ 265 w 346"/>
                <a:gd name="T29" fmla="*/ 61 h 375"/>
                <a:gd name="T30" fmla="*/ 273 w 346"/>
                <a:gd name="T31" fmla="*/ 27 h 375"/>
                <a:gd name="T32" fmla="*/ 321 w 346"/>
                <a:gd name="T33" fmla="*/ 27 h 375"/>
                <a:gd name="T34" fmla="*/ 321 w 346"/>
                <a:gd name="T35" fmla="*/ 75 h 375"/>
                <a:gd name="T36" fmla="*/ 287 w 346"/>
                <a:gd name="T37" fmla="*/ 83 h 375"/>
                <a:gd name="T38" fmla="*/ 264 w 346"/>
                <a:gd name="T39" fmla="*/ 113 h 375"/>
                <a:gd name="T40" fmla="*/ 323 w 346"/>
                <a:gd name="T41" fmla="*/ 263 h 375"/>
                <a:gd name="T42" fmla="*/ 156 w 346"/>
                <a:gd name="T43" fmla="*/ 281 h 375"/>
                <a:gd name="T44" fmla="*/ 169 w 346"/>
                <a:gd name="T45" fmla="*/ 309 h 375"/>
                <a:gd name="T46" fmla="*/ 166 w 346"/>
                <a:gd name="T47" fmla="*/ 269 h 375"/>
                <a:gd name="T48" fmla="*/ 156 w 346"/>
                <a:gd name="T49" fmla="*/ 281 h 375"/>
                <a:gd name="T50" fmla="*/ 155 w 346"/>
                <a:gd name="T51" fmla="*/ 248 h 375"/>
                <a:gd name="T52" fmla="*/ 128 w 346"/>
                <a:gd name="T53" fmla="*/ 225 h 375"/>
                <a:gd name="T54" fmla="*/ 145 w 346"/>
                <a:gd name="T55" fmla="*/ 259 h 375"/>
                <a:gd name="T56" fmla="*/ 162 w 346"/>
                <a:gd name="T57" fmla="*/ 350 h 375"/>
                <a:gd name="T58" fmla="*/ 138 w 346"/>
                <a:gd name="T59" fmla="*/ 301 h 375"/>
                <a:gd name="T60" fmla="*/ 96 w 346"/>
                <a:gd name="T61" fmla="*/ 350 h 375"/>
                <a:gd name="T62" fmla="*/ 162 w 346"/>
                <a:gd name="T63" fmla="*/ 350 h 375"/>
                <a:gd name="T64" fmla="*/ 94 w 346"/>
                <a:gd name="T65" fmla="*/ 318 h 375"/>
                <a:gd name="T66" fmla="*/ 128 w 346"/>
                <a:gd name="T67" fmla="*/ 279 h 375"/>
                <a:gd name="T68" fmla="*/ 111 w 346"/>
                <a:gd name="T69" fmla="*/ 245 h 375"/>
                <a:gd name="T70" fmla="*/ 94 w 346"/>
                <a:gd name="T71" fmla="*/ 318 h 375"/>
                <a:gd name="T72" fmla="*/ 103 w 346"/>
                <a:gd name="T73" fmla="*/ 43 h 375"/>
                <a:gd name="T74" fmla="*/ 175 w 346"/>
                <a:gd name="T75" fmla="*/ 172 h 375"/>
                <a:gd name="T76" fmla="*/ 304 w 346"/>
                <a:gd name="T77" fmla="*/ 244 h 375"/>
                <a:gd name="T78" fmla="*/ 248 w 346"/>
                <a:gd name="T79" fmla="*/ 132 h 375"/>
                <a:gd name="T80" fmla="*/ 221 w 346"/>
                <a:gd name="T81" fmla="*/ 166 h 375"/>
                <a:gd name="T82" fmla="*/ 191 w 346"/>
                <a:gd name="T83" fmla="*/ 157 h 375"/>
                <a:gd name="T84" fmla="*/ 191 w 346"/>
                <a:gd name="T85" fmla="*/ 157 h 375"/>
                <a:gd name="T86" fmla="*/ 182 w 346"/>
                <a:gd name="T87" fmla="*/ 127 h 375"/>
                <a:gd name="T88" fmla="*/ 216 w 346"/>
                <a:gd name="T89" fmla="*/ 100 h 375"/>
                <a:gd name="T90" fmla="*/ 103 w 346"/>
                <a:gd name="T91" fmla="*/ 4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6" h="375">
                  <a:moveTo>
                    <a:pt x="320" y="267"/>
                  </a:moveTo>
                  <a:cubicBezTo>
                    <a:pt x="291" y="295"/>
                    <a:pt x="241" y="295"/>
                    <a:pt x="192" y="270"/>
                  </a:cubicBezTo>
                  <a:cubicBezTo>
                    <a:pt x="198" y="350"/>
                    <a:pt x="198" y="350"/>
                    <a:pt x="198" y="350"/>
                  </a:cubicBezTo>
                  <a:cubicBezTo>
                    <a:pt x="321" y="350"/>
                    <a:pt x="321" y="350"/>
                    <a:pt x="321" y="350"/>
                  </a:cubicBezTo>
                  <a:cubicBezTo>
                    <a:pt x="329" y="350"/>
                    <a:pt x="334" y="356"/>
                    <a:pt x="334" y="362"/>
                  </a:cubicBezTo>
                  <a:cubicBezTo>
                    <a:pt x="334" y="369"/>
                    <a:pt x="327" y="375"/>
                    <a:pt x="320" y="375"/>
                  </a:cubicBezTo>
                  <a:cubicBezTo>
                    <a:pt x="13" y="375"/>
                    <a:pt x="13" y="375"/>
                    <a:pt x="13" y="375"/>
                  </a:cubicBezTo>
                  <a:cubicBezTo>
                    <a:pt x="5" y="375"/>
                    <a:pt x="0" y="369"/>
                    <a:pt x="0" y="362"/>
                  </a:cubicBezTo>
                  <a:cubicBezTo>
                    <a:pt x="0" y="356"/>
                    <a:pt x="7" y="350"/>
                    <a:pt x="14" y="350"/>
                  </a:cubicBezTo>
                  <a:cubicBezTo>
                    <a:pt x="61" y="350"/>
                    <a:pt x="61" y="350"/>
                    <a:pt x="61" y="350"/>
                  </a:cubicBezTo>
                  <a:cubicBezTo>
                    <a:pt x="98" y="189"/>
                    <a:pt x="98" y="189"/>
                    <a:pt x="98" y="189"/>
                  </a:cubicBezTo>
                  <a:cubicBezTo>
                    <a:pt x="60" y="135"/>
                    <a:pt x="49" y="71"/>
                    <a:pt x="74" y="35"/>
                  </a:cubicBezTo>
                  <a:cubicBezTo>
                    <a:pt x="78" y="30"/>
                    <a:pt x="79" y="28"/>
                    <a:pt x="84" y="24"/>
                  </a:cubicBezTo>
                  <a:cubicBezTo>
                    <a:pt x="107" y="0"/>
                    <a:pt x="173" y="27"/>
                    <a:pt x="235" y="84"/>
                  </a:cubicBezTo>
                  <a:cubicBezTo>
                    <a:pt x="265" y="61"/>
                    <a:pt x="265" y="61"/>
                    <a:pt x="265" y="61"/>
                  </a:cubicBezTo>
                  <a:cubicBezTo>
                    <a:pt x="261" y="49"/>
                    <a:pt x="264" y="36"/>
                    <a:pt x="273" y="27"/>
                  </a:cubicBezTo>
                  <a:cubicBezTo>
                    <a:pt x="286" y="14"/>
                    <a:pt x="308" y="14"/>
                    <a:pt x="321" y="27"/>
                  </a:cubicBezTo>
                  <a:cubicBezTo>
                    <a:pt x="334" y="40"/>
                    <a:pt x="334" y="62"/>
                    <a:pt x="321" y="75"/>
                  </a:cubicBezTo>
                  <a:cubicBezTo>
                    <a:pt x="312" y="84"/>
                    <a:pt x="299" y="87"/>
                    <a:pt x="287" y="83"/>
                  </a:cubicBezTo>
                  <a:cubicBezTo>
                    <a:pt x="264" y="113"/>
                    <a:pt x="264" y="113"/>
                    <a:pt x="264" y="113"/>
                  </a:cubicBezTo>
                  <a:cubicBezTo>
                    <a:pt x="320" y="175"/>
                    <a:pt x="346" y="240"/>
                    <a:pt x="323" y="263"/>
                  </a:cubicBezTo>
                  <a:moveTo>
                    <a:pt x="156" y="281"/>
                  </a:moveTo>
                  <a:cubicBezTo>
                    <a:pt x="169" y="309"/>
                    <a:pt x="169" y="309"/>
                    <a:pt x="169" y="309"/>
                  </a:cubicBezTo>
                  <a:cubicBezTo>
                    <a:pt x="166" y="269"/>
                    <a:pt x="166" y="269"/>
                    <a:pt x="166" y="269"/>
                  </a:cubicBezTo>
                  <a:lnTo>
                    <a:pt x="156" y="281"/>
                  </a:lnTo>
                  <a:close/>
                  <a:moveTo>
                    <a:pt x="155" y="248"/>
                  </a:moveTo>
                  <a:cubicBezTo>
                    <a:pt x="146" y="241"/>
                    <a:pt x="137" y="233"/>
                    <a:pt x="128" y="225"/>
                  </a:cubicBezTo>
                  <a:cubicBezTo>
                    <a:pt x="145" y="259"/>
                    <a:pt x="145" y="259"/>
                    <a:pt x="145" y="259"/>
                  </a:cubicBezTo>
                  <a:moveTo>
                    <a:pt x="162" y="350"/>
                  </a:moveTo>
                  <a:cubicBezTo>
                    <a:pt x="138" y="301"/>
                    <a:pt x="138" y="301"/>
                    <a:pt x="138" y="301"/>
                  </a:cubicBezTo>
                  <a:cubicBezTo>
                    <a:pt x="96" y="350"/>
                    <a:pt x="96" y="350"/>
                    <a:pt x="96" y="350"/>
                  </a:cubicBezTo>
                  <a:lnTo>
                    <a:pt x="162" y="350"/>
                  </a:lnTo>
                  <a:close/>
                  <a:moveTo>
                    <a:pt x="94" y="318"/>
                  </a:moveTo>
                  <a:cubicBezTo>
                    <a:pt x="128" y="279"/>
                    <a:pt x="128" y="279"/>
                    <a:pt x="128" y="279"/>
                  </a:cubicBezTo>
                  <a:cubicBezTo>
                    <a:pt x="111" y="245"/>
                    <a:pt x="111" y="245"/>
                    <a:pt x="111" y="245"/>
                  </a:cubicBezTo>
                  <a:lnTo>
                    <a:pt x="94" y="318"/>
                  </a:lnTo>
                  <a:close/>
                  <a:moveTo>
                    <a:pt x="103" y="43"/>
                  </a:moveTo>
                  <a:cubicBezTo>
                    <a:pt x="88" y="59"/>
                    <a:pt x="120" y="116"/>
                    <a:pt x="175" y="172"/>
                  </a:cubicBezTo>
                  <a:cubicBezTo>
                    <a:pt x="231" y="227"/>
                    <a:pt x="288" y="259"/>
                    <a:pt x="304" y="244"/>
                  </a:cubicBezTo>
                  <a:cubicBezTo>
                    <a:pt x="318" y="230"/>
                    <a:pt x="293" y="182"/>
                    <a:pt x="248" y="132"/>
                  </a:cubicBezTo>
                  <a:cubicBezTo>
                    <a:pt x="221" y="166"/>
                    <a:pt x="221" y="166"/>
                    <a:pt x="221" y="166"/>
                  </a:cubicBezTo>
                  <a:cubicBezTo>
                    <a:pt x="215" y="172"/>
                    <a:pt x="202" y="168"/>
                    <a:pt x="191" y="157"/>
                  </a:cubicBezTo>
                  <a:cubicBezTo>
                    <a:pt x="191" y="157"/>
                    <a:pt x="191" y="157"/>
                    <a:pt x="191" y="157"/>
                  </a:cubicBezTo>
                  <a:cubicBezTo>
                    <a:pt x="180" y="146"/>
                    <a:pt x="176" y="133"/>
                    <a:pt x="182" y="127"/>
                  </a:cubicBezTo>
                  <a:cubicBezTo>
                    <a:pt x="216" y="100"/>
                    <a:pt x="216" y="100"/>
                    <a:pt x="216" y="100"/>
                  </a:cubicBezTo>
                  <a:cubicBezTo>
                    <a:pt x="166" y="54"/>
                    <a:pt x="117" y="29"/>
                    <a:pt x="103" y="43"/>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grpSp>
      <p:cxnSp>
        <p:nvCxnSpPr>
          <p:cNvPr id="275" name="Straight Connector 86"/>
          <p:cNvCxnSpPr/>
          <p:nvPr/>
        </p:nvCxnSpPr>
        <p:spPr>
          <a:xfrm>
            <a:off x="5250018" y="3224947"/>
            <a:ext cx="0" cy="1702536"/>
          </a:xfrm>
          <a:prstGeom prst="line">
            <a:avLst/>
          </a:prstGeom>
          <a:ln w="317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76" name="TextBox 21"/>
          <p:cNvSpPr txBox="1"/>
          <p:nvPr/>
        </p:nvSpPr>
        <p:spPr>
          <a:xfrm>
            <a:off x="765122" y="3192021"/>
            <a:ext cx="4572000" cy="307777"/>
          </a:xfrm>
          <a:prstGeom prst="rect">
            <a:avLst/>
          </a:prstGeom>
          <a:noFill/>
        </p:spPr>
        <p:txBody>
          <a:bodyPr wrap="square" rtlCol="0">
            <a:spAutoFit/>
          </a:bodyPr>
          <a:lstStyle/>
          <a:p>
            <a:pPr algn="ctr"/>
            <a:r>
              <a:rPr lang="ja-JP" altLang="en-US" sz="1400" i="1" dirty="0" smtClean="0">
                <a:solidFill>
                  <a:srgbClr val="676767"/>
                </a:solidFill>
                <a:ea typeface="ＭＳ Ｐゴシック" charset="0"/>
              </a:rPr>
              <a:t>自動最適化ネットワーク</a:t>
            </a:r>
            <a:endParaRPr lang="en-US" sz="1400" i="1" dirty="0">
              <a:solidFill>
                <a:srgbClr val="676767"/>
              </a:solidFill>
              <a:ea typeface="ＭＳ Ｐゴシック" charset="0"/>
            </a:endParaRPr>
          </a:p>
        </p:txBody>
      </p:sp>
      <p:sp>
        <p:nvSpPr>
          <p:cNvPr id="277" name="TextBox 96"/>
          <p:cNvSpPr txBox="1"/>
          <p:nvPr/>
        </p:nvSpPr>
        <p:spPr>
          <a:xfrm>
            <a:off x="5325222" y="3192021"/>
            <a:ext cx="3832576" cy="307777"/>
          </a:xfrm>
          <a:prstGeom prst="rect">
            <a:avLst/>
          </a:prstGeom>
          <a:noFill/>
        </p:spPr>
        <p:txBody>
          <a:bodyPr wrap="square" rtlCol="0">
            <a:spAutoFit/>
          </a:bodyPr>
          <a:lstStyle/>
          <a:p>
            <a:pPr algn="ctr"/>
            <a:r>
              <a:rPr lang="ja-JP" altLang="en-US" sz="1400" i="1" dirty="0" smtClean="0">
                <a:solidFill>
                  <a:srgbClr val="676767"/>
                </a:solidFill>
                <a:ea typeface="ＭＳ Ｐゴシック" charset="0"/>
              </a:rPr>
              <a:t>ユーザーの利用環境に応じた最適化</a:t>
            </a:r>
            <a:endParaRPr lang="en-US" sz="1400" i="1" dirty="0">
              <a:solidFill>
                <a:srgbClr val="676767"/>
              </a:solidFill>
              <a:ea typeface="ＭＳ Ｐゴシック" charset="0"/>
            </a:endParaRPr>
          </a:p>
        </p:txBody>
      </p:sp>
      <p:sp>
        <p:nvSpPr>
          <p:cNvPr id="284" name="TextBox 10"/>
          <p:cNvSpPr txBox="1"/>
          <p:nvPr/>
        </p:nvSpPr>
        <p:spPr>
          <a:xfrm>
            <a:off x="328664" y="3322223"/>
            <a:ext cx="742949" cy="276999"/>
          </a:xfrm>
          <a:prstGeom prst="rect">
            <a:avLst/>
          </a:prstGeom>
          <a:noFill/>
        </p:spPr>
        <p:txBody>
          <a:bodyPr wrap="square" rtlCol="0">
            <a:spAutoFit/>
          </a:bodyPr>
          <a:lstStyle/>
          <a:p>
            <a:pPr algn="ctr"/>
            <a:r>
              <a:rPr lang="en-US" altLang="ja-JP" sz="1200" dirty="0" smtClean="0">
                <a:solidFill>
                  <a:srgbClr val="676767"/>
                </a:solidFill>
                <a:ea typeface="ＭＳ Ｐゴシック" charset="0"/>
              </a:rPr>
              <a:t>AP2700</a:t>
            </a:r>
            <a:endParaRPr lang="en-US" sz="1200" dirty="0">
              <a:solidFill>
                <a:srgbClr val="676767"/>
              </a:solidFill>
              <a:ea typeface="ＭＳ Ｐゴシック" charset="0"/>
            </a:endParaRPr>
          </a:p>
        </p:txBody>
      </p:sp>
      <p:sp>
        <p:nvSpPr>
          <p:cNvPr id="295" name="TextBox 10"/>
          <p:cNvSpPr txBox="1"/>
          <p:nvPr/>
        </p:nvSpPr>
        <p:spPr>
          <a:xfrm>
            <a:off x="286581" y="4063640"/>
            <a:ext cx="742949" cy="276999"/>
          </a:xfrm>
          <a:prstGeom prst="rect">
            <a:avLst/>
          </a:prstGeom>
          <a:noFill/>
        </p:spPr>
        <p:txBody>
          <a:bodyPr wrap="square" rtlCol="0">
            <a:spAutoFit/>
          </a:bodyPr>
          <a:lstStyle/>
          <a:p>
            <a:pPr algn="ctr"/>
            <a:r>
              <a:rPr lang="en-US" altLang="ja-JP" sz="1200" dirty="0" smtClean="0">
                <a:solidFill>
                  <a:srgbClr val="676767"/>
                </a:solidFill>
                <a:ea typeface="ＭＳ Ｐゴシック" charset="0"/>
              </a:rPr>
              <a:t>AP3700</a:t>
            </a:r>
            <a:endParaRPr lang="en-US" sz="1200" dirty="0">
              <a:solidFill>
                <a:srgbClr val="676767"/>
              </a:solidFill>
              <a:ea typeface="ＭＳ Ｐゴシック" charset="0"/>
            </a:endParaRPr>
          </a:p>
        </p:txBody>
      </p:sp>
      <p:pic>
        <p:nvPicPr>
          <p:cNvPr id="296"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31" y="4219216"/>
            <a:ext cx="1048078" cy="752487"/>
          </a:xfrm>
          <a:prstGeom prst="rect">
            <a:avLst/>
          </a:prstGeom>
        </p:spPr>
      </p:pic>
      <p:pic>
        <p:nvPicPr>
          <p:cNvPr id="297" name="Picture 58" descr="KN790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13" y="3342893"/>
            <a:ext cx="1089763" cy="871357"/>
          </a:xfrm>
          <a:prstGeom prst="rect">
            <a:avLst/>
          </a:prstGeom>
        </p:spPr>
      </p:pic>
      <p:sp>
        <p:nvSpPr>
          <p:cNvPr id="121" name="Rectangle 79"/>
          <p:cNvSpPr/>
          <p:nvPr/>
        </p:nvSpPr>
        <p:spPr>
          <a:xfrm>
            <a:off x="1672620" y="1608032"/>
            <a:ext cx="1571264" cy="754053"/>
          </a:xfrm>
          <a:prstGeom prst="rect">
            <a:avLst/>
          </a:prstGeom>
        </p:spPr>
        <p:txBody>
          <a:bodyPr wrap="none">
            <a:spAutoFit/>
          </a:bodyPr>
          <a:lstStyle/>
          <a:p>
            <a:pPr algn="ctr"/>
            <a:r>
              <a:rPr lang="en-US" sz="900" b="1" dirty="0">
                <a:solidFill>
                  <a:srgbClr val="57B74E"/>
                </a:solidFill>
                <a:ea typeface="ＭＳ Ｐゴシック" charset="0"/>
              </a:rPr>
              <a:t>New</a:t>
            </a:r>
            <a:r>
              <a:rPr lang="en-US" sz="900" b="1" dirty="0">
                <a:solidFill>
                  <a:srgbClr val="676767">
                    <a:lumMod val="75000"/>
                  </a:srgbClr>
                </a:solidFill>
                <a:ea typeface="ＭＳ Ｐゴシック" charset="0"/>
              </a:rPr>
              <a:t> </a:t>
            </a:r>
            <a:endParaRPr lang="en-US" sz="900" b="1" dirty="0" smtClean="0">
              <a:solidFill>
                <a:srgbClr val="676767">
                  <a:lumMod val="75000"/>
                </a:srgbClr>
              </a:solidFill>
              <a:ea typeface="ＭＳ Ｐゴシック" charset="0"/>
            </a:endParaRPr>
          </a:p>
          <a:p>
            <a:pPr algn="ctr"/>
            <a:r>
              <a:rPr lang="ja-JP" altLang="en-US" sz="900" b="1" dirty="0" smtClean="0">
                <a:solidFill>
                  <a:srgbClr val="676767">
                    <a:lumMod val="75000"/>
                  </a:srgbClr>
                </a:solidFill>
                <a:ea typeface="ＭＳ Ｐゴシック" charset="0"/>
              </a:rPr>
              <a:t>フレキシブル　ラジオ</a:t>
            </a:r>
            <a:endParaRPr lang="en-US" altLang="ja-JP" sz="900" b="1" dirty="0" smtClean="0">
              <a:solidFill>
                <a:srgbClr val="676767">
                  <a:lumMod val="75000"/>
                </a:srgbClr>
              </a:solidFill>
              <a:ea typeface="ＭＳ Ｐゴシック" charset="0"/>
            </a:endParaRPr>
          </a:p>
          <a:p>
            <a:pPr algn="ctr"/>
            <a:r>
              <a:rPr lang="ja-JP" altLang="en-US" sz="900" b="1" dirty="0" smtClean="0">
                <a:solidFill>
                  <a:srgbClr val="676767">
                    <a:lumMod val="75000"/>
                  </a:srgbClr>
                </a:solidFill>
                <a:ea typeface="ＭＳ Ｐゴシック" charset="0"/>
              </a:rPr>
              <a:t>アサイメント</a:t>
            </a:r>
            <a:endParaRPr lang="en-US" altLang="ja-JP" sz="900" b="1" dirty="0" smtClean="0">
              <a:solidFill>
                <a:srgbClr val="676767">
                  <a:lumMod val="75000"/>
                </a:srgbClr>
              </a:solidFill>
              <a:ea typeface="ＭＳ Ｐゴシック" charset="0"/>
            </a:endParaRPr>
          </a:p>
          <a:p>
            <a:pPr algn="ctr"/>
            <a:r>
              <a:rPr lang="en-US" altLang="ja-JP" sz="800" dirty="0">
                <a:solidFill>
                  <a:srgbClr val="676767">
                    <a:lumMod val="75000"/>
                  </a:srgbClr>
                </a:solidFill>
                <a:ea typeface="ＭＳ Ｐゴシック" charset="0"/>
              </a:rPr>
              <a:t>2.4GHz</a:t>
            </a:r>
            <a:r>
              <a:rPr lang="ja-JP" altLang="en-US" sz="800" dirty="0">
                <a:solidFill>
                  <a:srgbClr val="676767">
                    <a:lumMod val="75000"/>
                  </a:srgbClr>
                </a:solidFill>
                <a:ea typeface="ＭＳ Ｐゴシック" charset="0"/>
              </a:rPr>
              <a:t>⇔</a:t>
            </a:r>
            <a:r>
              <a:rPr lang="en-US" altLang="ja-JP" sz="800" dirty="0">
                <a:solidFill>
                  <a:srgbClr val="676767">
                    <a:lumMod val="75000"/>
                  </a:srgbClr>
                </a:solidFill>
                <a:ea typeface="ＭＳ Ｐゴシック" charset="0"/>
              </a:rPr>
              <a:t>5GH</a:t>
            </a:r>
            <a:r>
              <a:rPr lang="ja-JP" altLang="en-US" sz="800" dirty="0" err="1">
                <a:solidFill>
                  <a:srgbClr val="676767">
                    <a:lumMod val="75000"/>
                  </a:srgbClr>
                </a:solidFill>
                <a:ea typeface="ＭＳ Ｐゴシック" charset="0"/>
              </a:rPr>
              <a:t>ｚ</a:t>
            </a:r>
            <a:r>
              <a:rPr lang="ja-JP" altLang="en-US" sz="800" dirty="0">
                <a:solidFill>
                  <a:srgbClr val="676767">
                    <a:lumMod val="75000"/>
                  </a:srgbClr>
                </a:solidFill>
                <a:ea typeface="ＭＳ Ｐゴシック" charset="0"/>
              </a:rPr>
              <a:t>を自動切換え</a:t>
            </a:r>
            <a:r>
              <a:rPr lang="ja-JP" altLang="en-US" sz="800" dirty="0" smtClean="0">
                <a:solidFill>
                  <a:srgbClr val="676767">
                    <a:lumMod val="75000"/>
                  </a:srgbClr>
                </a:solidFill>
                <a:ea typeface="ＭＳ Ｐゴシック" charset="0"/>
              </a:rPr>
              <a:t>し</a:t>
            </a:r>
            <a:endParaRPr lang="en-US" altLang="ja-JP" sz="800" dirty="0" smtClean="0">
              <a:solidFill>
                <a:srgbClr val="676767">
                  <a:lumMod val="75000"/>
                </a:srgbClr>
              </a:solidFill>
              <a:ea typeface="ＭＳ Ｐゴシック" charset="0"/>
            </a:endParaRPr>
          </a:p>
          <a:p>
            <a:pPr algn="ctr"/>
            <a:r>
              <a:rPr lang="ja-JP" altLang="en-US" sz="800" dirty="0" smtClean="0">
                <a:solidFill>
                  <a:srgbClr val="676767">
                    <a:lumMod val="75000"/>
                  </a:srgbClr>
                </a:solidFill>
                <a:ea typeface="ＭＳ Ｐゴシック" charset="0"/>
              </a:rPr>
              <a:t>最大</a:t>
            </a:r>
            <a:r>
              <a:rPr lang="ja-JP" altLang="en-US" sz="800" dirty="0">
                <a:solidFill>
                  <a:srgbClr val="676767">
                    <a:lumMod val="75000"/>
                  </a:srgbClr>
                </a:solidFill>
                <a:ea typeface="ＭＳ Ｐゴシック" charset="0"/>
              </a:rPr>
              <a:t>規格値</a:t>
            </a:r>
            <a:r>
              <a:rPr lang="en-US" altLang="ja-JP" sz="800" dirty="0">
                <a:solidFill>
                  <a:srgbClr val="676767">
                    <a:lumMod val="75000"/>
                  </a:srgbClr>
                </a:solidFill>
                <a:ea typeface="ＭＳ Ｐゴシック" charset="0"/>
              </a:rPr>
              <a:t>5.2Gbps</a:t>
            </a:r>
            <a:r>
              <a:rPr lang="ja-JP" altLang="en-US" sz="800" dirty="0">
                <a:solidFill>
                  <a:srgbClr val="676767">
                    <a:lumMod val="75000"/>
                  </a:srgbClr>
                </a:solidFill>
                <a:ea typeface="ＭＳ Ｐゴシック" charset="0"/>
              </a:rPr>
              <a:t>を</a:t>
            </a:r>
            <a:r>
              <a:rPr lang="ja-JP" altLang="en-US" sz="800" dirty="0" smtClean="0">
                <a:solidFill>
                  <a:srgbClr val="676767">
                    <a:lumMod val="75000"/>
                  </a:srgbClr>
                </a:solidFill>
                <a:ea typeface="ＭＳ Ｐゴシック" charset="0"/>
              </a:rPr>
              <a:t>実現</a:t>
            </a:r>
            <a:endParaRPr lang="en-US" altLang="ja-JP" sz="800" dirty="0">
              <a:solidFill>
                <a:srgbClr val="676767">
                  <a:lumMod val="75000"/>
                </a:srgbClr>
              </a:solidFill>
              <a:ea typeface="ＭＳ Ｐゴシック" charset="0"/>
            </a:endParaRPr>
          </a:p>
        </p:txBody>
      </p:sp>
      <p:grpSp>
        <p:nvGrpSpPr>
          <p:cNvPr id="124" name="Group 12"/>
          <p:cNvGrpSpPr/>
          <p:nvPr/>
        </p:nvGrpSpPr>
        <p:grpSpPr>
          <a:xfrm>
            <a:off x="884645" y="2088757"/>
            <a:ext cx="1282723" cy="1136190"/>
            <a:chOff x="6953473" y="4285095"/>
            <a:chExt cx="1282723" cy="1136190"/>
          </a:xfrm>
        </p:grpSpPr>
        <p:grpSp>
          <p:nvGrpSpPr>
            <p:cNvPr id="129" name="Group 54"/>
            <p:cNvGrpSpPr>
              <a:grpSpLocks noChangeAspect="1"/>
            </p:cNvGrpSpPr>
            <p:nvPr/>
          </p:nvGrpSpPr>
          <p:grpSpPr>
            <a:xfrm>
              <a:off x="7386022" y="4285095"/>
              <a:ext cx="412715" cy="386817"/>
              <a:chOff x="6119081" y="2449936"/>
              <a:chExt cx="469136" cy="448056"/>
            </a:xfrm>
          </p:grpSpPr>
          <p:sp>
            <p:nvSpPr>
              <p:cNvPr id="131" name="Oval 56"/>
              <p:cNvSpPr>
                <a:spLocks/>
              </p:cNvSpPr>
              <p:nvPr/>
            </p:nvSpPr>
            <p:spPr>
              <a:xfrm>
                <a:off x="6277321" y="2587096"/>
                <a:ext cx="173736" cy="173736"/>
              </a:xfrm>
              <a:prstGeom prst="ellipse">
                <a:avLst/>
              </a:prstGeom>
              <a:noFill/>
              <a:ln w="6350"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sp>
            <p:nvSpPr>
              <p:cNvPr id="134" name="Oval 57"/>
              <p:cNvSpPr>
                <a:spLocks noChangeAspect="1"/>
              </p:cNvSpPr>
              <p:nvPr/>
            </p:nvSpPr>
            <p:spPr>
              <a:xfrm>
                <a:off x="6231601" y="2541376"/>
                <a:ext cx="265176" cy="265176"/>
              </a:xfrm>
              <a:prstGeom prst="ellipse">
                <a:avLst/>
              </a:prstGeom>
              <a:noFill/>
              <a:ln w="6350"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sp>
            <p:nvSpPr>
              <p:cNvPr id="135" name="Oval 58"/>
              <p:cNvSpPr>
                <a:spLocks noChangeAspect="1"/>
              </p:cNvSpPr>
              <p:nvPr/>
            </p:nvSpPr>
            <p:spPr>
              <a:xfrm>
                <a:off x="6185881" y="2495656"/>
                <a:ext cx="356616" cy="356616"/>
              </a:xfrm>
              <a:prstGeom prst="ellipse">
                <a:avLst/>
              </a:prstGeom>
              <a:noFill/>
              <a:ln w="6350"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sp>
            <p:nvSpPr>
              <p:cNvPr id="136" name="Oval 59"/>
              <p:cNvSpPr>
                <a:spLocks noChangeAspect="1"/>
              </p:cNvSpPr>
              <p:nvPr/>
            </p:nvSpPr>
            <p:spPr>
              <a:xfrm>
                <a:off x="6140161" y="2449936"/>
                <a:ext cx="448056" cy="448056"/>
              </a:xfrm>
              <a:prstGeom prst="ellipse">
                <a:avLst/>
              </a:prstGeom>
              <a:noFill/>
              <a:ln w="6350"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cxnSp>
            <p:nvCxnSpPr>
              <p:cNvPr id="137" name="Straight Connector 60"/>
              <p:cNvCxnSpPr/>
              <p:nvPr/>
            </p:nvCxnSpPr>
            <p:spPr>
              <a:xfrm flipV="1">
                <a:off x="6201060" y="2668549"/>
                <a:ext cx="174930" cy="16637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38" name="Right Triangle 17"/>
              <p:cNvSpPr/>
              <p:nvPr/>
            </p:nvSpPr>
            <p:spPr>
              <a:xfrm rot="19133833">
                <a:off x="6119081" y="2602712"/>
                <a:ext cx="249933" cy="168174"/>
              </a:xfrm>
              <a:custGeom>
                <a:avLst/>
                <a:gdLst>
                  <a:gd name="connsiteX0" fmla="*/ 0 w 249933"/>
                  <a:gd name="connsiteY0" fmla="*/ 130763 h 130763"/>
                  <a:gd name="connsiteX1" fmla="*/ 0 w 249933"/>
                  <a:gd name="connsiteY1" fmla="*/ 0 h 130763"/>
                  <a:gd name="connsiteX2" fmla="*/ 249933 w 249933"/>
                  <a:gd name="connsiteY2" fmla="*/ 130763 h 130763"/>
                  <a:gd name="connsiteX3" fmla="*/ 0 w 249933"/>
                  <a:gd name="connsiteY3" fmla="*/ 130763 h 130763"/>
                  <a:gd name="connsiteX0" fmla="*/ 0 w 249933"/>
                  <a:gd name="connsiteY0" fmla="*/ 125722 h 125722"/>
                  <a:gd name="connsiteX1" fmla="*/ 25097 w 249933"/>
                  <a:gd name="connsiteY1" fmla="*/ 0 h 125722"/>
                  <a:gd name="connsiteX2" fmla="*/ 249933 w 249933"/>
                  <a:gd name="connsiteY2" fmla="*/ 125722 h 125722"/>
                  <a:gd name="connsiteX3" fmla="*/ 0 w 249933"/>
                  <a:gd name="connsiteY3" fmla="*/ 125722 h 125722"/>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Lst>
                <a:ahLst/>
                <a:cxnLst>
                  <a:cxn ang="0">
                    <a:pos x="connsiteX0" y="connsiteY0"/>
                  </a:cxn>
                  <a:cxn ang="0">
                    <a:pos x="connsiteX1" y="connsiteY1"/>
                  </a:cxn>
                  <a:cxn ang="0">
                    <a:pos x="connsiteX2" y="connsiteY2"/>
                  </a:cxn>
                  <a:cxn ang="0">
                    <a:pos x="connsiteX3" y="connsiteY3"/>
                  </a:cxn>
                </a:cxnLst>
                <a:rect l="l" t="t" r="r" b="b"/>
                <a:pathLst>
                  <a:path w="249933" h="112385">
                    <a:moveTo>
                      <a:pt x="0" y="112385"/>
                    </a:moveTo>
                    <a:cubicBezTo>
                      <a:pt x="20821" y="74923"/>
                      <a:pt x="-10333" y="35317"/>
                      <a:pt x="62462" y="0"/>
                    </a:cubicBezTo>
                    <a:lnTo>
                      <a:pt x="249933" y="112385"/>
                    </a:lnTo>
                    <a:lnTo>
                      <a:pt x="0" y="112385"/>
                    </a:lnTo>
                    <a:close/>
                  </a:path>
                </a:pathLst>
              </a:custGeom>
              <a:gradFill flip="none" rotWithShape="1">
                <a:gsLst>
                  <a:gs pos="0">
                    <a:schemeClr val="tx2">
                      <a:alpha val="0"/>
                    </a:schemeClr>
                  </a:gs>
                  <a:gs pos="100000">
                    <a:schemeClr val="tx2"/>
                  </a:gs>
                  <a:gs pos="50000">
                    <a:schemeClr val="tx2">
                      <a:alpha val="53000"/>
                    </a:schemeClr>
                  </a:gs>
                  <a:gs pos="75000">
                    <a:schemeClr val="tx2">
                      <a:alpha val="34000"/>
                    </a:schemeClr>
                  </a:gs>
                </a:gsLst>
                <a:lin ang="414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FF"/>
                  </a:solidFill>
                </a:endParaRPr>
              </a:p>
            </p:txBody>
          </p:sp>
          <p:sp>
            <p:nvSpPr>
              <p:cNvPr id="139" name="Oval 55"/>
              <p:cNvSpPr/>
              <p:nvPr/>
            </p:nvSpPr>
            <p:spPr>
              <a:xfrm>
                <a:off x="6323041" y="2631061"/>
                <a:ext cx="82296" cy="85806"/>
              </a:xfrm>
              <a:prstGeom prst="ellipse">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grpSp>
        <p:sp>
          <p:nvSpPr>
            <p:cNvPr id="130" name="Rectangle 89"/>
            <p:cNvSpPr/>
            <p:nvPr/>
          </p:nvSpPr>
          <p:spPr>
            <a:xfrm>
              <a:off x="6953473" y="4667232"/>
              <a:ext cx="1282723" cy="754053"/>
            </a:xfrm>
            <a:prstGeom prst="rect">
              <a:avLst/>
            </a:prstGeom>
          </p:spPr>
          <p:txBody>
            <a:bodyPr wrap="none">
              <a:spAutoFit/>
            </a:bodyPr>
            <a:lstStyle/>
            <a:p>
              <a:pPr algn="ctr"/>
              <a:r>
                <a:rPr lang="en-US" altLang="ja-JP" sz="900" b="1" dirty="0" smtClean="0">
                  <a:solidFill>
                    <a:srgbClr val="2968AF"/>
                  </a:solidFill>
                  <a:ea typeface="ＭＳ Ｐゴシック" charset="0"/>
                </a:rPr>
                <a:t>Update</a:t>
              </a:r>
              <a:endParaRPr lang="en-US" altLang="ja-JP" sz="900" dirty="0" smtClean="0">
                <a:solidFill>
                  <a:srgbClr val="676767">
                    <a:lumMod val="75000"/>
                  </a:srgbClr>
                </a:solidFill>
                <a:ea typeface="ＭＳ Ｐゴシック" charset="0"/>
              </a:endParaRPr>
            </a:p>
            <a:p>
              <a:pPr algn="ctr"/>
              <a:r>
                <a:rPr lang="en-US" altLang="ja-JP" sz="900" b="1" dirty="0" err="1" smtClean="0">
                  <a:solidFill>
                    <a:srgbClr val="676767">
                      <a:lumMod val="75000"/>
                    </a:srgbClr>
                  </a:solidFill>
                  <a:ea typeface="ＭＳ Ｐゴシック" charset="0"/>
                </a:rPr>
                <a:t>CleanAir</a:t>
              </a:r>
              <a:endParaRPr lang="en-US" altLang="ja-JP" sz="900" b="1" dirty="0" smtClean="0">
                <a:solidFill>
                  <a:srgbClr val="676767">
                    <a:lumMod val="75000"/>
                  </a:srgbClr>
                </a:solidFill>
                <a:ea typeface="ＭＳ Ｐゴシック" charset="0"/>
              </a:endParaRPr>
            </a:p>
            <a:p>
              <a:pPr algn="ctr"/>
              <a:r>
                <a:rPr lang="en-US" sz="900" b="1" dirty="0" smtClean="0">
                  <a:solidFill>
                    <a:srgbClr val="676767">
                      <a:lumMod val="75000"/>
                    </a:srgbClr>
                  </a:solidFill>
                  <a:ea typeface="ＭＳ Ｐゴシック" charset="0"/>
                </a:rPr>
                <a:t>160MHz</a:t>
              </a:r>
            </a:p>
            <a:p>
              <a:pPr algn="ctr"/>
              <a:r>
                <a:rPr lang="ja-JP" altLang="en-US" sz="800" dirty="0">
                  <a:solidFill>
                    <a:srgbClr val="676767">
                      <a:lumMod val="75000"/>
                    </a:srgbClr>
                  </a:solidFill>
                  <a:ea typeface="ＭＳ Ｐゴシック" charset="0"/>
                </a:rPr>
                <a:t>干渉源を自動で検知</a:t>
              </a:r>
              <a:r>
                <a:rPr lang="ja-JP" altLang="en-US" sz="800" dirty="0" smtClean="0">
                  <a:solidFill>
                    <a:srgbClr val="676767">
                      <a:lumMod val="75000"/>
                    </a:srgbClr>
                  </a:solidFill>
                  <a:ea typeface="ＭＳ Ｐゴシック" charset="0"/>
                </a:rPr>
                <a:t>し</a:t>
              </a:r>
              <a:endParaRPr lang="en-US" altLang="ja-JP" sz="800" dirty="0" smtClean="0">
                <a:solidFill>
                  <a:srgbClr val="676767">
                    <a:lumMod val="75000"/>
                  </a:srgbClr>
                </a:solidFill>
                <a:ea typeface="ＭＳ Ｐゴシック" charset="0"/>
              </a:endParaRPr>
            </a:p>
            <a:p>
              <a:pPr algn="ctr"/>
              <a:r>
                <a:rPr lang="ja-JP" altLang="en-US" sz="800" dirty="0" smtClean="0">
                  <a:solidFill>
                    <a:srgbClr val="676767">
                      <a:lumMod val="75000"/>
                    </a:srgbClr>
                  </a:solidFill>
                  <a:ea typeface="ＭＳ Ｐゴシック" charset="0"/>
                </a:rPr>
                <a:t>影響度</a:t>
              </a:r>
              <a:r>
                <a:rPr lang="ja-JP" altLang="en-US" sz="800" dirty="0">
                  <a:solidFill>
                    <a:srgbClr val="676767">
                      <a:lumMod val="75000"/>
                    </a:srgbClr>
                  </a:solidFill>
                  <a:ea typeface="ＭＳ Ｐゴシック" charset="0"/>
                </a:rPr>
                <a:t>まで自動で</a:t>
              </a:r>
              <a:r>
                <a:rPr lang="ja-JP" altLang="en-US" sz="800" dirty="0" smtClean="0">
                  <a:solidFill>
                    <a:srgbClr val="676767">
                      <a:lumMod val="75000"/>
                    </a:srgbClr>
                  </a:solidFill>
                  <a:ea typeface="ＭＳ Ｐゴシック" charset="0"/>
                </a:rPr>
                <a:t>数値化</a:t>
              </a:r>
              <a:endParaRPr lang="en-US" altLang="ja-JP" sz="800" dirty="0">
                <a:solidFill>
                  <a:srgbClr val="676767">
                    <a:lumMod val="75000"/>
                  </a:srgbClr>
                </a:solidFill>
                <a:ea typeface="ＭＳ Ｐゴシック" charset="0"/>
              </a:endParaRPr>
            </a:p>
          </p:txBody>
        </p:sp>
      </p:grpSp>
      <p:cxnSp>
        <p:nvCxnSpPr>
          <p:cNvPr id="140" name="Straight Connector 109"/>
          <p:cNvCxnSpPr/>
          <p:nvPr/>
        </p:nvCxnSpPr>
        <p:spPr>
          <a:xfrm>
            <a:off x="1308100" y="1073428"/>
            <a:ext cx="7805354" cy="6134"/>
          </a:xfrm>
          <a:prstGeom prst="line">
            <a:avLst/>
          </a:prstGeom>
          <a:ln w="317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41" name="Group 22"/>
          <p:cNvGrpSpPr/>
          <p:nvPr/>
        </p:nvGrpSpPr>
        <p:grpSpPr>
          <a:xfrm>
            <a:off x="5200848" y="1543942"/>
            <a:ext cx="1617752" cy="1068283"/>
            <a:chOff x="6759063" y="3324558"/>
            <a:chExt cx="1617752" cy="1068283"/>
          </a:xfrm>
        </p:grpSpPr>
        <p:sp>
          <p:nvSpPr>
            <p:cNvPr id="142" name="Rectangle 87"/>
            <p:cNvSpPr/>
            <p:nvPr/>
          </p:nvSpPr>
          <p:spPr>
            <a:xfrm>
              <a:off x="6759063" y="3777288"/>
              <a:ext cx="1617752" cy="615553"/>
            </a:xfrm>
            <a:prstGeom prst="rect">
              <a:avLst/>
            </a:prstGeom>
          </p:spPr>
          <p:txBody>
            <a:bodyPr wrap="none">
              <a:spAutoFit/>
            </a:bodyPr>
            <a:lstStyle/>
            <a:p>
              <a:pPr algn="ctr"/>
              <a:r>
                <a:rPr lang="en-US" altLang="ja-JP" sz="900" b="1" dirty="0" smtClean="0">
                  <a:solidFill>
                    <a:srgbClr val="2968AF"/>
                  </a:solidFill>
                  <a:ea typeface="ＭＳ Ｐゴシック" charset="0"/>
                </a:rPr>
                <a:t>Update</a:t>
              </a:r>
              <a:endParaRPr lang="en-US" sz="900" dirty="0" smtClean="0">
                <a:solidFill>
                  <a:srgbClr val="676767">
                    <a:lumMod val="75000"/>
                  </a:srgbClr>
                </a:solidFill>
                <a:ea typeface="ＭＳ Ｐゴシック" charset="0"/>
              </a:endParaRPr>
            </a:p>
            <a:p>
              <a:pPr algn="ctr"/>
              <a:r>
                <a:rPr lang="en-US" sz="900" b="1" dirty="0" err="1" smtClean="0">
                  <a:solidFill>
                    <a:srgbClr val="676767">
                      <a:lumMod val="75000"/>
                    </a:srgbClr>
                  </a:solidFill>
                  <a:ea typeface="ＭＳ Ｐゴシック" charset="0"/>
                </a:rPr>
                <a:t>ClientLink</a:t>
              </a:r>
              <a:r>
                <a:rPr lang="en-US" sz="900" b="1" dirty="0" smtClean="0">
                  <a:solidFill>
                    <a:srgbClr val="676767">
                      <a:lumMod val="75000"/>
                    </a:srgbClr>
                  </a:solidFill>
                  <a:ea typeface="ＭＳ Ｐゴシック" charset="0"/>
                </a:rPr>
                <a:t> 4.0</a:t>
              </a:r>
            </a:p>
            <a:p>
              <a:pPr algn="ctr"/>
              <a:r>
                <a:rPr lang="en-US" altLang="ja-JP" sz="800" dirty="0" smtClean="0">
                  <a:solidFill>
                    <a:srgbClr val="676767"/>
                  </a:solidFill>
                  <a:ea typeface="ＭＳ Ｐゴシック" charset="0"/>
                </a:rPr>
                <a:t>802.11g/a/n/ac w1, 2</a:t>
              </a:r>
              <a:r>
                <a:rPr lang="ja-JP" altLang="en-US" sz="800" dirty="0" smtClean="0">
                  <a:solidFill>
                    <a:srgbClr val="676767"/>
                  </a:solidFill>
                  <a:ea typeface="ＭＳ Ｐゴシック" charset="0"/>
                </a:rPr>
                <a:t>のあらゆる</a:t>
              </a:r>
              <a:endParaRPr lang="en-US" altLang="ja-JP" sz="800" dirty="0" smtClean="0">
                <a:solidFill>
                  <a:srgbClr val="676767"/>
                </a:solidFill>
                <a:ea typeface="ＭＳ Ｐゴシック" charset="0"/>
              </a:endParaRPr>
            </a:p>
            <a:p>
              <a:pPr algn="ctr"/>
              <a:r>
                <a:rPr lang="ja-JP" altLang="en-US" sz="800" dirty="0" smtClean="0">
                  <a:solidFill>
                    <a:srgbClr val="676767"/>
                  </a:solidFill>
                  <a:ea typeface="ＭＳ Ｐゴシック" charset="0"/>
                </a:rPr>
                <a:t>端末</a:t>
              </a:r>
              <a:r>
                <a:rPr lang="ja-JP" altLang="en-US" sz="800" dirty="0">
                  <a:solidFill>
                    <a:srgbClr val="676767"/>
                  </a:solidFill>
                  <a:ea typeface="ＭＳ Ｐゴシック" charset="0"/>
                </a:rPr>
                <a:t>のスループットを向上</a:t>
              </a:r>
              <a:r>
                <a:rPr lang="en-US" altLang="ja-JP" sz="800" dirty="0">
                  <a:solidFill>
                    <a:srgbClr val="676767">
                      <a:lumMod val="75000"/>
                    </a:srgbClr>
                  </a:solidFill>
                  <a:ea typeface="ＭＳ Ｐゴシック" charset="0"/>
                </a:rPr>
                <a:t> </a:t>
              </a:r>
              <a:r>
                <a:rPr lang="en-US" sz="800" dirty="0" smtClean="0">
                  <a:solidFill>
                    <a:srgbClr val="676767">
                      <a:lumMod val="75000"/>
                    </a:srgbClr>
                  </a:solidFill>
                  <a:ea typeface="ＭＳ Ｐゴシック" charset="0"/>
                </a:rPr>
                <a:t> </a:t>
              </a:r>
              <a:endParaRPr lang="en-US" sz="800" dirty="0">
                <a:solidFill>
                  <a:srgbClr val="676767">
                    <a:lumMod val="75000"/>
                  </a:srgbClr>
                </a:solidFill>
                <a:ea typeface="ＭＳ Ｐゴシック" charset="0"/>
              </a:endParaRPr>
            </a:p>
          </p:txBody>
        </p:sp>
        <p:grpSp>
          <p:nvGrpSpPr>
            <p:cNvPr id="143" name="Group 8"/>
            <p:cNvGrpSpPr/>
            <p:nvPr/>
          </p:nvGrpSpPr>
          <p:grpSpPr>
            <a:xfrm>
              <a:off x="7470106" y="3324558"/>
              <a:ext cx="424455" cy="452093"/>
              <a:chOff x="6358096" y="3542682"/>
              <a:chExt cx="424455" cy="452093"/>
            </a:xfrm>
            <a:solidFill>
              <a:schemeClr val="tx2"/>
            </a:solidFill>
          </p:grpSpPr>
          <p:grpSp>
            <p:nvGrpSpPr>
              <p:cNvPr id="144" name="Group 64"/>
              <p:cNvGrpSpPr/>
              <p:nvPr/>
            </p:nvGrpSpPr>
            <p:grpSpPr>
              <a:xfrm rot="14338741">
                <a:off x="6543690" y="3553742"/>
                <a:ext cx="249921" cy="227801"/>
                <a:chOff x="-1210734" y="2455334"/>
                <a:chExt cx="736600" cy="533400"/>
              </a:xfrm>
              <a:grpFill/>
            </p:grpSpPr>
            <p:sp>
              <p:nvSpPr>
                <p:cNvPr id="146" name="Arc 65"/>
                <p:cNvSpPr/>
                <p:nvPr/>
              </p:nvSpPr>
              <p:spPr>
                <a:xfrm>
                  <a:off x="-1210734" y="2455334"/>
                  <a:ext cx="736600" cy="533400"/>
                </a:xfrm>
                <a:prstGeom prst="arc">
                  <a:avLst>
                    <a:gd name="adj1" fmla="val 12217026"/>
                    <a:gd name="adj2" fmla="val 20004371"/>
                  </a:avLst>
                </a:prstGeom>
                <a:no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676767"/>
                    </a:solidFill>
                  </a:endParaRPr>
                </a:p>
              </p:txBody>
            </p:sp>
            <p:sp>
              <p:nvSpPr>
                <p:cNvPr id="147" name="Arc 66"/>
                <p:cNvSpPr>
                  <a:spLocks noChangeAspect="1"/>
                </p:cNvSpPr>
                <p:nvPr/>
              </p:nvSpPr>
              <p:spPr>
                <a:xfrm>
                  <a:off x="-1082355" y="2582333"/>
                  <a:ext cx="479843" cy="347472"/>
                </a:xfrm>
                <a:prstGeom prst="arc">
                  <a:avLst>
                    <a:gd name="adj1" fmla="val 12217026"/>
                    <a:gd name="adj2" fmla="val 20004371"/>
                  </a:avLst>
                </a:prstGeom>
                <a:noFill/>
                <a:ln w="12700" cmpd="sng">
                  <a:solidFill>
                    <a:srgbClr val="2968A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676767"/>
                    </a:solidFill>
                  </a:endParaRPr>
                </a:p>
              </p:txBody>
            </p:sp>
            <p:sp>
              <p:nvSpPr>
                <p:cNvPr id="148" name="Arc 67"/>
                <p:cNvSpPr>
                  <a:spLocks noChangeAspect="1"/>
                </p:cNvSpPr>
                <p:nvPr/>
              </p:nvSpPr>
              <p:spPr>
                <a:xfrm>
                  <a:off x="-956081" y="2707471"/>
                  <a:ext cx="227294" cy="164592"/>
                </a:xfrm>
                <a:prstGeom prst="arc">
                  <a:avLst>
                    <a:gd name="adj1" fmla="val 12217026"/>
                    <a:gd name="adj2" fmla="val 20004371"/>
                  </a:avLst>
                </a:prstGeom>
                <a:noFill/>
                <a:ln w="12700" cmpd="sng">
                  <a:solidFill>
                    <a:srgbClr val="2968A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676767"/>
                    </a:solidFill>
                  </a:endParaRPr>
                </a:p>
              </p:txBody>
            </p:sp>
          </p:grpSp>
          <p:sp>
            <p:nvSpPr>
              <p:cNvPr id="145" name="Freeform 7"/>
              <p:cNvSpPr>
                <a:spLocks noEditPoints="1"/>
              </p:cNvSpPr>
              <p:nvPr/>
            </p:nvSpPr>
            <p:spPr bwMode="auto">
              <a:xfrm>
                <a:off x="6358096" y="3681437"/>
                <a:ext cx="158391" cy="313338"/>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grpSp>
      </p:grpSp>
      <p:grpSp>
        <p:nvGrpSpPr>
          <p:cNvPr id="149" name="Group 17"/>
          <p:cNvGrpSpPr/>
          <p:nvPr/>
        </p:nvGrpSpPr>
        <p:grpSpPr>
          <a:xfrm>
            <a:off x="3336756" y="1312348"/>
            <a:ext cx="1207382" cy="1014207"/>
            <a:chOff x="2408071" y="3465254"/>
            <a:chExt cx="1207382" cy="1014207"/>
          </a:xfrm>
        </p:grpSpPr>
        <p:sp>
          <p:nvSpPr>
            <p:cNvPr id="150" name="Rectangle 80"/>
            <p:cNvSpPr/>
            <p:nvPr/>
          </p:nvSpPr>
          <p:spPr>
            <a:xfrm>
              <a:off x="2408071" y="3725408"/>
              <a:ext cx="1207382" cy="754053"/>
            </a:xfrm>
            <a:prstGeom prst="rect">
              <a:avLst/>
            </a:prstGeom>
          </p:spPr>
          <p:txBody>
            <a:bodyPr wrap="none">
              <a:spAutoFit/>
            </a:bodyPr>
            <a:lstStyle/>
            <a:p>
              <a:pPr algn="ctr"/>
              <a:r>
                <a:rPr lang="en-US" sz="900" b="1" dirty="0">
                  <a:solidFill>
                    <a:srgbClr val="57B74E"/>
                  </a:solidFill>
                  <a:ea typeface="ＭＳ Ｐゴシック" charset="0"/>
                </a:rPr>
                <a:t>New</a:t>
              </a:r>
              <a:r>
                <a:rPr lang="en-US" sz="900" dirty="0">
                  <a:solidFill>
                    <a:srgbClr val="676767">
                      <a:lumMod val="75000"/>
                    </a:srgbClr>
                  </a:solidFill>
                  <a:ea typeface="ＭＳ Ｐゴシック" charset="0"/>
                </a:rPr>
                <a:t> </a:t>
              </a:r>
              <a:endParaRPr lang="en-US" sz="900" dirty="0" smtClean="0">
                <a:solidFill>
                  <a:srgbClr val="676767">
                    <a:lumMod val="75000"/>
                  </a:srgbClr>
                </a:solidFill>
                <a:ea typeface="ＭＳ Ｐゴシック" charset="0"/>
              </a:endParaRPr>
            </a:p>
            <a:p>
              <a:pPr algn="ctr"/>
              <a:r>
                <a:rPr lang="ja-JP" altLang="en-US" sz="900" b="1" dirty="0" smtClean="0">
                  <a:solidFill>
                    <a:srgbClr val="676767">
                      <a:lumMod val="75000"/>
                    </a:srgbClr>
                  </a:solidFill>
                  <a:ea typeface="ＭＳ Ｐゴシック" charset="0"/>
                </a:rPr>
                <a:t>マルチ</a:t>
              </a:r>
              <a:r>
                <a:rPr lang="en-US" altLang="ja-JP" sz="900" b="1" dirty="0" smtClean="0">
                  <a:solidFill>
                    <a:srgbClr val="676767">
                      <a:lumMod val="75000"/>
                    </a:srgbClr>
                  </a:solidFill>
                  <a:ea typeface="ＭＳ Ｐゴシック" charset="0"/>
                </a:rPr>
                <a:t>−</a:t>
              </a:r>
              <a:r>
                <a:rPr lang="ja-JP" altLang="en-US" sz="900" b="1" dirty="0" smtClean="0">
                  <a:solidFill>
                    <a:srgbClr val="676767">
                      <a:lumMod val="75000"/>
                    </a:srgbClr>
                  </a:solidFill>
                  <a:ea typeface="ＭＳ Ｐゴシック" charset="0"/>
                </a:rPr>
                <a:t>ギガビット</a:t>
              </a:r>
              <a:endParaRPr lang="en-US" altLang="ja-JP" sz="900" b="1" dirty="0" smtClean="0">
                <a:solidFill>
                  <a:srgbClr val="676767">
                    <a:lumMod val="75000"/>
                  </a:srgbClr>
                </a:solidFill>
                <a:ea typeface="ＭＳ Ｐゴシック" charset="0"/>
              </a:endParaRPr>
            </a:p>
            <a:p>
              <a:pPr algn="ctr"/>
              <a:r>
                <a:rPr lang="ja-JP" altLang="en-US" sz="900" b="1" dirty="0" smtClean="0">
                  <a:solidFill>
                    <a:srgbClr val="676767">
                      <a:lumMod val="75000"/>
                    </a:srgbClr>
                  </a:solidFill>
                  <a:ea typeface="ＭＳ Ｐゴシック" charset="0"/>
                </a:rPr>
                <a:t>アップリンク</a:t>
              </a:r>
              <a:endParaRPr lang="en-US" altLang="ja-JP" sz="900" b="1" dirty="0" smtClean="0">
                <a:solidFill>
                  <a:srgbClr val="676767">
                    <a:lumMod val="75000"/>
                  </a:srgbClr>
                </a:solidFill>
                <a:ea typeface="ＭＳ Ｐゴシック" charset="0"/>
              </a:endParaRPr>
            </a:p>
            <a:p>
              <a:pPr algn="ctr"/>
              <a:r>
                <a:rPr lang="ja-JP" altLang="en-US" sz="800" dirty="0" smtClean="0">
                  <a:solidFill>
                    <a:srgbClr val="676767">
                      <a:lumMod val="75000"/>
                    </a:srgbClr>
                  </a:solidFill>
                  <a:ea typeface="ＭＳ Ｐゴシック" charset="0"/>
                </a:rPr>
                <a:t>既存ケーブルで</a:t>
              </a:r>
              <a:endParaRPr lang="en-US" altLang="ja-JP" sz="800" dirty="0" smtClean="0">
                <a:solidFill>
                  <a:srgbClr val="676767">
                    <a:lumMod val="75000"/>
                  </a:srgbClr>
                </a:solidFill>
                <a:ea typeface="ＭＳ Ｐゴシック" charset="0"/>
              </a:endParaRPr>
            </a:p>
            <a:p>
              <a:pPr algn="ctr"/>
              <a:r>
                <a:rPr lang="ja-JP" altLang="en-US" sz="800" dirty="0" smtClean="0">
                  <a:solidFill>
                    <a:srgbClr val="676767">
                      <a:lumMod val="75000"/>
                    </a:srgbClr>
                  </a:solidFill>
                  <a:ea typeface="ＭＳ Ｐゴシック" charset="0"/>
                </a:rPr>
                <a:t>有線接続が最大</a:t>
              </a:r>
              <a:r>
                <a:rPr lang="en-US" altLang="ja-JP" sz="800" dirty="0" smtClean="0">
                  <a:solidFill>
                    <a:srgbClr val="676767">
                      <a:lumMod val="75000"/>
                    </a:srgbClr>
                  </a:solidFill>
                  <a:ea typeface="ＭＳ Ｐゴシック" charset="0"/>
                </a:rPr>
                <a:t>5Gbps</a:t>
              </a:r>
            </a:p>
          </p:txBody>
        </p:sp>
        <p:sp>
          <p:nvSpPr>
            <p:cNvPr id="151" name="Freeform 10"/>
            <p:cNvSpPr>
              <a:spLocks noEditPoints="1"/>
            </p:cNvSpPr>
            <p:nvPr/>
          </p:nvSpPr>
          <p:spPr bwMode="auto">
            <a:xfrm>
              <a:off x="2834854" y="3465254"/>
              <a:ext cx="307170" cy="246614"/>
            </a:xfrm>
            <a:custGeom>
              <a:avLst/>
              <a:gdLst>
                <a:gd name="T0" fmla="*/ 0 w 350"/>
                <a:gd name="T1" fmla="*/ 0 h 281"/>
                <a:gd name="T2" fmla="*/ 0 w 350"/>
                <a:gd name="T3" fmla="*/ 211 h 281"/>
                <a:gd name="T4" fmla="*/ 70 w 350"/>
                <a:gd name="T5" fmla="*/ 211 h 281"/>
                <a:gd name="T6" fmla="*/ 70 w 350"/>
                <a:gd name="T7" fmla="*/ 246 h 281"/>
                <a:gd name="T8" fmla="*/ 105 w 350"/>
                <a:gd name="T9" fmla="*/ 246 h 281"/>
                <a:gd name="T10" fmla="*/ 105 w 350"/>
                <a:gd name="T11" fmla="*/ 281 h 281"/>
                <a:gd name="T12" fmla="*/ 245 w 350"/>
                <a:gd name="T13" fmla="*/ 281 h 281"/>
                <a:gd name="T14" fmla="*/ 245 w 350"/>
                <a:gd name="T15" fmla="*/ 246 h 281"/>
                <a:gd name="T16" fmla="*/ 280 w 350"/>
                <a:gd name="T17" fmla="*/ 246 h 281"/>
                <a:gd name="T18" fmla="*/ 280 w 350"/>
                <a:gd name="T19" fmla="*/ 211 h 281"/>
                <a:gd name="T20" fmla="*/ 350 w 350"/>
                <a:gd name="T21" fmla="*/ 211 h 281"/>
                <a:gd name="T22" fmla="*/ 350 w 350"/>
                <a:gd name="T23" fmla="*/ 0 h 281"/>
                <a:gd name="T24" fmla="*/ 0 w 350"/>
                <a:gd name="T25" fmla="*/ 0 h 281"/>
                <a:gd name="T26" fmla="*/ 63 w 350"/>
                <a:gd name="T27" fmla="*/ 70 h 281"/>
                <a:gd name="T28" fmla="*/ 42 w 350"/>
                <a:gd name="T29" fmla="*/ 70 h 281"/>
                <a:gd name="T30" fmla="*/ 42 w 350"/>
                <a:gd name="T31" fmla="*/ 14 h 281"/>
                <a:gd name="T32" fmla="*/ 63 w 350"/>
                <a:gd name="T33" fmla="*/ 14 h 281"/>
                <a:gd name="T34" fmla="*/ 63 w 350"/>
                <a:gd name="T35" fmla="*/ 70 h 281"/>
                <a:gd name="T36" fmla="*/ 98 w 350"/>
                <a:gd name="T37" fmla="*/ 70 h 281"/>
                <a:gd name="T38" fmla="*/ 77 w 350"/>
                <a:gd name="T39" fmla="*/ 70 h 281"/>
                <a:gd name="T40" fmla="*/ 77 w 350"/>
                <a:gd name="T41" fmla="*/ 14 h 281"/>
                <a:gd name="T42" fmla="*/ 98 w 350"/>
                <a:gd name="T43" fmla="*/ 14 h 281"/>
                <a:gd name="T44" fmla="*/ 98 w 350"/>
                <a:gd name="T45" fmla="*/ 70 h 281"/>
                <a:gd name="T46" fmla="*/ 133 w 350"/>
                <a:gd name="T47" fmla="*/ 70 h 281"/>
                <a:gd name="T48" fmla="*/ 112 w 350"/>
                <a:gd name="T49" fmla="*/ 70 h 281"/>
                <a:gd name="T50" fmla="*/ 112 w 350"/>
                <a:gd name="T51" fmla="*/ 14 h 281"/>
                <a:gd name="T52" fmla="*/ 133 w 350"/>
                <a:gd name="T53" fmla="*/ 14 h 281"/>
                <a:gd name="T54" fmla="*/ 133 w 350"/>
                <a:gd name="T55" fmla="*/ 70 h 281"/>
                <a:gd name="T56" fmla="*/ 168 w 350"/>
                <a:gd name="T57" fmla="*/ 70 h 281"/>
                <a:gd name="T58" fmla="*/ 147 w 350"/>
                <a:gd name="T59" fmla="*/ 70 h 281"/>
                <a:gd name="T60" fmla="*/ 147 w 350"/>
                <a:gd name="T61" fmla="*/ 14 h 281"/>
                <a:gd name="T62" fmla="*/ 168 w 350"/>
                <a:gd name="T63" fmla="*/ 14 h 281"/>
                <a:gd name="T64" fmla="*/ 168 w 350"/>
                <a:gd name="T65" fmla="*/ 70 h 281"/>
                <a:gd name="T66" fmla="*/ 203 w 350"/>
                <a:gd name="T67" fmla="*/ 70 h 281"/>
                <a:gd name="T68" fmla="*/ 182 w 350"/>
                <a:gd name="T69" fmla="*/ 70 h 281"/>
                <a:gd name="T70" fmla="*/ 182 w 350"/>
                <a:gd name="T71" fmla="*/ 14 h 281"/>
                <a:gd name="T72" fmla="*/ 203 w 350"/>
                <a:gd name="T73" fmla="*/ 14 h 281"/>
                <a:gd name="T74" fmla="*/ 203 w 350"/>
                <a:gd name="T75" fmla="*/ 70 h 281"/>
                <a:gd name="T76" fmla="*/ 238 w 350"/>
                <a:gd name="T77" fmla="*/ 70 h 281"/>
                <a:gd name="T78" fmla="*/ 217 w 350"/>
                <a:gd name="T79" fmla="*/ 70 h 281"/>
                <a:gd name="T80" fmla="*/ 217 w 350"/>
                <a:gd name="T81" fmla="*/ 14 h 281"/>
                <a:gd name="T82" fmla="*/ 238 w 350"/>
                <a:gd name="T83" fmla="*/ 14 h 281"/>
                <a:gd name="T84" fmla="*/ 238 w 350"/>
                <a:gd name="T85" fmla="*/ 70 h 281"/>
                <a:gd name="T86" fmla="*/ 273 w 350"/>
                <a:gd name="T87" fmla="*/ 70 h 281"/>
                <a:gd name="T88" fmla="*/ 252 w 350"/>
                <a:gd name="T89" fmla="*/ 70 h 281"/>
                <a:gd name="T90" fmla="*/ 252 w 350"/>
                <a:gd name="T91" fmla="*/ 14 h 281"/>
                <a:gd name="T92" fmla="*/ 273 w 350"/>
                <a:gd name="T93" fmla="*/ 14 h 281"/>
                <a:gd name="T94" fmla="*/ 273 w 350"/>
                <a:gd name="T95" fmla="*/ 70 h 281"/>
                <a:gd name="T96" fmla="*/ 308 w 350"/>
                <a:gd name="T97" fmla="*/ 70 h 281"/>
                <a:gd name="T98" fmla="*/ 287 w 350"/>
                <a:gd name="T99" fmla="*/ 70 h 281"/>
                <a:gd name="T100" fmla="*/ 287 w 350"/>
                <a:gd name="T101" fmla="*/ 14 h 281"/>
                <a:gd name="T102" fmla="*/ 308 w 350"/>
                <a:gd name="T103" fmla="*/ 14 h 281"/>
                <a:gd name="T104" fmla="*/ 308 w 350"/>
                <a:gd name="T105" fmla="*/ 7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0" h="281">
                  <a:moveTo>
                    <a:pt x="0" y="0"/>
                  </a:moveTo>
                  <a:lnTo>
                    <a:pt x="0" y="211"/>
                  </a:lnTo>
                  <a:lnTo>
                    <a:pt x="70" y="211"/>
                  </a:lnTo>
                  <a:lnTo>
                    <a:pt x="70" y="246"/>
                  </a:lnTo>
                  <a:lnTo>
                    <a:pt x="105" y="246"/>
                  </a:lnTo>
                  <a:lnTo>
                    <a:pt x="105" y="281"/>
                  </a:lnTo>
                  <a:lnTo>
                    <a:pt x="245" y="281"/>
                  </a:lnTo>
                  <a:lnTo>
                    <a:pt x="245" y="246"/>
                  </a:lnTo>
                  <a:lnTo>
                    <a:pt x="280" y="246"/>
                  </a:lnTo>
                  <a:lnTo>
                    <a:pt x="280" y="211"/>
                  </a:lnTo>
                  <a:lnTo>
                    <a:pt x="350" y="211"/>
                  </a:lnTo>
                  <a:lnTo>
                    <a:pt x="350" y="0"/>
                  </a:lnTo>
                  <a:lnTo>
                    <a:pt x="0" y="0"/>
                  </a:lnTo>
                  <a:close/>
                  <a:moveTo>
                    <a:pt x="63" y="70"/>
                  </a:moveTo>
                  <a:lnTo>
                    <a:pt x="42" y="70"/>
                  </a:lnTo>
                  <a:lnTo>
                    <a:pt x="42" y="14"/>
                  </a:lnTo>
                  <a:lnTo>
                    <a:pt x="63" y="14"/>
                  </a:lnTo>
                  <a:lnTo>
                    <a:pt x="63" y="70"/>
                  </a:lnTo>
                  <a:close/>
                  <a:moveTo>
                    <a:pt x="98" y="70"/>
                  </a:moveTo>
                  <a:lnTo>
                    <a:pt x="77" y="70"/>
                  </a:lnTo>
                  <a:lnTo>
                    <a:pt x="77" y="14"/>
                  </a:lnTo>
                  <a:lnTo>
                    <a:pt x="98" y="14"/>
                  </a:lnTo>
                  <a:lnTo>
                    <a:pt x="98" y="70"/>
                  </a:lnTo>
                  <a:close/>
                  <a:moveTo>
                    <a:pt x="133" y="70"/>
                  </a:moveTo>
                  <a:lnTo>
                    <a:pt x="112" y="70"/>
                  </a:lnTo>
                  <a:lnTo>
                    <a:pt x="112" y="14"/>
                  </a:lnTo>
                  <a:lnTo>
                    <a:pt x="133" y="14"/>
                  </a:lnTo>
                  <a:lnTo>
                    <a:pt x="133" y="70"/>
                  </a:lnTo>
                  <a:close/>
                  <a:moveTo>
                    <a:pt x="168" y="70"/>
                  </a:moveTo>
                  <a:lnTo>
                    <a:pt x="147" y="70"/>
                  </a:lnTo>
                  <a:lnTo>
                    <a:pt x="147" y="14"/>
                  </a:lnTo>
                  <a:lnTo>
                    <a:pt x="168" y="14"/>
                  </a:lnTo>
                  <a:lnTo>
                    <a:pt x="168" y="70"/>
                  </a:lnTo>
                  <a:close/>
                  <a:moveTo>
                    <a:pt x="203" y="70"/>
                  </a:moveTo>
                  <a:lnTo>
                    <a:pt x="182" y="70"/>
                  </a:lnTo>
                  <a:lnTo>
                    <a:pt x="182" y="14"/>
                  </a:lnTo>
                  <a:lnTo>
                    <a:pt x="203" y="14"/>
                  </a:lnTo>
                  <a:lnTo>
                    <a:pt x="203" y="70"/>
                  </a:lnTo>
                  <a:close/>
                  <a:moveTo>
                    <a:pt x="238" y="70"/>
                  </a:moveTo>
                  <a:lnTo>
                    <a:pt x="217" y="70"/>
                  </a:lnTo>
                  <a:lnTo>
                    <a:pt x="217" y="14"/>
                  </a:lnTo>
                  <a:lnTo>
                    <a:pt x="238" y="14"/>
                  </a:lnTo>
                  <a:lnTo>
                    <a:pt x="238" y="70"/>
                  </a:lnTo>
                  <a:close/>
                  <a:moveTo>
                    <a:pt x="273" y="70"/>
                  </a:moveTo>
                  <a:lnTo>
                    <a:pt x="252" y="70"/>
                  </a:lnTo>
                  <a:lnTo>
                    <a:pt x="252" y="14"/>
                  </a:lnTo>
                  <a:lnTo>
                    <a:pt x="273" y="14"/>
                  </a:lnTo>
                  <a:lnTo>
                    <a:pt x="273" y="70"/>
                  </a:lnTo>
                  <a:close/>
                  <a:moveTo>
                    <a:pt x="308" y="70"/>
                  </a:moveTo>
                  <a:lnTo>
                    <a:pt x="287" y="70"/>
                  </a:lnTo>
                  <a:lnTo>
                    <a:pt x="287" y="14"/>
                  </a:lnTo>
                  <a:lnTo>
                    <a:pt x="308" y="14"/>
                  </a:lnTo>
                  <a:lnTo>
                    <a:pt x="308" y="70"/>
                  </a:ln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grpSp>
      <p:grpSp>
        <p:nvGrpSpPr>
          <p:cNvPr id="152" name="Group 19"/>
          <p:cNvGrpSpPr/>
          <p:nvPr/>
        </p:nvGrpSpPr>
        <p:grpSpPr>
          <a:xfrm>
            <a:off x="2562533" y="2218510"/>
            <a:ext cx="1388521" cy="978272"/>
            <a:chOff x="5364193" y="3395114"/>
            <a:chExt cx="1388521" cy="978272"/>
          </a:xfrm>
        </p:grpSpPr>
        <p:sp>
          <p:nvSpPr>
            <p:cNvPr id="153" name="Rectangle 85"/>
            <p:cNvSpPr/>
            <p:nvPr/>
          </p:nvSpPr>
          <p:spPr>
            <a:xfrm>
              <a:off x="5364193" y="3757833"/>
              <a:ext cx="1388521" cy="615553"/>
            </a:xfrm>
            <a:prstGeom prst="rect">
              <a:avLst/>
            </a:prstGeom>
          </p:spPr>
          <p:txBody>
            <a:bodyPr wrap="none">
              <a:spAutoFit/>
            </a:bodyPr>
            <a:lstStyle/>
            <a:p>
              <a:pPr algn="ctr"/>
              <a:r>
                <a:rPr lang="en-US" sz="900" b="1" dirty="0">
                  <a:solidFill>
                    <a:srgbClr val="57B74E"/>
                  </a:solidFill>
                  <a:ea typeface="ＭＳ Ｐゴシック" charset="0"/>
                </a:rPr>
                <a:t>New </a:t>
              </a:r>
              <a:endParaRPr lang="en-US" sz="900" b="1" dirty="0" smtClean="0">
                <a:solidFill>
                  <a:srgbClr val="57B74E"/>
                </a:solidFill>
                <a:ea typeface="ＭＳ Ｐゴシック" charset="0"/>
              </a:endParaRPr>
            </a:p>
            <a:p>
              <a:pPr algn="ctr"/>
              <a:r>
                <a:rPr lang="ja-JP" altLang="en-US" sz="900" b="1" dirty="0" smtClean="0">
                  <a:solidFill>
                    <a:srgbClr val="676767">
                      <a:lumMod val="75000"/>
                    </a:srgbClr>
                  </a:solidFill>
                  <a:ea typeface="ＭＳ Ｐゴシック" charset="0"/>
                </a:rPr>
                <a:t>ゼロインパクト</a:t>
              </a:r>
              <a:r>
                <a:rPr lang="en-US" sz="900" b="1" dirty="0" smtClean="0">
                  <a:solidFill>
                    <a:srgbClr val="676767">
                      <a:lumMod val="75000"/>
                    </a:srgbClr>
                  </a:solidFill>
                  <a:ea typeface="ＭＳ Ｐゴシック" charset="0"/>
                </a:rPr>
                <a:t>AVC</a:t>
              </a:r>
            </a:p>
            <a:p>
              <a:pPr algn="ctr"/>
              <a:r>
                <a:rPr lang="ja-JP" altLang="en-US" sz="800" dirty="0" smtClean="0">
                  <a:solidFill>
                    <a:srgbClr val="676767">
                      <a:lumMod val="75000"/>
                    </a:srgbClr>
                  </a:solidFill>
                  <a:ea typeface="ＭＳ Ｐゴシック" charset="0"/>
                </a:rPr>
                <a:t>アプリ見える化を</a:t>
              </a:r>
              <a:r>
                <a:rPr lang="en-US" altLang="ja-JP" sz="800" dirty="0" smtClean="0">
                  <a:solidFill>
                    <a:srgbClr val="676767">
                      <a:lumMod val="75000"/>
                    </a:srgbClr>
                  </a:solidFill>
                  <a:ea typeface="ＭＳ Ｐゴシック" charset="0"/>
                </a:rPr>
                <a:t>HW</a:t>
              </a:r>
              <a:r>
                <a:rPr lang="ja-JP" altLang="en-US" sz="800" dirty="0" smtClean="0">
                  <a:solidFill>
                    <a:srgbClr val="676767">
                      <a:lumMod val="75000"/>
                    </a:srgbClr>
                  </a:solidFill>
                  <a:ea typeface="ＭＳ Ｐゴシック" charset="0"/>
                </a:rPr>
                <a:t>処理で</a:t>
              </a:r>
              <a:endParaRPr lang="en-US" altLang="ja-JP" sz="800" dirty="0" smtClean="0">
                <a:solidFill>
                  <a:srgbClr val="676767">
                    <a:lumMod val="75000"/>
                  </a:srgbClr>
                </a:solidFill>
                <a:ea typeface="ＭＳ Ｐゴシック" charset="0"/>
              </a:endParaRPr>
            </a:p>
            <a:p>
              <a:pPr algn="ctr"/>
              <a:r>
                <a:rPr lang="ja-JP" altLang="en-US" sz="800" dirty="0" smtClean="0">
                  <a:solidFill>
                    <a:srgbClr val="676767">
                      <a:lumMod val="75000"/>
                    </a:srgbClr>
                  </a:solidFill>
                  <a:ea typeface="ＭＳ Ｐゴシック" charset="0"/>
                </a:rPr>
                <a:t>通信に影響させない</a:t>
              </a:r>
              <a:endParaRPr lang="en-US" sz="800" dirty="0">
                <a:solidFill>
                  <a:srgbClr val="676767">
                    <a:lumMod val="75000"/>
                  </a:srgbClr>
                </a:solidFill>
                <a:ea typeface="ＭＳ Ｐゴシック" charset="0"/>
              </a:endParaRPr>
            </a:p>
          </p:txBody>
        </p:sp>
        <p:grpSp>
          <p:nvGrpSpPr>
            <p:cNvPr id="154" name="Group 37"/>
            <p:cNvGrpSpPr/>
            <p:nvPr/>
          </p:nvGrpSpPr>
          <p:grpSpPr>
            <a:xfrm>
              <a:off x="5851532" y="3395114"/>
              <a:ext cx="432178" cy="386894"/>
              <a:chOff x="506413" y="2192338"/>
              <a:chExt cx="863601" cy="773112"/>
            </a:xfrm>
            <a:solidFill>
              <a:schemeClr val="tx2"/>
            </a:solidFill>
          </p:grpSpPr>
          <p:sp>
            <p:nvSpPr>
              <p:cNvPr id="155" name="Freeform 14"/>
              <p:cNvSpPr>
                <a:spLocks/>
              </p:cNvSpPr>
              <p:nvPr/>
            </p:nvSpPr>
            <p:spPr bwMode="auto">
              <a:xfrm>
                <a:off x="506413" y="2533650"/>
                <a:ext cx="227013" cy="157162"/>
              </a:xfrm>
              <a:custGeom>
                <a:avLst/>
                <a:gdLst>
                  <a:gd name="T0" fmla="*/ 0 w 62"/>
                  <a:gd name="T1" fmla="*/ 36 h 43"/>
                  <a:gd name="T2" fmla="*/ 0 w 62"/>
                  <a:gd name="T3" fmla="*/ 6 h 43"/>
                  <a:gd name="T4" fmla="*/ 6 w 62"/>
                  <a:gd name="T5" fmla="*/ 0 h 43"/>
                  <a:gd name="T6" fmla="*/ 61 w 62"/>
                  <a:gd name="T7" fmla="*/ 0 h 43"/>
                  <a:gd name="T8" fmla="*/ 62 w 62"/>
                  <a:gd name="T9" fmla="*/ 0 h 43"/>
                  <a:gd name="T10" fmla="*/ 61 w 62"/>
                  <a:gd name="T11" fmla="*/ 2 h 43"/>
                  <a:gd name="T12" fmla="*/ 38 w 62"/>
                  <a:gd name="T13" fmla="*/ 41 h 43"/>
                  <a:gd name="T14" fmla="*/ 35 w 62"/>
                  <a:gd name="T15" fmla="*/ 43 h 43"/>
                  <a:gd name="T16" fmla="*/ 6 w 62"/>
                  <a:gd name="T17" fmla="*/ 43 h 43"/>
                  <a:gd name="T18" fmla="*/ 0 w 62"/>
                  <a:gd name="T19"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3">
                    <a:moveTo>
                      <a:pt x="0" y="36"/>
                    </a:moveTo>
                    <a:cubicBezTo>
                      <a:pt x="0" y="26"/>
                      <a:pt x="0" y="16"/>
                      <a:pt x="0" y="6"/>
                    </a:cubicBezTo>
                    <a:cubicBezTo>
                      <a:pt x="0" y="2"/>
                      <a:pt x="2" y="0"/>
                      <a:pt x="6" y="0"/>
                    </a:cubicBezTo>
                    <a:cubicBezTo>
                      <a:pt x="24" y="0"/>
                      <a:pt x="43" y="0"/>
                      <a:pt x="61" y="0"/>
                    </a:cubicBezTo>
                    <a:cubicBezTo>
                      <a:pt x="61" y="0"/>
                      <a:pt x="61" y="0"/>
                      <a:pt x="62" y="0"/>
                    </a:cubicBezTo>
                    <a:cubicBezTo>
                      <a:pt x="61" y="1"/>
                      <a:pt x="61" y="2"/>
                      <a:pt x="61" y="2"/>
                    </a:cubicBezTo>
                    <a:cubicBezTo>
                      <a:pt x="53" y="15"/>
                      <a:pt x="46" y="28"/>
                      <a:pt x="38" y="41"/>
                    </a:cubicBezTo>
                    <a:cubicBezTo>
                      <a:pt x="38" y="42"/>
                      <a:pt x="37" y="43"/>
                      <a:pt x="35" y="43"/>
                    </a:cubicBezTo>
                    <a:cubicBezTo>
                      <a:pt x="26" y="43"/>
                      <a:pt x="16" y="43"/>
                      <a:pt x="6" y="43"/>
                    </a:cubicBezTo>
                    <a:cubicBezTo>
                      <a:pt x="2" y="43"/>
                      <a:pt x="0" y="41"/>
                      <a:pt x="0" y="36"/>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56" name="Freeform 15"/>
              <p:cNvSpPr>
                <a:spLocks/>
              </p:cNvSpPr>
              <p:nvPr/>
            </p:nvSpPr>
            <p:spPr bwMode="auto">
              <a:xfrm>
                <a:off x="573088" y="2855913"/>
                <a:ext cx="90488" cy="101600"/>
              </a:xfrm>
              <a:custGeom>
                <a:avLst/>
                <a:gdLst>
                  <a:gd name="T0" fmla="*/ 23 w 25"/>
                  <a:gd name="T1" fmla="*/ 15 h 28"/>
                  <a:gd name="T2" fmla="*/ 4 w 25"/>
                  <a:gd name="T3" fmla="*/ 27 h 28"/>
                  <a:gd name="T4" fmla="*/ 2 w 25"/>
                  <a:gd name="T5" fmla="*/ 28 h 28"/>
                  <a:gd name="T6" fmla="*/ 0 w 25"/>
                  <a:gd name="T7" fmla="*/ 26 h 28"/>
                  <a:gd name="T8" fmla="*/ 3 w 25"/>
                  <a:gd name="T9" fmla="*/ 4 h 28"/>
                  <a:gd name="T10" fmla="*/ 8 w 25"/>
                  <a:gd name="T11" fmla="*/ 1 h 28"/>
                  <a:gd name="T12" fmla="*/ 22 w 25"/>
                  <a:gd name="T13" fmla="*/ 9 h 28"/>
                  <a:gd name="T14" fmla="*/ 23 w 25"/>
                  <a:gd name="T15" fmla="*/ 15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3" y="15"/>
                    </a:moveTo>
                    <a:cubicBezTo>
                      <a:pt x="17" y="19"/>
                      <a:pt x="10" y="23"/>
                      <a:pt x="4" y="27"/>
                    </a:cubicBezTo>
                    <a:cubicBezTo>
                      <a:pt x="3" y="28"/>
                      <a:pt x="2" y="28"/>
                      <a:pt x="2" y="28"/>
                    </a:cubicBezTo>
                    <a:cubicBezTo>
                      <a:pt x="1" y="27"/>
                      <a:pt x="1" y="26"/>
                      <a:pt x="0" y="26"/>
                    </a:cubicBezTo>
                    <a:cubicBezTo>
                      <a:pt x="1" y="18"/>
                      <a:pt x="2" y="11"/>
                      <a:pt x="3" y="4"/>
                    </a:cubicBezTo>
                    <a:cubicBezTo>
                      <a:pt x="3" y="1"/>
                      <a:pt x="6" y="0"/>
                      <a:pt x="8" y="1"/>
                    </a:cubicBezTo>
                    <a:cubicBezTo>
                      <a:pt x="13" y="4"/>
                      <a:pt x="18" y="7"/>
                      <a:pt x="22" y="9"/>
                    </a:cubicBezTo>
                    <a:cubicBezTo>
                      <a:pt x="25" y="11"/>
                      <a:pt x="25" y="13"/>
                      <a:pt x="23" y="15"/>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57" name="Freeform 16"/>
              <p:cNvSpPr>
                <a:spLocks/>
              </p:cNvSpPr>
              <p:nvPr/>
            </p:nvSpPr>
            <p:spPr bwMode="auto">
              <a:xfrm>
                <a:off x="604839" y="2386013"/>
                <a:ext cx="333375" cy="484187"/>
              </a:xfrm>
              <a:custGeom>
                <a:avLst/>
                <a:gdLst>
                  <a:gd name="T0" fmla="*/ 20 w 91"/>
                  <a:gd name="T1" fmla="*/ 132 h 132"/>
                  <a:gd name="T2" fmla="*/ 17 w 91"/>
                  <a:gd name="T3" fmla="*/ 131 h 132"/>
                  <a:gd name="T4" fmla="*/ 4 w 91"/>
                  <a:gd name="T5" fmla="*/ 123 h 132"/>
                  <a:gd name="T6" fmla="*/ 2 w 91"/>
                  <a:gd name="T7" fmla="*/ 115 h 132"/>
                  <a:gd name="T8" fmla="*/ 66 w 91"/>
                  <a:gd name="T9" fmla="*/ 4 h 132"/>
                  <a:gd name="T10" fmla="*/ 74 w 91"/>
                  <a:gd name="T11" fmla="*/ 2 h 132"/>
                  <a:gd name="T12" fmla="*/ 87 w 91"/>
                  <a:gd name="T13" fmla="*/ 9 h 132"/>
                  <a:gd name="T14" fmla="*/ 89 w 91"/>
                  <a:gd name="T15" fmla="*/ 18 h 132"/>
                  <a:gd name="T16" fmla="*/ 25 w 91"/>
                  <a:gd name="T17" fmla="*/ 129 h 132"/>
                  <a:gd name="T18" fmla="*/ 20 w 91"/>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32">
                    <a:moveTo>
                      <a:pt x="20" y="132"/>
                    </a:moveTo>
                    <a:cubicBezTo>
                      <a:pt x="19" y="132"/>
                      <a:pt x="18" y="131"/>
                      <a:pt x="17" y="131"/>
                    </a:cubicBezTo>
                    <a:cubicBezTo>
                      <a:pt x="13" y="128"/>
                      <a:pt x="9" y="126"/>
                      <a:pt x="4" y="123"/>
                    </a:cubicBezTo>
                    <a:cubicBezTo>
                      <a:pt x="1" y="122"/>
                      <a:pt x="0" y="119"/>
                      <a:pt x="2" y="115"/>
                    </a:cubicBezTo>
                    <a:cubicBezTo>
                      <a:pt x="23" y="78"/>
                      <a:pt x="45" y="41"/>
                      <a:pt x="66" y="4"/>
                    </a:cubicBezTo>
                    <a:cubicBezTo>
                      <a:pt x="68" y="1"/>
                      <a:pt x="71" y="0"/>
                      <a:pt x="74" y="2"/>
                    </a:cubicBezTo>
                    <a:cubicBezTo>
                      <a:pt x="79" y="5"/>
                      <a:pt x="83" y="7"/>
                      <a:pt x="87" y="9"/>
                    </a:cubicBezTo>
                    <a:cubicBezTo>
                      <a:pt x="91" y="11"/>
                      <a:pt x="91" y="14"/>
                      <a:pt x="89" y="18"/>
                    </a:cubicBezTo>
                    <a:cubicBezTo>
                      <a:pt x="68" y="55"/>
                      <a:pt x="47" y="92"/>
                      <a:pt x="25" y="129"/>
                    </a:cubicBezTo>
                    <a:cubicBezTo>
                      <a:pt x="24" y="131"/>
                      <a:pt x="23" y="132"/>
                      <a:pt x="20" y="132"/>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58" name="Freeform 17"/>
              <p:cNvSpPr>
                <a:spLocks/>
              </p:cNvSpPr>
              <p:nvPr/>
            </p:nvSpPr>
            <p:spPr bwMode="auto">
              <a:xfrm>
                <a:off x="850901" y="2533650"/>
                <a:ext cx="211138" cy="157162"/>
              </a:xfrm>
              <a:custGeom>
                <a:avLst/>
                <a:gdLst>
                  <a:gd name="T0" fmla="*/ 0 w 58"/>
                  <a:gd name="T1" fmla="*/ 43 h 43"/>
                  <a:gd name="T2" fmla="*/ 1 w 58"/>
                  <a:gd name="T3" fmla="*/ 41 h 43"/>
                  <a:gd name="T4" fmla="*/ 23 w 58"/>
                  <a:gd name="T5" fmla="*/ 2 h 43"/>
                  <a:gd name="T6" fmla="*/ 27 w 58"/>
                  <a:gd name="T7" fmla="*/ 0 h 43"/>
                  <a:gd name="T8" fmla="*/ 37 w 58"/>
                  <a:gd name="T9" fmla="*/ 0 h 43"/>
                  <a:gd name="T10" fmla="*/ 39 w 58"/>
                  <a:gd name="T11" fmla="*/ 1 h 43"/>
                  <a:gd name="T12" fmla="*/ 58 w 58"/>
                  <a:gd name="T13" fmla="*/ 42 h 43"/>
                  <a:gd name="T14" fmla="*/ 58 w 58"/>
                  <a:gd name="T15" fmla="*/ 43 h 43"/>
                  <a:gd name="T16" fmla="*/ 0 w 5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3">
                    <a:moveTo>
                      <a:pt x="0" y="43"/>
                    </a:moveTo>
                    <a:cubicBezTo>
                      <a:pt x="1" y="42"/>
                      <a:pt x="1" y="41"/>
                      <a:pt x="1" y="41"/>
                    </a:cubicBezTo>
                    <a:cubicBezTo>
                      <a:pt x="9" y="28"/>
                      <a:pt x="16" y="15"/>
                      <a:pt x="23" y="2"/>
                    </a:cubicBezTo>
                    <a:cubicBezTo>
                      <a:pt x="24" y="0"/>
                      <a:pt x="25" y="0"/>
                      <a:pt x="27" y="0"/>
                    </a:cubicBezTo>
                    <a:cubicBezTo>
                      <a:pt x="30" y="0"/>
                      <a:pt x="34" y="0"/>
                      <a:pt x="37" y="0"/>
                    </a:cubicBezTo>
                    <a:cubicBezTo>
                      <a:pt x="38" y="0"/>
                      <a:pt x="39" y="1"/>
                      <a:pt x="39" y="1"/>
                    </a:cubicBezTo>
                    <a:cubicBezTo>
                      <a:pt x="46" y="15"/>
                      <a:pt x="52" y="28"/>
                      <a:pt x="58" y="42"/>
                    </a:cubicBezTo>
                    <a:cubicBezTo>
                      <a:pt x="58" y="42"/>
                      <a:pt x="58" y="42"/>
                      <a:pt x="58" y="43"/>
                    </a:cubicBezTo>
                    <a:cubicBezTo>
                      <a:pt x="39" y="43"/>
                      <a:pt x="20" y="43"/>
                      <a:pt x="0" y="43"/>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59" name="Freeform 18"/>
              <p:cNvSpPr>
                <a:spLocks/>
              </p:cNvSpPr>
              <p:nvPr/>
            </p:nvSpPr>
            <p:spPr bwMode="auto">
              <a:xfrm>
                <a:off x="909638" y="2192338"/>
                <a:ext cx="306388" cy="552450"/>
              </a:xfrm>
              <a:custGeom>
                <a:avLst/>
                <a:gdLst>
                  <a:gd name="T0" fmla="*/ 62 w 84"/>
                  <a:gd name="T1" fmla="*/ 146 h 151"/>
                  <a:gd name="T2" fmla="*/ 53 w 84"/>
                  <a:gd name="T3" fmla="*/ 130 h 151"/>
                  <a:gd name="T4" fmla="*/ 6 w 84"/>
                  <a:gd name="T5" fmla="*/ 23 h 151"/>
                  <a:gd name="T6" fmla="*/ 1 w 84"/>
                  <a:gd name="T7" fmla="*/ 8 h 151"/>
                  <a:gd name="T8" fmla="*/ 1 w 84"/>
                  <a:gd name="T9" fmla="*/ 5 h 151"/>
                  <a:gd name="T10" fmla="*/ 1 w 84"/>
                  <a:gd name="T11" fmla="*/ 3 h 151"/>
                  <a:gd name="T12" fmla="*/ 2 w 84"/>
                  <a:gd name="T13" fmla="*/ 1 h 151"/>
                  <a:gd name="T14" fmla="*/ 5 w 84"/>
                  <a:gd name="T15" fmla="*/ 2 h 151"/>
                  <a:gd name="T16" fmla="*/ 10 w 84"/>
                  <a:gd name="T17" fmla="*/ 8 h 151"/>
                  <a:gd name="T18" fmla="*/ 26 w 84"/>
                  <a:gd name="T19" fmla="*/ 35 h 151"/>
                  <a:gd name="T20" fmla="*/ 82 w 84"/>
                  <a:gd name="T21" fmla="*/ 135 h 151"/>
                  <a:gd name="T22" fmla="*/ 81 w 84"/>
                  <a:gd name="T23" fmla="*/ 145 h 151"/>
                  <a:gd name="T24" fmla="*/ 68 w 84"/>
                  <a:gd name="T25" fmla="*/ 150 h 151"/>
                  <a:gd name="T26" fmla="*/ 62 w 84"/>
                  <a:gd name="T27" fmla="*/ 14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151">
                    <a:moveTo>
                      <a:pt x="62" y="146"/>
                    </a:moveTo>
                    <a:cubicBezTo>
                      <a:pt x="59" y="140"/>
                      <a:pt x="56" y="135"/>
                      <a:pt x="53" y="130"/>
                    </a:cubicBezTo>
                    <a:cubicBezTo>
                      <a:pt x="36" y="95"/>
                      <a:pt x="21" y="59"/>
                      <a:pt x="6" y="23"/>
                    </a:cubicBezTo>
                    <a:cubicBezTo>
                      <a:pt x="4" y="18"/>
                      <a:pt x="2" y="13"/>
                      <a:pt x="1" y="8"/>
                    </a:cubicBezTo>
                    <a:cubicBezTo>
                      <a:pt x="1" y="7"/>
                      <a:pt x="1" y="6"/>
                      <a:pt x="1" y="5"/>
                    </a:cubicBezTo>
                    <a:cubicBezTo>
                      <a:pt x="1" y="4"/>
                      <a:pt x="0" y="4"/>
                      <a:pt x="1" y="3"/>
                    </a:cubicBezTo>
                    <a:cubicBezTo>
                      <a:pt x="1" y="2"/>
                      <a:pt x="1" y="1"/>
                      <a:pt x="2" y="1"/>
                    </a:cubicBezTo>
                    <a:cubicBezTo>
                      <a:pt x="3" y="0"/>
                      <a:pt x="4" y="1"/>
                      <a:pt x="5" y="2"/>
                    </a:cubicBezTo>
                    <a:cubicBezTo>
                      <a:pt x="7" y="4"/>
                      <a:pt x="9" y="6"/>
                      <a:pt x="10" y="8"/>
                    </a:cubicBezTo>
                    <a:cubicBezTo>
                      <a:pt x="16" y="17"/>
                      <a:pt x="21" y="26"/>
                      <a:pt x="26" y="35"/>
                    </a:cubicBezTo>
                    <a:cubicBezTo>
                      <a:pt x="47" y="67"/>
                      <a:pt x="65" y="101"/>
                      <a:pt x="82" y="135"/>
                    </a:cubicBezTo>
                    <a:cubicBezTo>
                      <a:pt x="84" y="139"/>
                      <a:pt x="84" y="142"/>
                      <a:pt x="81" y="145"/>
                    </a:cubicBezTo>
                    <a:cubicBezTo>
                      <a:pt x="77" y="148"/>
                      <a:pt x="73" y="151"/>
                      <a:pt x="68" y="150"/>
                    </a:cubicBezTo>
                    <a:cubicBezTo>
                      <a:pt x="65" y="149"/>
                      <a:pt x="63" y="148"/>
                      <a:pt x="62" y="146"/>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60" name="Freeform 19"/>
              <p:cNvSpPr>
                <a:spLocks/>
              </p:cNvSpPr>
              <p:nvPr/>
            </p:nvSpPr>
            <p:spPr bwMode="auto">
              <a:xfrm>
                <a:off x="1173163" y="2749550"/>
                <a:ext cx="98425" cy="106362"/>
              </a:xfrm>
              <a:custGeom>
                <a:avLst/>
                <a:gdLst>
                  <a:gd name="T0" fmla="*/ 11 w 27"/>
                  <a:gd name="T1" fmla="*/ 26 h 29"/>
                  <a:gd name="T2" fmla="*/ 2 w 27"/>
                  <a:gd name="T3" fmla="*/ 13 h 29"/>
                  <a:gd name="T4" fmla="*/ 4 w 27"/>
                  <a:gd name="T5" fmla="*/ 5 h 29"/>
                  <a:gd name="T6" fmla="*/ 12 w 27"/>
                  <a:gd name="T7" fmla="*/ 1 h 29"/>
                  <a:gd name="T8" fmla="*/ 20 w 27"/>
                  <a:gd name="T9" fmla="*/ 3 h 29"/>
                  <a:gd name="T10" fmla="*/ 27 w 27"/>
                  <a:gd name="T11" fmla="*/ 16 h 29"/>
                  <a:gd name="T12" fmla="*/ 27 w 27"/>
                  <a:gd name="T13" fmla="*/ 19 h 29"/>
                  <a:gd name="T14" fmla="*/ 24 w 27"/>
                  <a:gd name="T15" fmla="*/ 24 h 29"/>
                  <a:gd name="T16" fmla="*/ 19 w 27"/>
                  <a:gd name="T17" fmla="*/ 28 h 29"/>
                  <a:gd name="T18" fmla="*/ 11 w 27"/>
                  <a:gd name="T19"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9">
                    <a:moveTo>
                      <a:pt x="11" y="26"/>
                    </a:moveTo>
                    <a:cubicBezTo>
                      <a:pt x="8" y="22"/>
                      <a:pt x="5" y="17"/>
                      <a:pt x="2" y="13"/>
                    </a:cubicBezTo>
                    <a:cubicBezTo>
                      <a:pt x="0" y="10"/>
                      <a:pt x="1" y="7"/>
                      <a:pt x="4" y="5"/>
                    </a:cubicBezTo>
                    <a:cubicBezTo>
                      <a:pt x="7" y="4"/>
                      <a:pt x="9" y="2"/>
                      <a:pt x="12" y="1"/>
                    </a:cubicBezTo>
                    <a:cubicBezTo>
                      <a:pt x="15" y="0"/>
                      <a:pt x="18" y="0"/>
                      <a:pt x="20" y="3"/>
                    </a:cubicBezTo>
                    <a:cubicBezTo>
                      <a:pt x="22" y="8"/>
                      <a:pt x="24" y="12"/>
                      <a:pt x="27" y="16"/>
                    </a:cubicBezTo>
                    <a:cubicBezTo>
                      <a:pt x="27" y="17"/>
                      <a:pt x="27" y="18"/>
                      <a:pt x="27" y="19"/>
                    </a:cubicBezTo>
                    <a:cubicBezTo>
                      <a:pt x="27" y="21"/>
                      <a:pt x="26" y="23"/>
                      <a:pt x="24" y="24"/>
                    </a:cubicBezTo>
                    <a:cubicBezTo>
                      <a:pt x="22" y="26"/>
                      <a:pt x="21" y="27"/>
                      <a:pt x="19" y="28"/>
                    </a:cubicBezTo>
                    <a:cubicBezTo>
                      <a:pt x="16" y="29"/>
                      <a:pt x="12" y="29"/>
                      <a:pt x="11" y="26"/>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61" name="Freeform 20"/>
              <p:cNvSpPr>
                <a:spLocks/>
              </p:cNvSpPr>
              <p:nvPr/>
            </p:nvSpPr>
            <p:spPr bwMode="auto">
              <a:xfrm>
                <a:off x="1230313" y="2851150"/>
                <a:ext cx="95250" cy="114300"/>
              </a:xfrm>
              <a:custGeom>
                <a:avLst/>
                <a:gdLst>
                  <a:gd name="T0" fmla="*/ 18 w 26"/>
                  <a:gd name="T1" fmla="*/ 27 h 31"/>
                  <a:gd name="T2" fmla="*/ 9 w 26"/>
                  <a:gd name="T3" fmla="*/ 23 h 31"/>
                  <a:gd name="T4" fmla="*/ 2 w 26"/>
                  <a:gd name="T5" fmla="*/ 14 h 31"/>
                  <a:gd name="T6" fmla="*/ 6 w 26"/>
                  <a:gd name="T7" fmla="*/ 3 h 31"/>
                  <a:gd name="T8" fmla="*/ 13 w 26"/>
                  <a:gd name="T9" fmla="*/ 1 h 31"/>
                  <a:gd name="T10" fmla="*/ 22 w 26"/>
                  <a:gd name="T11" fmla="*/ 6 h 31"/>
                  <a:gd name="T12" fmla="*/ 25 w 26"/>
                  <a:gd name="T13" fmla="*/ 16 h 31"/>
                  <a:gd name="T14" fmla="*/ 26 w 26"/>
                  <a:gd name="T15" fmla="*/ 31 h 31"/>
                  <a:gd name="T16" fmla="*/ 18 w 26"/>
                  <a:gd name="T17"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1">
                    <a:moveTo>
                      <a:pt x="18" y="27"/>
                    </a:moveTo>
                    <a:cubicBezTo>
                      <a:pt x="15" y="26"/>
                      <a:pt x="12" y="24"/>
                      <a:pt x="9" y="23"/>
                    </a:cubicBezTo>
                    <a:cubicBezTo>
                      <a:pt x="6" y="21"/>
                      <a:pt x="3" y="18"/>
                      <a:pt x="2" y="14"/>
                    </a:cubicBezTo>
                    <a:cubicBezTo>
                      <a:pt x="0" y="10"/>
                      <a:pt x="2" y="6"/>
                      <a:pt x="6" y="3"/>
                    </a:cubicBezTo>
                    <a:cubicBezTo>
                      <a:pt x="8" y="2"/>
                      <a:pt x="10" y="1"/>
                      <a:pt x="13" y="1"/>
                    </a:cubicBezTo>
                    <a:cubicBezTo>
                      <a:pt x="17" y="0"/>
                      <a:pt x="20" y="2"/>
                      <a:pt x="22" y="6"/>
                    </a:cubicBezTo>
                    <a:cubicBezTo>
                      <a:pt x="23" y="9"/>
                      <a:pt x="24" y="13"/>
                      <a:pt x="25" y="16"/>
                    </a:cubicBezTo>
                    <a:cubicBezTo>
                      <a:pt x="26" y="21"/>
                      <a:pt x="26" y="26"/>
                      <a:pt x="26" y="31"/>
                    </a:cubicBezTo>
                    <a:cubicBezTo>
                      <a:pt x="23" y="30"/>
                      <a:pt x="20" y="28"/>
                      <a:pt x="18" y="27"/>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62" name="Freeform 21"/>
              <p:cNvSpPr>
                <a:spLocks/>
              </p:cNvSpPr>
              <p:nvPr/>
            </p:nvSpPr>
            <p:spPr bwMode="auto">
              <a:xfrm>
                <a:off x="1168401" y="2533650"/>
                <a:ext cx="201613" cy="157162"/>
              </a:xfrm>
              <a:custGeom>
                <a:avLst/>
                <a:gdLst>
                  <a:gd name="T0" fmla="*/ 55 w 55"/>
                  <a:gd name="T1" fmla="*/ 37 h 43"/>
                  <a:gd name="T2" fmla="*/ 49 w 55"/>
                  <a:gd name="T3" fmla="*/ 43 h 43"/>
                  <a:gd name="T4" fmla="*/ 22 w 55"/>
                  <a:gd name="T5" fmla="*/ 43 h 43"/>
                  <a:gd name="T6" fmla="*/ 0 w 55"/>
                  <a:gd name="T7" fmla="*/ 0 h 43"/>
                  <a:gd name="T8" fmla="*/ 2 w 55"/>
                  <a:gd name="T9" fmla="*/ 0 h 43"/>
                  <a:gd name="T10" fmla="*/ 48 w 55"/>
                  <a:gd name="T11" fmla="*/ 0 h 43"/>
                  <a:gd name="T12" fmla="*/ 55 w 55"/>
                  <a:gd name="T13" fmla="*/ 7 h 43"/>
                  <a:gd name="T14" fmla="*/ 55 w 55"/>
                  <a:gd name="T15" fmla="*/ 37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3">
                    <a:moveTo>
                      <a:pt x="55" y="37"/>
                    </a:moveTo>
                    <a:cubicBezTo>
                      <a:pt x="55" y="41"/>
                      <a:pt x="53" y="43"/>
                      <a:pt x="49" y="43"/>
                    </a:cubicBezTo>
                    <a:cubicBezTo>
                      <a:pt x="40" y="43"/>
                      <a:pt x="31" y="43"/>
                      <a:pt x="22" y="43"/>
                    </a:cubicBezTo>
                    <a:cubicBezTo>
                      <a:pt x="15" y="28"/>
                      <a:pt x="7" y="14"/>
                      <a:pt x="0" y="0"/>
                    </a:cubicBezTo>
                    <a:cubicBezTo>
                      <a:pt x="1" y="0"/>
                      <a:pt x="1" y="0"/>
                      <a:pt x="2" y="0"/>
                    </a:cubicBezTo>
                    <a:cubicBezTo>
                      <a:pt x="17" y="0"/>
                      <a:pt x="33" y="0"/>
                      <a:pt x="48" y="0"/>
                    </a:cubicBezTo>
                    <a:cubicBezTo>
                      <a:pt x="53" y="0"/>
                      <a:pt x="55" y="2"/>
                      <a:pt x="55" y="7"/>
                    </a:cubicBezTo>
                    <a:cubicBezTo>
                      <a:pt x="55" y="17"/>
                      <a:pt x="55" y="27"/>
                      <a:pt x="55" y="37"/>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grpSp>
      </p:grpSp>
      <p:grpSp>
        <p:nvGrpSpPr>
          <p:cNvPr id="163" name="Group 11"/>
          <p:cNvGrpSpPr/>
          <p:nvPr/>
        </p:nvGrpSpPr>
        <p:grpSpPr>
          <a:xfrm>
            <a:off x="6539818" y="2189774"/>
            <a:ext cx="1616147" cy="948760"/>
            <a:chOff x="723976" y="4334025"/>
            <a:chExt cx="1616147" cy="948760"/>
          </a:xfrm>
        </p:grpSpPr>
        <p:sp>
          <p:nvSpPr>
            <p:cNvPr id="164" name="Rectangle 91"/>
            <p:cNvSpPr/>
            <p:nvPr/>
          </p:nvSpPr>
          <p:spPr>
            <a:xfrm>
              <a:off x="723976" y="4667232"/>
              <a:ext cx="1616147" cy="615553"/>
            </a:xfrm>
            <a:prstGeom prst="rect">
              <a:avLst/>
            </a:prstGeom>
          </p:spPr>
          <p:txBody>
            <a:bodyPr wrap="none">
              <a:spAutoFit/>
            </a:bodyPr>
            <a:lstStyle/>
            <a:p>
              <a:pPr algn="ctr"/>
              <a:r>
                <a:rPr lang="ja-JP" altLang="en-US" sz="900" b="1" dirty="0" smtClean="0">
                  <a:solidFill>
                    <a:srgbClr val="676767">
                      <a:lumMod val="75000"/>
                    </a:srgbClr>
                  </a:solidFill>
                  <a:ea typeface="ＭＳ Ｐゴシック" charset="0"/>
                </a:rPr>
                <a:t>ターボ</a:t>
              </a:r>
              <a:endParaRPr lang="en-US" altLang="ja-JP" sz="900" b="1" dirty="0" smtClean="0">
                <a:solidFill>
                  <a:srgbClr val="676767">
                    <a:lumMod val="75000"/>
                  </a:srgbClr>
                </a:solidFill>
                <a:ea typeface="ＭＳ Ｐゴシック" charset="0"/>
              </a:endParaRPr>
            </a:p>
            <a:p>
              <a:pPr algn="ctr"/>
              <a:r>
                <a:rPr lang="ja-JP" altLang="en-US" sz="900" b="1" dirty="0" smtClean="0">
                  <a:solidFill>
                    <a:srgbClr val="676767">
                      <a:lumMod val="75000"/>
                    </a:srgbClr>
                  </a:solidFill>
                  <a:ea typeface="ＭＳ Ｐゴシック" charset="0"/>
                </a:rPr>
                <a:t>パフォーマンス</a:t>
              </a:r>
              <a:endParaRPr lang="en-US" altLang="ja-JP" sz="900" b="1" dirty="0" smtClean="0">
                <a:solidFill>
                  <a:srgbClr val="676767">
                    <a:lumMod val="75000"/>
                  </a:srgbClr>
                </a:solidFill>
                <a:ea typeface="ＭＳ Ｐゴシック" charset="0"/>
              </a:endParaRPr>
            </a:p>
            <a:p>
              <a:pPr algn="ctr"/>
              <a:r>
                <a:rPr lang="en-US" altLang="ja-JP" sz="800" dirty="0">
                  <a:solidFill>
                    <a:srgbClr val="676767"/>
                  </a:solidFill>
                  <a:ea typeface="ＭＳ Ｐゴシック" charset="0"/>
                </a:rPr>
                <a:t>CPU, </a:t>
              </a:r>
              <a:r>
                <a:rPr lang="ja-JP" altLang="en-US" sz="800" dirty="0">
                  <a:solidFill>
                    <a:srgbClr val="676767"/>
                  </a:solidFill>
                  <a:ea typeface="ＭＳ Ｐゴシック" charset="0"/>
                </a:rPr>
                <a:t>メモリを増強</a:t>
              </a:r>
              <a:r>
                <a:rPr lang="ja-JP" altLang="en-US" sz="800" dirty="0" smtClean="0">
                  <a:solidFill>
                    <a:srgbClr val="676767"/>
                  </a:solidFill>
                  <a:ea typeface="ＭＳ Ｐゴシック" charset="0"/>
                </a:rPr>
                <a:t>し</a:t>
              </a:r>
              <a:endParaRPr lang="en-US" altLang="ja-JP" sz="800" dirty="0" smtClean="0">
                <a:solidFill>
                  <a:srgbClr val="676767"/>
                </a:solidFill>
                <a:ea typeface="ＭＳ Ｐゴシック" charset="0"/>
              </a:endParaRPr>
            </a:p>
            <a:p>
              <a:pPr algn="ctr"/>
              <a:r>
                <a:rPr lang="en-US" altLang="ja-JP" sz="800" dirty="0" smtClean="0">
                  <a:solidFill>
                    <a:srgbClr val="676767"/>
                  </a:solidFill>
                  <a:ea typeface="ＭＳ Ｐゴシック" charset="0"/>
                </a:rPr>
                <a:t>AP</a:t>
              </a:r>
              <a:r>
                <a:rPr lang="ja-JP" altLang="en-US" sz="800" dirty="0">
                  <a:solidFill>
                    <a:srgbClr val="676767"/>
                  </a:solidFill>
                  <a:ea typeface="ＭＳ Ｐゴシック" charset="0"/>
                </a:rPr>
                <a:t>自身がボトルネックに</a:t>
              </a:r>
              <a:r>
                <a:rPr lang="ja-JP" altLang="en-US" sz="800" dirty="0" smtClean="0">
                  <a:solidFill>
                    <a:srgbClr val="676767"/>
                  </a:solidFill>
                  <a:ea typeface="ＭＳ Ｐゴシック" charset="0"/>
                </a:rPr>
                <a:t>ならない</a:t>
              </a:r>
              <a:endParaRPr lang="en-US" altLang="ja-JP" sz="800" dirty="0">
                <a:solidFill>
                  <a:srgbClr val="676767"/>
                </a:solidFill>
                <a:ea typeface="ＭＳ Ｐゴシック" charset="0"/>
              </a:endParaRPr>
            </a:p>
          </p:txBody>
        </p:sp>
        <p:grpSp>
          <p:nvGrpSpPr>
            <p:cNvPr id="165" name="Group 107"/>
            <p:cNvGrpSpPr/>
            <p:nvPr/>
          </p:nvGrpSpPr>
          <p:grpSpPr>
            <a:xfrm>
              <a:off x="1348876" y="4334025"/>
              <a:ext cx="357464" cy="370372"/>
              <a:chOff x="534896" y="4123525"/>
              <a:chExt cx="872112" cy="903604"/>
            </a:xfrm>
            <a:solidFill>
              <a:schemeClr val="tx2"/>
            </a:solidFill>
          </p:grpSpPr>
          <p:sp>
            <p:nvSpPr>
              <p:cNvPr id="166" name="Rectangle 111"/>
              <p:cNvSpPr/>
              <p:nvPr/>
            </p:nvSpPr>
            <p:spPr>
              <a:xfrm>
                <a:off x="1272616" y="4123525"/>
                <a:ext cx="134392" cy="903604"/>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167" name="Rectangle 112"/>
              <p:cNvSpPr/>
              <p:nvPr/>
            </p:nvSpPr>
            <p:spPr>
              <a:xfrm>
                <a:off x="1088186" y="4300751"/>
                <a:ext cx="134392" cy="726378"/>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168" name="Rectangle 113"/>
              <p:cNvSpPr/>
              <p:nvPr/>
            </p:nvSpPr>
            <p:spPr>
              <a:xfrm>
                <a:off x="903756" y="4429883"/>
                <a:ext cx="134392" cy="597245"/>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169" name="Rectangle 114"/>
              <p:cNvSpPr/>
              <p:nvPr/>
            </p:nvSpPr>
            <p:spPr>
              <a:xfrm>
                <a:off x="719326" y="4562272"/>
                <a:ext cx="134392" cy="464856"/>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sp>
            <p:nvSpPr>
              <p:cNvPr id="170" name="Rectangle 115"/>
              <p:cNvSpPr/>
              <p:nvPr/>
            </p:nvSpPr>
            <p:spPr>
              <a:xfrm>
                <a:off x="534896" y="4687342"/>
                <a:ext cx="134392" cy="339786"/>
              </a:xfrm>
              <a:prstGeom prst="rect">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rgbClr val="FFFFFF"/>
                  </a:solidFill>
                </a:endParaRPr>
              </a:p>
            </p:txBody>
          </p:sp>
        </p:grpSp>
      </p:grpSp>
      <p:grpSp>
        <p:nvGrpSpPr>
          <p:cNvPr id="171" name="Group 13"/>
          <p:cNvGrpSpPr/>
          <p:nvPr/>
        </p:nvGrpSpPr>
        <p:grpSpPr>
          <a:xfrm>
            <a:off x="7961710" y="1642175"/>
            <a:ext cx="1080745" cy="973915"/>
            <a:chOff x="2486283" y="4308870"/>
            <a:chExt cx="1080745" cy="973915"/>
          </a:xfrm>
        </p:grpSpPr>
        <p:sp>
          <p:nvSpPr>
            <p:cNvPr id="172" name="Rectangle 93"/>
            <p:cNvSpPr/>
            <p:nvPr/>
          </p:nvSpPr>
          <p:spPr>
            <a:xfrm>
              <a:off x="2486283" y="4667232"/>
              <a:ext cx="1080745" cy="615553"/>
            </a:xfrm>
            <a:prstGeom prst="rect">
              <a:avLst/>
            </a:prstGeom>
          </p:spPr>
          <p:txBody>
            <a:bodyPr wrap="none">
              <a:spAutoFit/>
            </a:bodyPr>
            <a:lstStyle/>
            <a:p>
              <a:pPr algn="ctr"/>
              <a:r>
                <a:rPr lang="ja-JP" altLang="en-US" sz="900" b="1" dirty="0" smtClean="0">
                  <a:solidFill>
                    <a:srgbClr val="676767">
                      <a:lumMod val="75000"/>
                    </a:srgbClr>
                  </a:solidFill>
                  <a:ea typeface="ＭＳ Ｐゴシック" charset="0"/>
                </a:rPr>
                <a:t>オプティマイズ</a:t>
              </a:r>
              <a:endParaRPr lang="en-US" altLang="ja-JP" sz="900" b="1" dirty="0" smtClean="0">
                <a:solidFill>
                  <a:srgbClr val="676767">
                    <a:lumMod val="75000"/>
                  </a:srgbClr>
                </a:solidFill>
                <a:ea typeface="ＭＳ Ｐゴシック" charset="0"/>
              </a:endParaRPr>
            </a:p>
            <a:p>
              <a:pPr algn="ctr"/>
              <a:r>
                <a:rPr lang="ja-JP" altLang="en-US" sz="900" b="1" dirty="0" smtClean="0">
                  <a:solidFill>
                    <a:srgbClr val="676767">
                      <a:lumMod val="75000"/>
                    </a:srgbClr>
                  </a:solidFill>
                  <a:ea typeface="ＭＳ Ｐゴシック" charset="0"/>
                </a:rPr>
                <a:t>ローミング</a:t>
              </a:r>
              <a:endParaRPr lang="en-US" altLang="ja-JP" sz="900" b="1" dirty="0" smtClean="0">
                <a:solidFill>
                  <a:srgbClr val="676767">
                    <a:lumMod val="75000"/>
                  </a:srgbClr>
                </a:solidFill>
                <a:ea typeface="ＭＳ Ｐゴシック" charset="0"/>
              </a:endParaRPr>
            </a:p>
            <a:p>
              <a:pPr algn="ctr"/>
              <a:r>
                <a:rPr lang="ja-JP" altLang="en-US" sz="800" dirty="0">
                  <a:solidFill>
                    <a:srgbClr val="676767">
                      <a:lumMod val="75000"/>
                    </a:srgbClr>
                  </a:solidFill>
                  <a:ea typeface="ＭＳ Ｐゴシック" charset="0"/>
                </a:rPr>
                <a:t>スムーズ</a:t>
              </a:r>
              <a:r>
                <a:rPr lang="ja-JP" altLang="en-US" sz="800" dirty="0" smtClean="0">
                  <a:solidFill>
                    <a:srgbClr val="676767">
                      <a:lumMod val="75000"/>
                    </a:srgbClr>
                  </a:solidFill>
                  <a:ea typeface="ＭＳ Ｐゴシック" charset="0"/>
                </a:rPr>
                <a:t>な</a:t>
              </a:r>
              <a:endParaRPr lang="en-US" altLang="ja-JP" sz="800" dirty="0" smtClean="0">
                <a:solidFill>
                  <a:srgbClr val="676767">
                    <a:lumMod val="75000"/>
                  </a:srgbClr>
                </a:solidFill>
                <a:ea typeface="ＭＳ Ｐゴシック" charset="0"/>
              </a:endParaRPr>
            </a:p>
            <a:p>
              <a:pPr algn="ctr"/>
              <a:r>
                <a:rPr lang="ja-JP" altLang="en-US" sz="800" dirty="0" smtClean="0">
                  <a:solidFill>
                    <a:srgbClr val="676767">
                      <a:lumMod val="75000"/>
                    </a:srgbClr>
                  </a:solidFill>
                  <a:ea typeface="ＭＳ Ｐゴシック" charset="0"/>
                </a:rPr>
                <a:t>ローミング</a:t>
              </a:r>
              <a:r>
                <a:rPr lang="ja-JP" altLang="en-US" sz="800" dirty="0">
                  <a:solidFill>
                    <a:srgbClr val="676767">
                      <a:lumMod val="75000"/>
                    </a:srgbClr>
                  </a:solidFill>
                  <a:ea typeface="ＭＳ Ｐゴシック" charset="0"/>
                </a:rPr>
                <a:t>を</a:t>
              </a:r>
              <a:r>
                <a:rPr lang="ja-JP" altLang="en-US" sz="800" dirty="0" smtClean="0">
                  <a:solidFill>
                    <a:srgbClr val="676767">
                      <a:lumMod val="75000"/>
                    </a:srgbClr>
                  </a:solidFill>
                  <a:ea typeface="ＭＳ Ｐゴシック" charset="0"/>
                </a:rPr>
                <a:t>サポート</a:t>
              </a:r>
              <a:endParaRPr lang="en-US" altLang="ja-JP" sz="800" dirty="0">
                <a:solidFill>
                  <a:srgbClr val="676767">
                    <a:lumMod val="75000"/>
                  </a:srgbClr>
                </a:solidFill>
                <a:ea typeface="ＭＳ Ｐゴシック" charset="0"/>
              </a:endParaRPr>
            </a:p>
          </p:txBody>
        </p:sp>
        <p:grpSp>
          <p:nvGrpSpPr>
            <p:cNvPr id="173" name="Group 119"/>
            <p:cNvGrpSpPr/>
            <p:nvPr/>
          </p:nvGrpSpPr>
          <p:grpSpPr>
            <a:xfrm>
              <a:off x="2911438" y="4308870"/>
              <a:ext cx="230431" cy="376334"/>
              <a:chOff x="-236538" y="341313"/>
              <a:chExt cx="995363" cy="1625600"/>
            </a:xfrm>
            <a:solidFill>
              <a:schemeClr val="tx2"/>
            </a:solidFill>
          </p:grpSpPr>
          <p:sp>
            <p:nvSpPr>
              <p:cNvPr id="174" name="Oval 25"/>
              <p:cNvSpPr>
                <a:spLocks noChangeArrowheads="1"/>
              </p:cNvSpPr>
              <p:nvPr/>
            </p:nvSpPr>
            <p:spPr bwMode="auto">
              <a:xfrm>
                <a:off x="192087" y="341313"/>
                <a:ext cx="307975" cy="306387"/>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75" name="Freeform 26"/>
              <p:cNvSpPr>
                <a:spLocks/>
              </p:cNvSpPr>
              <p:nvPr/>
            </p:nvSpPr>
            <p:spPr bwMode="auto">
              <a:xfrm>
                <a:off x="-182563" y="709613"/>
                <a:ext cx="941388" cy="1243012"/>
              </a:xfrm>
              <a:custGeom>
                <a:avLst/>
                <a:gdLst>
                  <a:gd name="T0" fmla="*/ 200 w 211"/>
                  <a:gd name="T1" fmla="*/ 100 h 280"/>
                  <a:gd name="T2" fmla="*/ 148 w 211"/>
                  <a:gd name="T3" fmla="*/ 74 h 280"/>
                  <a:gd name="T4" fmla="*/ 124 w 211"/>
                  <a:gd name="T5" fmla="*/ 22 h 280"/>
                  <a:gd name="T6" fmla="*/ 100 w 211"/>
                  <a:gd name="T7" fmla="*/ 0 h 280"/>
                  <a:gd name="T8" fmla="*/ 83 w 211"/>
                  <a:gd name="T9" fmla="*/ 0 h 280"/>
                  <a:gd name="T10" fmla="*/ 65 w 211"/>
                  <a:gd name="T11" fmla="*/ 7 h 280"/>
                  <a:gd name="T12" fmla="*/ 20 w 211"/>
                  <a:gd name="T13" fmla="*/ 45 h 280"/>
                  <a:gd name="T14" fmla="*/ 11 w 211"/>
                  <a:gd name="T15" fmla="*/ 56 h 280"/>
                  <a:gd name="T16" fmla="*/ 2 w 211"/>
                  <a:gd name="T17" fmla="*/ 122 h 280"/>
                  <a:gd name="T18" fmla="*/ 12 w 211"/>
                  <a:gd name="T19" fmla="*/ 138 h 280"/>
                  <a:gd name="T20" fmla="*/ 26 w 211"/>
                  <a:gd name="T21" fmla="*/ 129 h 280"/>
                  <a:gd name="T22" fmla="*/ 37 w 211"/>
                  <a:gd name="T23" fmla="*/ 69 h 280"/>
                  <a:gd name="T24" fmla="*/ 67 w 211"/>
                  <a:gd name="T25" fmla="*/ 46 h 280"/>
                  <a:gd name="T26" fmla="*/ 55 w 211"/>
                  <a:gd name="T27" fmla="*/ 103 h 280"/>
                  <a:gd name="T28" fmla="*/ 65 w 211"/>
                  <a:gd name="T29" fmla="*/ 137 h 280"/>
                  <a:gd name="T30" fmla="*/ 147 w 211"/>
                  <a:gd name="T31" fmla="*/ 263 h 280"/>
                  <a:gd name="T32" fmla="*/ 176 w 211"/>
                  <a:gd name="T33" fmla="*/ 273 h 280"/>
                  <a:gd name="T34" fmla="*/ 179 w 211"/>
                  <a:gd name="T35" fmla="*/ 245 h 280"/>
                  <a:gd name="T36" fmla="*/ 105 w 211"/>
                  <a:gd name="T37" fmla="*/ 124 h 280"/>
                  <a:gd name="T38" fmla="*/ 117 w 211"/>
                  <a:gd name="T39" fmla="*/ 74 h 280"/>
                  <a:gd name="T40" fmla="*/ 129 w 211"/>
                  <a:gd name="T41" fmla="*/ 92 h 280"/>
                  <a:gd name="T42" fmla="*/ 138 w 211"/>
                  <a:gd name="T43" fmla="*/ 99 h 280"/>
                  <a:gd name="T44" fmla="*/ 184 w 211"/>
                  <a:gd name="T45" fmla="*/ 121 h 280"/>
                  <a:gd name="T46" fmla="*/ 207 w 211"/>
                  <a:gd name="T47" fmla="*/ 119 h 280"/>
                  <a:gd name="T48" fmla="*/ 200 w 211"/>
                  <a:gd name="T49" fmla="*/ 10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1" h="280">
                    <a:moveTo>
                      <a:pt x="200" y="100"/>
                    </a:moveTo>
                    <a:cubicBezTo>
                      <a:pt x="193" y="97"/>
                      <a:pt x="148" y="74"/>
                      <a:pt x="148" y="74"/>
                    </a:cubicBezTo>
                    <a:cubicBezTo>
                      <a:pt x="148" y="74"/>
                      <a:pt x="132" y="41"/>
                      <a:pt x="124" y="22"/>
                    </a:cubicBezTo>
                    <a:cubicBezTo>
                      <a:pt x="116" y="5"/>
                      <a:pt x="111" y="0"/>
                      <a:pt x="100" y="0"/>
                    </a:cubicBezTo>
                    <a:cubicBezTo>
                      <a:pt x="83" y="0"/>
                      <a:pt x="83" y="0"/>
                      <a:pt x="83" y="0"/>
                    </a:cubicBezTo>
                    <a:cubicBezTo>
                      <a:pt x="74" y="0"/>
                      <a:pt x="71" y="3"/>
                      <a:pt x="65" y="7"/>
                    </a:cubicBezTo>
                    <a:cubicBezTo>
                      <a:pt x="20" y="45"/>
                      <a:pt x="20" y="45"/>
                      <a:pt x="20" y="45"/>
                    </a:cubicBezTo>
                    <a:cubicBezTo>
                      <a:pt x="16" y="48"/>
                      <a:pt x="13" y="51"/>
                      <a:pt x="11" y="56"/>
                    </a:cubicBezTo>
                    <a:cubicBezTo>
                      <a:pt x="2" y="122"/>
                      <a:pt x="2" y="122"/>
                      <a:pt x="2" y="122"/>
                    </a:cubicBezTo>
                    <a:cubicBezTo>
                      <a:pt x="0" y="132"/>
                      <a:pt x="6" y="137"/>
                      <a:pt x="12" y="138"/>
                    </a:cubicBezTo>
                    <a:cubicBezTo>
                      <a:pt x="17" y="139"/>
                      <a:pt x="25" y="137"/>
                      <a:pt x="26" y="129"/>
                    </a:cubicBezTo>
                    <a:cubicBezTo>
                      <a:pt x="28" y="123"/>
                      <a:pt x="37" y="69"/>
                      <a:pt x="37" y="69"/>
                    </a:cubicBezTo>
                    <a:cubicBezTo>
                      <a:pt x="67" y="46"/>
                      <a:pt x="67" y="46"/>
                      <a:pt x="67" y="46"/>
                    </a:cubicBezTo>
                    <a:cubicBezTo>
                      <a:pt x="62" y="69"/>
                      <a:pt x="57" y="94"/>
                      <a:pt x="55" y="103"/>
                    </a:cubicBezTo>
                    <a:cubicBezTo>
                      <a:pt x="52" y="117"/>
                      <a:pt x="60" y="128"/>
                      <a:pt x="65" y="137"/>
                    </a:cubicBezTo>
                    <a:cubicBezTo>
                      <a:pt x="71" y="145"/>
                      <a:pt x="138" y="251"/>
                      <a:pt x="147" y="263"/>
                    </a:cubicBezTo>
                    <a:cubicBezTo>
                      <a:pt x="156" y="275"/>
                      <a:pt x="164" y="280"/>
                      <a:pt x="176" y="273"/>
                    </a:cubicBezTo>
                    <a:cubicBezTo>
                      <a:pt x="187" y="268"/>
                      <a:pt x="185" y="254"/>
                      <a:pt x="179" y="245"/>
                    </a:cubicBezTo>
                    <a:cubicBezTo>
                      <a:pt x="174" y="235"/>
                      <a:pt x="105" y="124"/>
                      <a:pt x="105" y="124"/>
                    </a:cubicBezTo>
                    <a:cubicBezTo>
                      <a:pt x="117" y="74"/>
                      <a:pt x="117" y="74"/>
                      <a:pt x="117" y="74"/>
                    </a:cubicBezTo>
                    <a:cubicBezTo>
                      <a:pt x="117" y="74"/>
                      <a:pt x="125" y="86"/>
                      <a:pt x="129" y="92"/>
                    </a:cubicBezTo>
                    <a:cubicBezTo>
                      <a:pt x="131" y="95"/>
                      <a:pt x="133" y="96"/>
                      <a:pt x="138" y="99"/>
                    </a:cubicBezTo>
                    <a:cubicBezTo>
                      <a:pt x="144" y="103"/>
                      <a:pt x="175" y="117"/>
                      <a:pt x="184" y="121"/>
                    </a:cubicBezTo>
                    <a:cubicBezTo>
                      <a:pt x="193" y="124"/>
                      <a:pt x="203" y="126"/>
                      <a:pt x="207" y="119"/>
                    </a:cubicBezTo>
                    <a:cubicBezTo>
                      <a:pt x="211" y="111"/>
                      <a:pt x="206" y="103"/>
                      <a:pt x="200" y="10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sp>
            <p:nvSpPr>
              <p:cNvPr id="176" name="Freeform 27"/>
              <p:cNvSpPr>
                <a:spLocks/>
              </p:cNvSpPr>
              <p:nvPr/>
            </p:nvSpPr>
            <p:spPr bwMode="auto">
              <a:xfrm>
                <a:off x="-236538" y="1354138"/>
                <a:ext cx="392113" cy="612775"/>
              </a:xfrm>
              <a:custGeom>
                <a:avLst/>
                <a:gdLst>
                  <a:gd name="T0" fmla="*/ 61 w 88"/>
                  <a:gd name="T1" fmla="*/ 0 h 138"/>
                  <a:gd name="T2" fmla="*/ 47 w 88"/>
                  <a:gd name="T3" fmla="*/ 48 h 138"/>
                  <a:gd name="T4" fmla="*/ 10 w 88"/>
                  <a:gd name="T5" fmla="*/ 102 h 138"/>
                  <a:gd name="T6" fmla="*/ 10 w 88"/>
                  <a:gd name="T7" fmla="*/ 129 h 138"/>
                  <a:gd name="T8" fmla="*/ 37 w 88"/>
                  <a:gd name="T9" fmla="*/ 119 h 138"/>
                  <a:gd name="T10" fmla="*/ 71 w 88"/>
                  <a:gd name="T11" fmla="*/ 74 h 138"/>
                  <a:gd name="T12" fmla="*/ 79 w 88"/>
                  <a:gd name="T13" fmla="*/ 60 h 138"/>
                  <a:gd name="T14" fmla="*/ 88 w 88"/>
                  <a:gd name="T15" fmla="*/ 37 h 138"/>
                  <a:gd name="T16" fmla="*/ 61 w 88"/>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38">
                    <a:moveTo>
                      <a:pt x="61" y="0"/>
                    </a:moveTo>
                    <a:cubicBezTo>
                      <a:pt x="47" y="48"/>
                      <a:pt x="47" y="48"/>
                      <a:pt x="47" y="48"/>
                    </a:cubicBezTo>
                    <a:cubicBezTo>
                      <a:pt x="47" y="48"/>
                      <a:pt x="18" y="90"/>
                      <a:pt x="10" y="102"/>
                    </a:cubicBezTo>
                    <a:cubicBezTo>
                      <a:pt x="4" y="110"/>
                      <a:pt x="0" y="121"/>
                      <a:pt x="10" y="129"/>
                    </a:cubicBezTo>
                    <a:cubicBezTo>
                      <a:pt x="21" y="138"/>
                      <a:pt x="31" y="126"/>
                      <a:pt x="37" y="119"/>
                    </a:cubicBezTo>
                    <a:cubicBezTo>
                      <a:pt x="42" y="113"/>
                      <a:pt x="64" y="82"/>
                      <a:pt x="71" y="74"/>
                    </a:cubicBezTo>
                    <a:cubicBezTo>
                      <a:pt x="75" y="69"/>
                      <a:pt x="77" y="64"/>
                      <a:pt x="79" y="60"/>
                    </a:cubicBezTo>
                    <a:cubicBezTo>
                      <a:pt x="80" y="57"/>
                      <a:pt x="85" y="45"/>
                      <a:pt x="88" y="37"/>
                    </a:cubicBezTo>
                    <a:lnTo>
                      <a:pt x="61" y="0"/>
                    </a:ln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grpSp>
      </p:grpSp>
      <p:grpSp>
        <p:nvGrpSpPr>
          <p:cNvPr id="177" name="Group 14"/>
          <p:cNvGrpSpPr/>
          <p:nvPr/>
        </p:nvGrpSpPr>
        <p:grpSpPr>
          <a:xfrm>
            <a:off x="3925171" y="2257123"/>
            <a:ext cx="1358064" cy="862108"/>
            <a:chOff x="5435351" y="4282178"/>
            <a:chExt cx="1358064" cy="862108"/>
          </a:xfrm>
        </p:grpSpPr>
        <p:sp>
          <p:nvSpPr>
            <p:cNvPr id="178" name="Rectangle 97"/>
            <p:cNvSpPr/>
            <p:nvPr/>
          </p:nvSpPr>
          <p:spPr>
            <a:xfrm>
              <a:off x="5435351" y="4667232"/>
              <a:ext cx="1358064" cy="477054"/>
            </a:xfrm>
            <a:prstGeom prst="rect">
              <a:avLst/>
            </a:prstGeom>
          </p:spPr>
          <p:txBody>
            <a:bodyPr wrap="none">
              <a:spAutoFit/>
            </a:bodyPr>
            <a:lstStyle/>
            <a:p>
              <a:pPr algn="ctr"/>
              <a:r>
                <a:rPr lang="ja-JP" altLang="en-US" sz="900" b="1" dirty="0" smtClean="0">
                  <a:solidFill>
                    <a:srgbClr val="676767">
                      <a:lumMod val="75000"/>
                    </a:srgbClr>
                  </a:solidFill>
                  <a:ea typeface="ＭＳ Ｐゴシック" charset="0"/>
                </a:rPr>
                <a:t>フレキシブル　</a:t>
              </a:r>
              <a:r>
                <a:rPr lang="en-US" altLang="ja-JP" sz="900" b="1" dirty="0" smtClean="0">
                  <a:solidFill>
                    <a:srgbClr val="676767">
                      <a:lumMod val="75000"/>
                    </a:srgbClr>
                  </a:solidFill>
                  <a:ea typeface="ＭＳ Ｐゴシック" charset="0"/>
                </a:rPr>
                <a:t>DFS</a:t>
              </a:r>
            </a:p>
            <a:p>
              <a:pPr algn="ctr"/>
              <a:r>
                <a:rPr lang="ja-JP" altLang="en-US" sz="800" dirty="0">
                  <a:solidFill>
                    <a:srgbClr val="676767">
                      <a:lumMod val="75000"/>
                    </a:srgbClr>
                  </a:solidFill>
                  <a:ea typeface="ＭＳ Ｐゴシック" charset="0"/>
                </a:rPr>
                <a:t>レーダー波の干渉を</a:t>
              </a:r>
              <a:r>
                <a:rPr lang="ja-JP" altLang="en-US" sz="800" dirty="0" smtClean="0">
                  <a:solidFill>
                    <a:srgbClr val="676767">
                      <a:lumMod val="75000"/>
                    </a:srgbClr>
                  </a:solidFill>
                  <a:ea typeface="ＭＳ Ｐゴシック" charset="0"/>
                </a:rPr>
                <a:t>避けて</a:t>
              </a:r>
              <a:endParaRPr lang="en-US" altLang="ja-JP" sz="800" dirty="0" smtClean="0">
                <a:solidFill>
                  <a:srgbClr val="676767">
                    <a:lumMod val="75000"/>
                  </a:srgbClr>
                </a:solidFill>
                <a:ea typeface="ＭＳ Ｐゴシック" charset="0"/>
              </a:endParaRPr>
            </a:p>
            <a:p>
              <a:pPr algn="ctr"/>
              <a:r>
                <a:rPr lang="ja-JP" altLang="en-US" sz="800" dirty="0" smtClean="0">
                  <a:solidFill>
                    <a:srgbClr val="676767">
                      <a:lumMod val="75000"/>
                    </a:srgbClr>
                  </a:solidFill>
                  <a:ea typeface="ＭＳ Ｐゴシック" charset="0"/>
                </a:rPr>
                <a:t>自動</a:t>
              </a:r>
              <a:r>
                <a:rPr lang="ja-JP" altLang="en-US" sz="800" dirty="0">
                  <a:solidFill>
                    <a:srgbClr val="676767">
                      <a:lumMod val="75000"/>
                    </a:srgbClr>
                  </a:solidFill>
                  <a:ea typeface="ＭＳ Ｐゴシック" charset="0"/>
                </a:rPr>
                <a:t>でチャネル幅を</a:t>
              </a:r>
              <a:r>
                <a:rPr lang="ja-JP" altLang="en-US" sz="800" dirty="0" smtClean="0">
                  <a:solidFill>
                    <a:srgbClr val="676767">
                      <a:lumMod val="75000"/>
                    </a:srgbClr>
                  </a:solidFill>
                  <a:ea typeface="ＭＳ Ｐゴシック" charset="0"/>
                </a:rPr>
                <a:t>変更</a:t>
              </a:r>
              <a:endParaRPr lang="en-US" altLang="ja-JP" sz="800" dirty="0">
                <a:solidFill>
                  <a:srgbClr val="676767">
                    <a:lumMod val="75000"/>
                  </a:srgbClr>
                </a:solidFill>
                <a:ea typeface="ＭＳ Ｐゴシック" charset="0"/>
              </a:endParaRPr>
            </a:p>
          </p:txBody>
        </p:sp>
        <p:sp>
          <p:nvSpPr>
            <p:cNvPr id="179" name="Freeform 35"/>
            <p:cNvSpPr>
              <a:spLocks noEditPoints="1"/>
            </p:cNvSpPr>
            <p:nvPr/>
          </p:nvSpPr>
          <p:spPr bwMode="auto">
            <a:xfrm>
              <a:off x="5932848" y="4282178"/>
              <a:ext cx="328208" cy="356371"/>
            </a:xfrm>
            <a:custGeom>
              <a:avLst/>
              <a:gdLst>
                <a:gd name="T0" fmla="*/ 320 w 346"/>
                <a:gd name="T1" fmla="*/ 267 h 375"/>
                <a:gd name="T2" fmla="*/ 192 w 346"/>
                <a:gd name="T3" fmla="*/ 270 h 375"/>
                <a:gd name="T4" fmla="*/ 198 w 346"/>
                <a:gd name="T5" fmla="*/ 350 h 375"/>
                <a:gd name="T6" fmla="*/ 321 w 346"/>
                <a:gd name="T7" fmla="*/ 350 h 375"/>
                <a:gd name="T8" fmla="*/ 334 w 346"/>
                <a:gd name="T9" fmla="*/ 362 h 375"/>
                <a:gd name="T10" fmla="*/ 320 w 346"/>
                <a:gd name="T11" fmla="*/ 375 h 375"/>
                <a:gd name="T12" fmla="*/ 13 w 346"/>
                <a:gd name="T13" fmla="*/ 375 h 375"/>
                <a:gd name="T14" fmla="*/ 0 w 346"/>
                <a:gd name="T15" fmla="*/ 362 h 375"/>
                <a:gd name="T16" fmla="*/ 14 w 346"/>
                <a:gd name="T17" fmla="*/ 350 h 375"/>
                <a:gd name="T18" fmla="*/ 61 w 346"/>
                <a:gd name="T19" fmla="*/ 350 h 375"/>
                <a:gd name="T20" fmla="*/ 98 w 346"/>
                <a:gd name="T21" fmla="*/ 189 h 375"/>
                <a:gd name="T22" fmla="*/ 74 w 346"/>
                <a:gd name="T23" fmla="*/ 35 h 375"/>
                <a:gd name="T24" fmla="*/ 84 w 346"/>
                <a:gd name="T25" fmla="*/ 24 h 375"/>
                <a:gd name="T26" fmla="*/ 235 w 346"/>
                <a:gd name="T27" fmla="*/ 84 h 375"/>
                <a:gd name="T28" fmla="*/ 265 w 346"/>
                <a:gd name="T29" fmla="*/ 61 h 375"/>
                <a:gd name="T30" fmla="*/ 273 w 346"/>
                <a:gd name="T31" fmla="*/ 27 h 375"/>
                <a:gd name="T32" fmla="*/ 321 w 346"/>
                <a:gd name="T33" fmla="*/ 27 h 375"/>
                <a:gd name="T34" fmla="*/ 321 w 346"/>
                <a:gd name="T35" fmla="*/ 75 h 375"/>
                <a:gd name="T36" fmla="*/ 287 w 346"/>
                <a:gd name="T37" fmla="*/ 83 h 375"/>
                <a:gd name="T38" fmla="*/ 264 w 346"/>
                <a:gd name="T39" fmla="*/ 113 h 375"/>
                <a:gd name="T40" fmla="*/ 323 w 346"/>
                <a:gd name="T41" fmla="*/ 263 h 375"/>
                <a:gd name="T42" fmla="*/ 156 w 346"/>
                <a:gd name="T43" fmla="*/ 281 h 375"/>
                <a:gd name="T44" fmla="*/ 169 w 346"/>
                <a:gd name="T45" fmla="*/ 309 h 375"/>
                <a:gd name="T46" fmla="*/ 166 w 346"/>
                <a:gd name="T47" fmla="*/ 269 h 375"/>
                <a:gd name="T48" fmla="*/ 156 w 346"/>
                <a:gd name="T49" fmla="*/ 281 h 375"/>
                <a:gd name="T50" fmla="*/ 155 w 346"/>
                <a:gd name="T51" fmla="*/ 248 h 375"/>
                <a:gd name="T52" fmla="*/ 128 w 346"/>
                <a:gd name="T53" fmla="*/ 225 h 375"/>
                <a:gd name="T54" fmla="*/ 145 w 346"/>
                <a:gd name="T55" fmla="*/ 259 h 375"/>
                <a:gd name="T56" fmla="*/ 162 w 346"/>
                <a:gd name="T57" fmla="*/ 350 h 375"/>
                <a:gd name="T58" fmla="*/ 138 w 346"/>
                <a:gd name="T59" fmla="*/ 301 h 375"/>
                <a:gd name="T60" fmla="*/ 96 w 346"/>
                <a:gd name="T61" fmla="*/ 350 h 375"/>
                <a:gd name="T62" fmla="*/ 162 w 346"/>
                <a:gd name="T63" fmla="*/ 350 h 375"/>
                <a:gd name="T64" fmla="*/ 94 w 346"/>
                <a:gd name="T65" fmla="*/ 318 h 375"/>
                <a:gd name="T66" fmla="*/ 128 w 346"/>
                <a:gd name="T67" fmla="*/ 279 h 375"/>
                <a:gd name="T68" fmla="*/ 111 w 346"/>
                <a:gd name="T69" fmla="*/ 245 h 375"/>
                <a:gd name="T70" fmla="*/ 94 w 346"/>
                <a:gd name="T71" fmla="*/ 318 h 375"/>
                <a:gd name="T72" fmla="*/ 103 w 346"/>
                <a:gd name="T73" fmla="*/ 43 h 375"/>
                <a:gd name="T74" fmla="*/ 175 w 346"/>
                <a:gd name="T75" fmla="*/ 172 h 375"/>
                <a:gd name="T76" fmla="*/ 304 w 346"/>
                <a:gd name="T77" fmla="*/ 244 h 375"/>
                <a:gd name="T78" fmla="*/ 248 w 346"/>
                <a:gd name="T79" fmla="*/ 132 h 375"/>
                <a:gd name="T80" fmla="*/ 221 w 346"/>
                <a:gd name="T81" fmla="*/ 166 h 375"/>
                <a:gd name="T82" fmla="*/ 191 w 346"/>
                <a:gd name="T83" fmla="*/ 157 h 375"/>
                <a:gd name="T84" fmla="*/ 191 w 346"/>
                <a:gd name="T85" fmla="*/ 157 h 375"/>
                <a:gd name="T86" fmla="*/ 182 w 346"/>
                <a:gd name="T87" fmla="*/ 127 h 375"/>
                <a:gd name="T88" fmla="*/ 216 w 346"/>
                <a:gd name="T89" fmla="*/ 100 h 375"/>
                <a:gd name="T90" fmla="*/ 103 w 346"/>
                <a:gd name="T91" fmla="*/ 4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6" h="375">
                  <a:moveTo>
                    <a:pt x="320" y="267"/>
                  </a:moveTo>
                  <a:cubicBezTo>
                    <a:pt x="291" y="295"/>
                    <a:pt x="241" y="295"/>
                    <a:pt x="192" y="270"/>
                  </a:cubicBezTo>
                  <a:cubicBezTo>
                    <a:pt x="198" y="350"/>
                    <a:pt x="198" y="350"/>
                    <a:pt x="198" y="350"/>
                  </a:cubicBezTo>
                  <a:cubicBezTo>
                    <a:pt x="321" y="350"/>
                    <a:pt x="321" y="350"/>
                    <a:pt x="321" y="350"/>
                  </a:cubicBezTo>
                  <a:cubicBezTo>
                    <a:pt x="329" y="350"/>
                    <a:pt x="334" y="356"/>
                    <a:pt x="334" y="362"/>
                  </a:cubicBezTo>
                  <a:cubicBezTo>
                    <a:pt x="334" y="369"/>
                    <a:pt x="327" y="375"/>
                    <a:pt x="320" y="375"/>
                  </a:cubicBezTo>
                  <a:cubicBezTo>
                    <a:pt x="13" y="375"/>
                    <a:pt x="13" y="375"/>
                    <a:pt x="13" y="375"/>
                  </a:cubicBezTo>
                  <a:cubicBezTo>
                    <a:pt x="5" y="375"/>
                    <a:pt x="0" y="369"/>
                    <a:pt x="0" y="362"/>
                  </a:cubicBezTo>
                  <a:cubicBezTo>
                    <a:pt x="0" y="356"/>
                    <a:pt x="7" y="350"/>
                    <a:pt x="14" y="350"/>
                  </a:cubicBezTo>
                  <a:cubicBezTo>
                    <a:pt x="61" y="350"/>
                    <a:pt x="61" y="350"/>
                    <a:pt x="61" y="350"/>
                  </a:cubicBezTo>
                  <a:cubicBezTo>
                    <a:pt x="98" y="189"/>
                    <a:pt x="98" y="189"/>
                    <a:pt x="98" y="189"/>
                  </a:cubicBezTo>
                  <a:cubicBezTo>
                    <a:pt x="60" y="135"/>
                    <a:pt x="49" y="71"/>
                    <a:pt x="74" y="35"/>
                  </a:cubicBezTo>
                  <a:cubicBezTo>
                    <a:pt x="78" y="30"/>
                    <a:pt x="79" y="28"/>
                    <a:pt x="84" y="24"/>
                  </a:cubicBezTo>
                  <a:cubicBezTo>
                    <a:pt x="107" y="0"/>
                    <a:pt x="173" y="27"/>
                    <a:pt x="235" y="84"/>
                  </a:cubicBezTo>
                  <a:cubicBezTo>
                    <a:pt x="265" y="61"/>
                    <a:pt x="265" y="61"/>
                    <a:pt x="265" y="61"/>
                  </a:cubicBezTo>
                  <a:cubicBezTo>
                    <a:pt x="261" y="49"/>
                    <a:pt x="264" y="36"/>
                    <a:pt x="273" y="27"/>
                  </a:cubicBezTo>
                  <a:cubicBezTo>
                    <a:pt x="286" y="14"/>
                    <a:pt x="308" y="14"/>
                    <a:pt x="321" y="27"/>
                  </a:cubicBezTo>
                  <a:cubicBezTo>
                    <a:pt x="334" y="40"/>
                    <a:pt x="334" y="62"/>
                    <a:pt x="321" y="75"/>
                  </a:cubicBezTo>
                  <a:cubicBezTo>
                    <a:pt x="312" y="84"/>
                    <a:pt x="299" y="87"/>
                    <a:pt x="287" y="83"/>
                  </a:cubicBezTo>
                  <a:cubicBezTo>
                    <a:pt x="264" y="113"/>
                    <a:pt x="264" y="113"/>
                    <a:pt x="264" y="113"/>
                  </a:cubicBezTo>
                  <a:cubicBezTo>
                    <a:pt x="320" y="175"/>
                    <a:pt x="346" y="240"/>
                    <a:pt x="323" y="263"/>
                  </a:cubicBezTo>
                  <a:moveTo>
                    <a:pt x="156" y="281"/>
                  </a:moveTo>
                  <a:cubicBezTo>
                    <a:pt x="169" y="309"/>
                    <a:pt x="169" y="309"/>
                    <a:pt x="169" y="309"/>
                  </a:cubicBezTo>
                  <a:cubicBezTo>
                    <a:pt x="166" y="269"/>
                    <a:pt x="166" y="269"/>
                    <a:pt x="166" y="269"/>
                  </a:cubicBezTo>
                  <a:lnTo>
                    <a:pt x="156" y="281"/>
                  </a:lnTo>
                  <a:close/>
                  <a:moveTo>
                    <a:pt x="155" y="248"/>
                  </a:moveTo>
                  <a:cubicBezTo>
                    <a:pt x="146" y="241"/>
                    <a:pt x="137" y="233"/>
                    <a:pt x="128" y="225"/>
                  </a:cubicBezTo>
                  <a:cubicBezTo>
                    <a:pt x="145" y="259"/>
                    <a:pt x="145" y="259"/>
                    <a:pt x="145" y="259"/>
                  </a:cubicBezTo>
                  <a:moveTo>
                    <a:pt x="162" y="350"/>
                  </a:moveTo>
                  <a:cubicBezTo>
                    <a:pt x="138" y="301"/>
                    <a:pt x="138" y="301"/>
                    <a:pt x="138" y="301"/>
                  </a:cubicBezTo>
                  <a:cubicBezTo>
                    <a:pt x="96" y="350"/>
                    <a:pt x="96" y="350"/>
                    <a:pt x="96" y="350"/>
                  </a:cubicBezTo>
                  <a:lnTo>
                    <a:pt x="162" y="350"/>
                  </a:lnTo>
                  <a:close/>
                  <a:moveTo>
                    <a:pt x="94" y="318"/>
                  </a:moveTo>
                  <a:cubicBezTo>
                    <a:pt x="128" y="279"/>
                    <a:pt x="128" y="279"/>
                    <a:pt x="128" y="279"/>
                  </a:cubicBezTo>
                  <a:cubicBezTo>
                    <a:pt x="111" y="245"/>
                    <a:pt x="111" y="245"/>
                    <a:pt x="111" y="245"/>
                  </a:cubicBezTo>
                  <a:lnTo>
                    <a:pt x="94" y="318"/>
                  </a:lnTo>
                  <a:close/>
                  <a:moveTo>
                    <a:pt x="103" y="43"/>
                  </a:moveTo>
                  <a:cubicBezTo>
                    <a:pt x="88" y="59"/>
                    <a:pt x="120" y="116"/>
                    <a:pt x="175" y="172"/>
                  </a:cubicBezTo>
                  <a:cubicBezTo>
                    <a:pt x="231" y="227"/>
                    <a:pt x="288" y="259"/>
                    <a:pt x="304" y="244"/>
                  </a:cubicBezTo>
                  <a:cubicBezTo>
                    <a:pt x="318" y="230"/>
                    <a:pt x="293" y="182"/>
                    <a:pt x="248" y="132"/>
                  </a:cubicBezTo>
                  <a:cubicBezTo>
                    <a:pt x="221" y="166"/>
                    <a:pt x="221" y="166"/>
                    <a:pt x="221" y="166"/>
                  </a:cubicBezTo>
                  <a:cubicBezTo>
                    <a:pt x="215" y="172"/>
                    <a:pt x="202" y="168"/>
                    <a:pt x="191" y="157"/>
                  </a:cubicBezTo>
                  <a:cubicBezTo>
                    <a:pt x="191" y="157"/>
                    <a:pt x="191" y="157"/>
                    <a:pt x="191" y="157"/>
                  </a:cubicBezTo>
                  <a:cubicBezTo>
                    <a:pt x="180" y="146"/>
                    <a:pt x="176" y="133"/>
                    <a:pt x="182" y="127"/>
                  </a:cubicBezTo>
                  <a:cubicBezTo>
                    <a:pt x="216" y="100"/>
                    <a:pt x="216" y="100"/>
                    <a:pt x="216" y="100"/>
                  </a:cubicBezTo>
                  <a:cubicBezTo>
                    <a:pt x="166" y="54"/>
                    <a:pt x="117" y="29"/>
                    <a:pt x="103" y="43"/>
                  </a:cubicBezTo>
                  <a:close/>
                </a:path>
              </a:pathLst>
            </a:cu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rgbClr val="FFFFFF"/>
                </a:solidFill>
              </a:endParaRPr>
            </a:p>
          </p:txBody>
        </p:sp>
      </p:grpSp>
      <p:cxnSp>
        <p:nvCxnSpPr>
          <p:cNvPr id="180" name="Straight Connector 86"/>
          <p:cNvCxnSpPr/>
          <p:nvPr/>
        </p:nvCxnSpPr>
        <p:spPr>
          <a:xfrm flipH="1">
            <a:off x="5251308" y="1087395"/>
            <a:ext cx="314" cy="2057291"/>
          </a:xfrm>
          <a:prstGeom prst="line">
            <a:avLst/>
          </a:prstGeom>
          <a:ln w="317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81" name="TextBox 21"/>
          <p:cNvSpPr txBox="1"/>
          <p:nvPr/>
        </p:nvSpPr>
        <p:spPr>
          <a:xfrm>
            <a:off x="742950" y="1040502"/>
            <a:ext cx="4572000" cy="307777"/>
          </a:xfrm>
          <a:prstGeom prst="rect">
            <a:avLst/>
          </a:prstGeom>
          <a:noFill/>
        </p:spPr>
        <p:txBody>
          <a:bodyPr wrap="square" rtlCol="0">
            <a:spAutoFit/>
          </a:bodyPr>
          <a:lstStyle/>
          <a:p>
            <a:pPr algn="ctr"/>
            <a:r>
              <a:rPr lang="ja-JP" altLang="en-US" sz="1400" i="1" dirty="0" smtClean="0">
                <a:solidFill>
                  <a:srgbClr val="676767"/>
                </a:solidFill>
                <a:ea typeface="ＭＳ Ｐゴシック" charset="0"/>
              </a:rPr>
              <a:t>自動最適化ネットワーク</a:t>
            </a:r>
            <a:endParaRPr lang="en-US" sz="1400" i="1" dirty="0">
              <a:solidFill>
                <a:srgbClr val="676767"/>
              </a:solidFill>
              <a:ea typeface="ＭＳ Ｐゴシック" charset="0"/>
            </a:endParaRPr>
          </a:p>
        </p:txBody>
      </p:sp>
      <p:sp>
        <p:nvSpPr>
          <p:cNvPr id="182" name="TextBox 96"/>
          <p:cNvSpPr txBox="1"/>
          <p:nvPr/>
        </p:nvSpPr>
        <p:spPr>
          <a:xfrm>
            <a:off x="5303050" y="1040502"/>
            <a:ext cx="3832576" cy="307777"/>
          </a:xfrm>
          <a:prstGeom prst="rect">
            <a:avLst/>
          </a:prstGeom>
          <a:noFill/>
        </p:spPr>
        <p:txBody>
          <a:bodyPr wrap="square" rtlCol="0">
            <a:spAutoFit/>
          </a:bodyPr>
          <a:lstStyle/>
          <a:p>
            <a:pPr algn="ctr"/>
            <a:r>
              <a:rPr lang="ja-JP" altLang="en-US" sz="1400" i="1" dirty="0" smtClean="0">
                <a:solidFill>
                  <a:srgbClr val="676767"/>
                </a:solidFill>
                <a:ea typeface="ＭＳ Ｐゴシック" charset="0"/>
              </a:rPr>
              <a:t>ユーザーの利用環境に応じた最適化</a:t>
            </a:r>
            <a:endParaRPr lang="en-US" sz="1400" i="1" dirty="0">
              <a:solidFill>
                <a:srgbClr val="676767"/>
              </a:solidFill>
              <a:ea typeface="ＭＳ Ｐゴシック" charset="0"/>
            </a:endParaRPr>
          </a:p>
        </p:txBody>
      </p:sp>
      <p:sp>
        <p:nvSpPr>
          <p:cNvPr id="189" name="TextBox 10"/>
          <p:cNvSpPr txBox="1"/>
          <p:nvPr/>
        </p:nvSpPr>
        <p:spPr>
          <a:xfrm>
            <a:off x="212024" y="1224356"/>
            <a:ext cx="742949" cy="276999"/>
          </a:xfrm>
          <a:prstGeom prst="rect">
            <a:avLst/>
          </a:prstGeom>
          <a:noFill/>
        </p:spPr>
        <p:txBody>
          <a:bodyPr wrap="square" rtlCol="0">
            <a:spAutoFit/>
          </a:bodyPr>
          <a:lstStyle/>
          <a:p>
            <a:pPr algn="ctr"/>
            <a:r>
              <a:rPr lang="en-US" altLang="ja-JP" sz="1200" dirty="0" smtClean="0">
                <a:solidFill>
                  <a:srgbClr val="676767"/>
                </a:solidFill>
                <a:ea typeface="ＭＳ Ｐゴシック" charset="0"/>
              </a:rPr>
              <a:t>AP2800</a:t>
            </a:r>
            <a:endParaRPr lang="en-US" sz="1200" dirty="0">
              <a:solidFill>
                <a:srgbClr val="676767"/>
              </a:solidFill>
              <a:ea typeface="ＭＳ Ｐゴシック" charset="0"/>
            </a:endParaRPr>
          </a:p>
        </p:txBody>
      </p:sp>
      <p:sp>
        <p:nvSpPr>
          <p:cNvPr id="190" name="TextBox 23"/>
          <p:cNvSpPr txBox="1"/>
          <p:nvPr/>
        </p:nvSpPr>
        <p:spPr>
          <a:xfrm>
            <a:off x="7140766" y="3009560"/>
            <a:ext cx="2003234" cy="215444"/>
          </a:xfrm>
          <a:prstGeom prst="rect">
            <a:avLst/>
          </a:prstGeom>
          <a:noFill/>
        </p:spPr>
        <p:txBody>
          <a:bodyPr wrap="square" rtlCol="0">
            <a:spAutoFit/>
          </a:bodyPr>
          <a:lstStyle/>
          <a:p>
            <a:pPr algn="r"/>
            <a:r>
              <a:rPr lang="en-US" sz="800" dirty="0" smtClean="0">
                <a:solidFill>
                  <a:srgbClr val="676767"/>
                </a:solidFill>
                <a:ea typeface="ＭＳ Ｐゴシック" charset="0"/>
              </a:rPr>
              <a:t>*</a:t>
            </a:r>
            <a:r>
              <a:rPr lang="ja-JP" altLang="en-US" sz="800" dirty="0" smtClean="0">
                <a:solidFill>
                  <a:srgbClr val="676767"/>
                </a:solidFill>
                <a:ea typeface="ＭＳ Ｐゴシック" charset="0"/>
              </a:rPr>
              <a:t>将来対応</a:t>
            </a:r>
            <a:endParaRPr lang="en-US" sz="800" dirty="0">
              <a:solidFill>
                <a:srgbClr val="676767"/>
              </a:solidFill>
              <a:ea typeface="ＭＳ Ｐゴシック" charset="0"/>
            </a:endParaRPr>
          </a:p>
        </p:txBody>
      </p:sp>
      <p:grpSp>
        <p:nvGrpSpPr>
          <p:cNvPr id="191" name="Group 121"/>
          <p:cNvGrpSpPr/>
          <p:nvPr/>
        </p:nvGrpSpPr>
        <p:grpSpPr>
          <a:xfrm>
            <a:off x="2281133" y="1308471"/>
            <a:ext cx="417285" cy="363411"/>
            <a:chOff x="3087278" y="4377963"/>
            <a:chExt cx="551260" cy="550041"/>
          </a:xfrm>
        </p:grpSpPr>
        <p:sp>
          <p:nvSpPr>
            <p:cNvPr id="192" name="Oval 122"/>
            <p:cNvSpPr/>
            <p:nvPr/>
          </p:nvSpPr>
          <p:spPr bwMode="auto">
            <a:xfrm flipH="1">
              <a:off x="3087278" y="4377963"/>
              <a:ext cx="551260"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solidFill>
                  <a:srgbClr val="676767"/>
                </a:solidFill>
                <a:ea typeface="ＭＳ Ｐゴシック" charset="0"/>
              </a:endParaRPr>
            </a:p>
          </p:txBody>
        </p:sp>
        <p:grpSp>
          <p:nvGrpSpPr>
            <p:cNvPr id="193" name="Group 124"/>
            <p:cNvGrpSpPr/>
            <p:nvPr/>
          </p:nvGrpSpPr>
          <p:grpSpPr>
            <a:xfrm>
              <a:off x="3208309" y="4500987"/>
              <a:ext cx="290200" cy="299451"/>
              <a:chOff x="-1503802" y="848233"/>
              <a:chExt cx="276984" cy="299451"/>
            </a:xfrm>
          </p:grpSpPr>
          <p:sp>
            <p:nvSpPr>
              <p:cNvPr id="194" name="Rounded Rectangle 125"/>
              <p:cNvSpPr/>
              <p:nvPr/>
            </p:nvSpPr>
            <p:spPr>
              <a:xfrm rot="16200000">
                <a:off x="-1436029" y="780460"/>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195" name="Oval 126"/>
              <p:cNvSpPr/>
              <p:nvPr/>
            </p:nvSpPr>
            <p:spPr>
              <a:xfrm>
                <a:off x="-1483483" y="862966"/>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196" name="Rounded Rectangle 131"/>
              <p:cNvSpPr/>
              <p:nvPr/>
            </p:nvSpPr>
            <p:spPr>
              <a:xfrm rot="16200000">
                <a:off x="-1436029" y="938473"/>
                <a:ext cx="141438" cy="276984"/>
              </a:xfrm>
              <a:prstGeom prst="roundRect">
                <a:avLst>
                  <a:gd name="adj" fmla="val 50000"/>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197" name="Oval 132"/>
              <p:cNvSpPr/>
              <p:nvPr/>
            </p:nvSpPr>
            <p:spPr>
              <a:xfrm>
                <a:off x="-1347414" y="1020978"/>
                <a:ext cx="104974" cy="104974"/>
              </a:xfrm>
              <a:prstGeom prst="ellipse">
                <a:avLst/>
              </a:prstGeom>
              <a:solidFill>
                <a:srgbClr val="FFFFFF"/>
              </a:solidFill>
              <a:ln w="635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grpSp>
      </p:grpSp>
      <p:sp>
        <p:nvSpPr>
          <p:cNvPr id="198" name="TextBox 10"/>
          <p:cNvSpPr txBox="1"/>
          <p:nvPr/>
        </p:nvSpPr>
        <p:spPr>
          <a:xfrm>
            <a:off x="186569" y="1977858"/>
            <a:ext cx="742949" cy="276999"/>
          </a:xfrm>
          <a:prstGeom prst="rect">
            <a:avLst/>
          </a:prstGeom>
          <a:noFill/>
        </p:spPr>
        <p:txBody>
          <a:bodyPr wrap="square" rtlCol="0">
            <a:spAutoFit/>
          </a:bodyPr>
          <a:lstStyle/>
          <a:p>
            <a:pPr algn="ctr"/>
            <a:r>
              <a:rPr lang="en-US" altLang="ja-JP" sz="1200" dirty="0" smtClean="0">
                <a:solidFill>
                  <a:srgbClr val="676767"/>
                </a:solidFill>
                <a:ea typeface="ＭＳ Ｐゴシック" charset="0"/>
              </a:rPr>
              <a:t>AP3800</a:t>
            </a:r>
            <a:endParaRPr lang="en-US" sz="1200" dirty="0">
              <a:solidFill>
                <a:srgbClr val="676767"/>
              </a:solidFill>
              <a:ea typeface="ＭＳ Ｐゴシック" charset="0"/>
            </a:endParaRPr>
          </a:p>
        </p:txBody>
      </p:sp>
      <p:grpSp>
        <p:nvGrpSpPr>
          <p:cNvPr id="116" name="グループ化 115"/>
          <p:cNvGrpSpPr/>
          <p:nvPr/>
        </p:nvGrpSpPr>
        <p:grpSpPr>
          <a:xfrm>
            <a:off x="45978" y="1478765"/>
            <a:ext cx="1069376" cy="463940"/>
            <a:chOff x="102477" y="3670423"/>
            <a:chExt cx="1445415" cy="620239"/>
          </a:xfrm>
        </p:grpSpPr>
        <p:pic>
          <p:nvPicPr>
            <p:cNvPr id="117" name="図 1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7" y="3670423"/>
              <a:ext cx="771921" cy="617537"/>
            </a:xfrm>
            <a:prstGeom prst="rect">
              <a:avLst/>
            </a:prstGeom>
          </p:spPr>
        </p:pic>
        <p:pic>
          <p:nvPicPr>
            <p:cNvPr id="118" name="図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59" y="3675676"/>
              <a:ext cx="768733" cy="614986"/>
            </a:xfrm>
            <a:prstGeom prst="rect">
              <a:avLst/>
            </a:prstGeom>
          </p:spPr>
        </p:pic>
      </p:grpSp>
      <p:grpSp>
        <p:nvGrpSpPr>
          <p:cNvPr id="119" name="グループ化 118"/>
          <p:cNvGrpSpPr/>
          <p:nvPr/>
        </p:nvGrpSpPr>
        <p:grpSpPr>
          <a:xfrm>
            <a:off x="62548" y="2200076"/>
            <a:ext cx="1069376" cy="463940"/>
            <a:chOff x="102477" y="3670423"/>
            <a:chExt cx="1445415" cy="620239"/>
          </a:xfrm>
        </p:grpSpPr>
        <p:pic>
          <p:nvPicPr>
            <p:cNvPr id="120" name="図 1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7" y="3670423"/>
              <a:ext cx="771921" cy="617537"/>
            </a:xfrm>
            <a:prstGeom prst="rect">
              <a:avLst/>
            </a:prstGeom>
          </p:spPr>
        </p:pic>
        <p:pic>
          <p:nvPicPr>
            <p:cNvPr id="122" name="図 1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159" y="3675676"/>
              <a:ext cx="768733" cy="614986"/>
            </a:xfrm>
            <a:prstGeom prst="rect">
              <a:avLst/>
            </a:prstGeom>
          </p:spPr>
        </p:pic>
      </p:grpSp>
    </p:spTree>
    <p:extLst>
      <p:ext uri="{BB962C8B-B14F-4D97-AF65-F5344CB8AC3E}">
        <p14:creationId xmlns:p14="http://schemas.microsoft.com/office/powerpoint/2010/main" val="3083986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ラジオの自動切換え　</a:t>
            </a:r>
            <a:r>
              <a:rPr lang="en-US" altLang="ja-JP" dirty="0" smtClean="0"/>
              <a:t/>
            </a:r>
            <a:br>
              <a:rPr lang="en-US" altLang="ja-JP" dirty="0" smtClean="0"/>
            </a:br>
            <a:r>
              <a:rPr lang="en-US" altLang="ja-JP" dirty="0" smtClean="0"/>
              <a:t>Flexible Radio Assignment</a:t>
            </a:r>
            <a:r>
              <a:rPr lang="ja-JP" altLang="en-US" dirty="0" smtClean="0"/>
              <a:t> </a:t>
            </a:r>
            <a:r>
              <a:rPr lang="en-US" altLang="ja-JP" dirty="0" smtClean="0"/>
              <a:t>(FRA)</a:t>
            </a:r>
            <a:endParaRPr lang="ja-JP" altLang="en-US" dirty="0"/>
          </a:p>
        </p:txBody>
      </p:sp>
      <p:pic>
        <p:nvPicPr>
          <p:cNvPr id="9"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6795" y="3029883"/>
            <a:ext cx="1436845" cy="1082744"/>
          </a:xfrm>
          <a:prstGeom prst="rect">
            <a:avLst/>
          </a:prstGeom>
        </p:spPr>
      </p:pic>
      <p:sp>
        <p:nvSpPr>
          <p:cNvPr id="19" name="テキスト ボックス 18"/>
          <p:cNvSpPr txBox="1"/>
          <p:nvPr/>
        </p:nvSpPr>
        <p:spPr>
          <a:xfrm>
            <a:off x="917559" y="1944321"/>
            <a:ext cx="778300" cy="646331"/>
          </a:xfrm>
          <a:prstGeom prst="rect">
            <a:avLst/>
          </a:prstGeom>
          <a:noFill/>
        </p:spPr>
        <p:txBody>
          <a:bodyPr wrap="square" rtlCol="0">
            <a:spAutoFit/>
          </a:bodyPr>
          <a:lstStyle/>
          <a:p>
            <a:pPr algn="ctr"/>
            <a:r>
              <a:rPr kumimoji="1" lang="en-US" altLang="ja-JP" smtClean="0"/>
              <a:t>5GHz</a:t>
            </a:r>
            <a:endParaRPr kumimoji="1" lang="en-US" altLang="ja-JP"/>
          </a:p>
          <a:p>
            <a:pPr algn="ctr"/>
            <a:r>
              <a:rPr kumimoji="1" lang="ja-JP" altLang="en-US" smtClean="0"/>
              <a:t>専用</a:t>
            </a:r>
            <a:endParaRPr kumimoji="1" lang="ja-JP" altLang="en-US"/>
          </a:p>
        </p:txBody>
      </p:sp>
      <p:grpSp>
        <p:nvGrpSpPr>
          <p:cNvPr id="10" name="グループ化 9"/>
          <p:cNvGrpSpPr>
            <a:grpSpLocks noChangeAspect="1"/>
          </p:cNvGrpSpPr>
          <p:nvPr/>
        </p:nvGrpSpPr>
        <p:grpSpPr>
          <a:xfrm>
            <a:off x="940350" y="2552227"/>
            <a:ext cx="1852880" cy="564483"/>
            <a:chOff x="3941698" y="1485174"/>
            <a:chExt cx="778735" cy="237243"/>
          </a:xfrm>
          <a:solidFill>
            <a:schemeClr val="tx1"/>
          </a:solidFill>
        </p:grpSpPr>
        <p:grpSp>
          <p:nvGrpSpPr>
            <p:cNvPr id="11" name="Group 124"/>
            <p:cNvGrpSpPr>
              <a:grpSpLocks noChangeAspect="1"/>
            </p:cNvGrpSpPr>
            <p:nvPr/>
          </p:nvGrpSpPr>
          <p:grpSpPr>
            <a:xfrm>
              <a:off x="3941698" y="1485174"/>
              <a:ext cx="296867" cy="237243"/>
              <a:chOff x="6122447" y="4263293"/>
              <a:chExt cx="593078" cy="473962"/>
            </a:xfrm>
            <a:grpFill/>
          </p:grpSpPr>
          <p:sp>
            <p:nvSpPr>
              <p:cNvPr id="16" name="Oval 55"/>
              <p:cNvSpPr>
                <a:spLocks noChangeArrowheads="1"/>
              </p:cNvSpPr>
              <p:nvPr/>
            </p:nvSpPr>
            <p:spPr bwMode="auto">
              <a:xfrm>
                <a:off x="6346083" y="4591448"/>
                <a:ext cx="145807" cy="14580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24"/>
            <p:cNvGrpSpPr>
              <a:grpSpLocks noChangeAspect="1"/>
            </p:cNvGrpSpPr>
            <p:nvPr/>
          </p:nvGrpSpPr>
          <p:grpSpPr>
            <a:xfrm>
              <a:off x="4423566" y="1485174"/>
              <a:ext cx="296867" cy="237243"/>
              <a:chOff x="6122447" y="4263293"/>
              <a:chExt cx="593078" cy="473962"/>
            </a:xfrm>
            <a:grpFill/>
          </p:grpSpPr>
          <p:sp>
            <p:nvSpPr>
              <p:cNvPr id="13" name="Oval 55"/>
              <p:cNvSpPr>
                <a:spLocks noChangeArrowheads="1"/>
              </p:cNvSpPr>
              <p:nvPr/>
            </p:nvSpPr>
            <p:spPr bwMode="auto">
              <a:xfrm>
                <a:off x="6346083" y="4591448"/>
                <a:ext cx="145807" cy="14580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8"/>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9"/>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oup 44"/>
          <p:cNvGrpSpPr/>
          <p:nvPr/>
        </p:nvGrpSpPr>
        <p:grpSpPr>
          <a:xfrm>
            <a:off x="2879590" y="2979591"/>
            <a:ext cx="983750" cy="100584"/>
            <a:chOff x="5432145" y="2680651"/>
            <a:chExt cx="983750" cy="100584"/>
          </a:xfrm>
        </p:grpSpPr>
        <p:cxnSp>
          <p:nvCxnSpPr>
            <p:cNvPr id="21" name="Straight Connector 45"/>
            <p:cNvCxnSpPr/>
            <p:nvPr/>
          </p:nvCxnSpPr>
          <p:spPr>
            <a:xfrm flipH="1">
              <a:off x="5529423" y="2730943"/>
              <a:ext cx="886472" cy="0"/>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22" name="Oval 46"/>
            <p:cNvSpPr/>
            <p:nvPr/>
          </p:nvSpPr>
          <p:spPr>
            <a:xfrm flipH="1">
              <a:off x="5432145" y="2680651"/>
              <a:ext cx="100800" cy="100584"/>
            </a:xfrm>
            <a:prstGeom prst="ellipse">
              <a:avLst/>
            </a:prstGeom>
            <a:solidFill>
              <a:srgbClr val="FFFFFF"/>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latin typeface="+mj-lt"/>
              </a:endParaRPr>
            </a:p>
          </p:txBody>
        </p:sp>
      </p:grpSp>
      <p:grpSp>
        <p:nvGrpSpPr>
          <p:cNvPr id="25" name="Group 44"/>
          <p:cNvGrpSpPr/>
          <p:nvPr/>
        </p:nvGrpSpPr>
        <p:grpSpPr>
          <a:xfrm rot="3600000">
            <a:off x="2601534" y="3240615"/>
            <a:ext cx="1226373" cy="564393"/>
            <a:chOff x="5432145" y="2448746"/>
            <a:chExt cx="1150448" cy="564393"/>
          </a:xfrm>
        </p:grpSpPr>
        <p:cxnSp>
          <p:nvCxnSpPr>
            <p:cNvPr id="26" name="Straight Connector 45"/>
            <p:cNvCxnSpPr/>
            <p:nvPr/>
          </p:nvCxnSpPr>
          <p:spPr>
            <a:xfrm rot="18000000" flipH="1" flipV="1">
              <a:off x="5811618" y="2242164"/>
              <a:ext cx="564393" cy="977557"/>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27" name="Oval 46"/>
            <p:cNvSpPr/>
            <p:nvPr/>
          </p:nvSpPr>
          <p:spPr>
            <a:xfrm flipH="1">
              <a:off x="5432145" y="2680651"/>
              <a:ext cx="100800" cy="100584"/>
            </a:xfrm>
            <a:prstGeom prst="ellipse">
              <a:avLst/>
            </a:prstGeom>
            <a:solidFill>
              <a:srgbClr val="FFFFFF"/>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latin typeface="+mj-lt"/>
              </a:endParaRPr>
            </a:p>
          </p:txBody>
        </p:sp>
      </p:grpSp>
      <p:cxnSp>
        <p:nvCxnSpPr>
          <p:cNvPr id="32" name="直線コネクタ 31"/>
          <p:cNvCxnSpPr/>
          <p:nvPr/>
        </p:nvCxnSpPr>
        <p:spPr>
          <a:xfrm>
            <a:off x="3536072" y="1986980"/>
            <a:ext cx="3272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3542992" y="4123652"/>
            <a:ext cx="3272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4"/>
          <p:cNvGrpSpPr/>
          <p:nvPr/>
        </p:nvGrpSpPr>
        <p:grpSpPr>
          <a:xfrm rot="18000000" flipV="1">
            <a:off x="2609535" y="2276848"/>
            <a:ext cx="1187509" cy="584254"/>
            <a:chOff x="5432145" y="2438816"/>
            <a:chExt cx="1187509" cy="584254"/>
          </a:xfrm>
        </p:grpSpPr>
        <p:cxnSp>
          <p:nvCxnSpPr>
            <p:cNvPr id="42" name="Straight Connector 45"/>
            <p:cNvCxnSpPr/>
            <p:nvPr/>
          </p:nvCxnSpPr>
          <p:spPr>
            <a:xfrm rot="18000000" flipH="1" flipV="1">
              <a:off x="5821549" y="2224964"/>
              <a:ext cx="584254" cy="1011957"/>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43" name="Oval 46"/>
            <p:cNvSpPr/>
            <p:nvPr/>
          </p:nvSpPr>
          <p:spPr>
            <a:xfrm flipH="1">
              <a:off x="5432145" y="2680651"/>
              <a:ext cx="100800" cy="100584"/>
            </a:xfrm>
            <a:prstGeom prst="ellipse">
              <a:avLst/>
            </a:prstGeom>
            <a:solidFill>
              <a:srgbClr val="FFFFFF"/>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latin typeface="+mj-lt"/>
              </a:endParaRPr>
            </a:p>
          </p:txBody>
        </p:sp>
      </p:grpSp>
      <p:sp>
        <p:nvSpPr>
          <p:cNvPr id="44" name="TextBox 9"/>
          <p:cNvSpPr txBox="1"/>
          <p:nvPr/>
        </p:nvSpPr>
        <p:spPr>
          <a:xfrm>
            <a:off x="4263679" y="1736461"/>
            <a:ext cx="1196646" cy="584775"/>
          </a:xfrm>
          <a:prstGeom prst="rect">
            <a:avLst/>
          </a:prstGeom>
          <a:noFill/>
        </p:spPr>
        <p:txBody>
          <a:bodyPr wrap="square" rtlCol="0">
            <a:spAutoFit/>
          </a:bodyPr>
          <a:lstStyle/>
          <a:p>
            <a:pPr algn="ctr"/>
            <a:r>
              <a:rPr lang="en-US" sz="1600" b="1" dirty="0">
                <a:solidFill>
                  <a:schemeClr val="bg2"/>
                </a:solidFill>
                <a:latin typeface="+mn-lt"/>
                <a:ea typeface="+mn-ea"/>
              </a:rPr>
              <a:t>2.4GHz</a:t>
            </a:r>
          </a:p>
          <a:p>
            <a:pPr algn="ctr"/>
            <a:r>
              <a:rPr lang="en-US" sz="1600" b="1" dirty="0">
                <a:solidFill>
                  <a:schemeClr val="bg2"/>
                </a:solidFill>
                <a:latin typeface="+mn-lt"/>
                <a:ea typeface="+mn-ea"/>
              </a:rPr>
              <a:t>Serving </a:t>
            </a:r>
          </a:p>
        </p:txBody>
      </p:sp>
      <p:sp>
        <p:nvSpPr>
          <p:cNvPr id="45" name="TextBox 37"/>
          <p:cNvSpPr txBox="1"/>
          <p:nvPr/>
        </p:nvSpPr>
        <p:spPr>
          <a:xfrm>
            <a:off x="4263675" y="3708154"/>
            <a:ext cx="1196646" cy="830997"/>
          </a:xfrm>
          <a:prstGeom prst="rect">
            <a:avLst/>
          </a:prstGeom>
          <a:noFill/>
        </p:spPr>
        <p:txBody>
          <a:bodyPr wrap="square" rtlCol="0">
            <a:spAutoFit/>
          </a:bodyPr>
          <a:lstStyle/>
          <a:p>
            <a:pPr algn="ctr"/>
            <a:r>
              <a:rPr lang="en-US" sz="1600" b="1" dirty="0">
                <a:solidFill>
                  <a:schemeClr val="accent6"/>
                </a:solidFill>
                <a:latin typeface="+mn-lt"/>
                <a:ea typeface="+mn-ea"/>
              </a:rPr>
              <a:t>Wireless Security Monitor </a:t>
            </a:r>
          </a:p>
        </p:txBody>
      </p:sp>
      <p:sp>
        <p:nvSpPr>
          <p:cNvPr id="46" name="TextBox 59"/>
          <p:cNvSpPr txBox="1"/>
          <p:nvPr/>
        </p:nvSpPr>
        <p:spPr>
          <a:xfrm>
            <a:off x="4263675" y="2772066"/>
            <a:ext cx="1196648" cy="584775"/>
          </a:xfrm>
          <a:prstGeom prst="rect">
            <a:avLst/>
          </a:prstGeom>
          <a:noFill/>
        </p:spPr>
        <p:txBody>
          <a:bodyPr wrap="square" rtlCol="0">
            <a:spAutoFit/>
          </a:bodyPr>
          <a:lstStyle/>
          <a:p>
            <a:pPr algn="ctr"/>
            <a:r>
              <a:rPr lang="en-US" sz="1600" b="1" dirty="0">
                <a:solidFill>
                  <a:schemeClr val="tx2"/>
                </a:solidFill>
                <a:latin typeface="+mn-lt"/>
                <a:ea typeface="+mn-ea"/>
              </a:rPr>
              <a:t>5GHz</a:t>
            </a:r>
          </a:p>
          <a:p>
            <a:pPr algn="ctr"/>
            <a:r>
              <a:rPr lang="en-US" sz="1600" b="1" dirty="0">
                <a:solidFill>
                  <a:schemeClr val="tx2"/>
                </a:solidFill>
                <a:latin typeface="+mn-lt"/>
                <a:ea typeface="+mn-ea"/>
              </a:rPr>
              <a:t>Serving </a:t>
            </a:r>
          </a:p>
        </p:txBody>
      </p:sp>
      <p:sp>
        <p:nvSpPr>
          <p:cNvPr id="47" name="Text Placeholder 1"/>
          <p:cNvSpPr txBox="1">
            <a:spLocks/>
          </p:cNvSpPr>
          <p:nvPr/>
        </p:nvSpPr>
        <p:spPr>
          <a:xfrm>
            <a:off x="5407342" y="1674328"/>
            <a:ext cx="3377883" cy="709040"/>
          </a:xfrm>
          <a:prstGeom prst="rect">
            <a:avLst/>
          </a:prstGeom>
        </p:spPr>
        <p:txBody>
          <a:bodyPr anchor="ct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defTabSz="914378" fontAlgn="auto">
              <a:lnSpc>
                <a:spcPct val="100000"/>
              </a:lnSpc>
              <a:spcBef>
                <a:spcPts val="0"/>
              </a:spcBef>
              <a:spcAft>
                <a:spcPts val="0"/>
              </a:spcAft>
              <a:buClrTx/>
              <a:buSzTx/>
            </a:pPr>
            <a:r>
              <a:rPr lang="ja-JP" altLang="en-US" sz="1400" dirty="0" smtClean="0">
                <a:ea typeface="+mn-ea"/>
              </a:rPr>
              <a:t>デフォルトの動作</a:t>
            </a:r>
          </a:p>
          <a:p>
            <a:pPr defTabSz="914378" fontAlgn="auto">
              <a:lnSpc>
                <a:spcPct val="100000"/>
              </a:lnSpc>
              <a:spcBef>
                <a:spcPts val="0"/>
              </a:spcBef>
              <a:spcAft>
                <a:spcPts val="0"/>
              </a:spcAft>
              <a:buClrTx/>
              <a:buSzTx/>
            </a:pPr>
            <a:r>
              <a:rPr lang="en-US" altLang="ja-JP" sz="1400" dirty="0" smtClean="0">
                <a:ea typeface="+mn-ea"/>
              </a:rPr>
              <a:t>2.4GHz </a:t>
            </a:r>
            <a:r>
              <a:rPr lang="ja-JP" altLang="en-US" sz="1400" dirty="0" smtClean="0">
                <a:ea typeface="+mn-ea"/>
              </a:rPr>
              <a:t>と </a:t>
            </a:r>
            <a:r>
              <a:rPr lang="en-US" altLang="ja-JP" sz="1400" dirty="0" smtClean="0">
                <a:ea typeface="+mn-ea"/>
              </a:rPr>
              <a:t>5GHz</a:t>
            </a:r>
            <a:r>
              <a:rPr lang="ja-JP" altLang="en-US" sz="1400" dirty="0" smtClean="0">
                <a:ea typeface="+mn-ea"/>
              </a:rPr>
              <a:t> の電波をクライアントへ提供</a:t>
            </a:r>
            <a:endParaRPr lang="ja-JP" altLang="en-US" sz="1400" dirty="0">
              <a:ea typeface="+mn-ea"/>
            </a:endParaRPr>
          </a:p>
        </p:txBody>
      </p:sp>
      <p:sp>
        <p:nvSpPr>
          <p:cNvPr id="48" name="Text Placeholder 1"/>
          <p:cNvSpPr txBox="1">
            <a:spLocks/>
          </p:cNvSpPr>
          <p:nvPr/>
        </p:nvSpPr>
        <p:spPr>
          <a:xfrm>
            <a:off x="5410701" y="2709933"/>
            <a:ext cx="3377883" cy="709040"/>
          </a:xfrm>
          <a:prstGeom prst="rect">
            <a:avLst/>
          </a:prstGeom>
        </p:spPr>
        <p:txBody>
          <a:bodyPr lIns="91420" tIns="45710" rIns="91420" bIns="4571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82563" indent="-182563" defTabSz="914378" fontAlgn="auto">
              <a:lnSpc>
                <a:spcPct val="100000"/>
              </a:lnSpc>
              <a:spcBef>
                <a:spcPts val="0"/>
              </a:spcBef>
              <a:spcAft>
                <a:spcPts val="0"/>
              </a:spcAft>
              <a:buClrTx/>
              <a:buSzTx/>
            </a:pPr>
            <a:r>
              <a:rPr lang="en-US" sz="1400" dirty="0">
                <a:ea typeface="+mn-ea"/>
              </a:rPr>
              <a:t>Dual 5GHz </a:t>
            </a:r>
            <a:r>
              <a:rPr lang="ja-JP" altLang="en-US" sz="1400" dirty="0">
                <a:ea typeface="+mn-ea"/>
              </a:rPr>
              <a:t>サポート</a:t>
            </a:r>
            <a:r>
              <a:rPr lang="en-US" sz="1400" dirty="0">
                <a:ea typeface="+mn-ea"/>
              </a:rPr>
              <a:t>, </a:t>
            </a:r>
            <a:r>
              <a:rPr lang="ja-JP" altLang="en-US" sz="1400" dirty="0">
                <a:ea typeface="+mn-ea"/>
              </a:rPr>
              <a:t>どちら</a:t>
            </a:r>
            <a:r>
              <a:rPr lang="ja-JP" altLang="en-US" sz="1400" dirty="0" smtClean="0">
                <a:ea typeface="+mn-ea"/>
              </a:rPr>
              <a:t>のラジオも</a:t>
            </a:r>
            <a:r>
              <a:rPr lang="en-US" altLang="ja-JP" sz="1400" dirty="0" smtClean="0">
                <a:ea typeface="+mn-ea"/>
              </a:rPr>
              <a:t> </a:t>
            </a:r>
            <a:r>
              <a:rPr lang="en-US" altLang="ja-JP" sz="1400" dirty="0">
                <a:ea typeface="+mn-ea"/>
              </a:rPr>
              <a:t>5GHz</a:t>
            </a:r>
            <a:r>
              <a:rPr lang="en-US" altLang="en-US" sz="1400" dirty="0">
                <a:ea typeface="+mn-ea"/>
              </a:rPr>
              <a:t> </a:t>
            </a:r>
            <a:r>
              <a:rPr lang="ja-JP" altLang="en-US" sz="1400" dirty="0">
                <a:ea typeface="+mn-ea"/>
              </a:rPr>
              <a:t>を提供</a:t>
            </a:r>
            <a:endParaRPr lang="en-US" sz="1400" dirty="0">
              <a:ea typeface="+mn-ea"/>
            </a:endParaRPr>
          </a:p>
          <a:p>
            <a:pPr marL="182563" indent="-182563" defTabSz="914378" fontAlgn="auto">
              <a:lnSpc>
                <a:spcPct val="100000"/>
              </a:lnSpc>
              <a:spcBef>
                <a:spcPts val="0"/>
              </a:spcBef>
              <a:spcAft>
                <a:spcPts val="0"/>
              </a:spcAft>
              <a:buClrTx/>
              <a:buSzTx/>
            </a:pPr>
            <a:r>
              <a:rPr lang="en-US" sz="1400" b="1" dirty="0">
                <a:ea typeface="+mn-ea"/>
              </a:rPr>
              <a:t>5.2Gbps </a:t>
            </a:r>
            <a:r>
              <a:rPr lang="ja-JP" altLang="en-US" sz="1400" b="1" dirty="0">
                <a:ea typeface="+mn-ea"/>
              </a:rPr>
              <a:t>の</a:t>
            </a:r>
            <a:r>
              <a:rPr lang="ja-JP" altLang="en-US" sz="1400" b="1" dirty="0" smtClean="0">
                <a:ea typeface="+mn-ea"/>
              </a:rPr>
              <a:t>スループット</a:t>
            </a:r>
            <a:r>
              <a:rPr lang="en-US" altLang="ja-JP" sz="1400" dirty="0" smtClean="0">
                <a:ea typeface="+mn-ea"/>
              </a:rPr>
              <a:t>*</a:t>
            </a:r>
            <a:r>
              <a:rPr lang="en-US" sz="1400" dirty="0" smtClean="0">
                <a:ea typeface="+mn-ea"/>
              </a:rPr>
              <a:t> </a:t>
            </a:r>
            <a:endParaRPr lang="en-US" sz="1400" dirty="0">
              <a:ea typeface="+mn-ea"/>
            </a:endParaRPr>
          </a:p>
        </p:txBody>
      </p:sp>
      <p:sp>
        <p:nvSpPr>
          <p:cNvPr id="49" name="Text Placeholder 1"/>
          <p:cNvSpPr txBox="1">
            <a:spLocks/>
          </p:cNvSpPr>
          <p:nvPr/>
        </p:nvSpPr>
        <p:spPr>
          <a:xfrm>
            <a:off x="5410700" y="3769132"/>
            <a:ext cx="3377883" cy="709040"/>
          </a:xfrm>
          <a:prstGeom prst="rect">
            <a:avLst/>
          </a:prstGeom>
        </p:spPr>
        <p:txBody>
          <a:bodyPr lIns="91420" tIns="45710" rIns="91420" bIns="45710" anchor="ctr">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82563" indent="-182563" defTabSz="914378" fontAlgn="auto">
              <a:lnSpc>
                <a:spcPct val="100000"/>
              </a:lnSpc>
              <a:spcBef>
                <a:spcPts val="0"/>
              </a:spcBef>
              <a:spcAft>
                <a:spcPts val="0"/>
              </a:spcAft>
              <a:buClrTx/>
              <a:buSzTx/>
            </a:pPr>
            <a:r>
              <a:rPr lang="en-US" sz="1400" dirty="0">
                <a:ea typeface="+mn-ea"/>
              </a:rPr>
              <a:t>Wireless security </a:t>
            </a:r>
            <a:r>
              <a:rPr lang="en-US" sz="1400" dirty="0" smtClean="0">
                <a:ea typeface="+mn-ea"/>
              </a:rPr>
              <a:t>monitoring</a:t>
            </a:r>
            <a:r>
              <a:rPr lang="ja-JP" altLang="en-US" sz="1400" dirty="0" smtClean="0">
                <a:ea typeface="+mn-ea"/>
              </a:rPr>
              <a:t> </a:t>
            </a:r>
            <a:r>
              <a:rPr lang="en-US" altLang="ja-JP" sz="1400" dirty="0" smtClean="0">
                <a:ea typeface="+mn-ea"/>
              </a:rPr>
              <a:t>(WSM)</a:t>
            </a:r>
            <a:endParaRPr lang="en-US" sz="1400" dirty="0">
              <a:ea typeface="+mn-ea"/>
            </a:endParaRPr>
          </a:p>
          <a:p>
            <a:pPr marL="182563" indent="-182563" defTabSz="914378" fontAlgn="auto">
              <a:lnSpc>
                <a:spcPct val="100000"/>
              </a:lnSpc>
              <a:spcBef>
                <a:spcPts val="0"/>
              </a:spcBef>
              <a:spcAft>
                <a:spcPts val="0"/>
              </a:spcAft>
              <a:buClrTx/>
              <a:buSzTx/>
            </a:pPr>
            <a:r>
              <a:rPr lang="en-US" sz="1400" dirty="0">
                <a:ea typeface="+mn-ea"/>
              </a:rPr>
              <a:t>2.4GHz </a:t>
            </a:r>
            <a:r>
              <a:rPr lang="ja-JP" altLang="en-US" sz="1400" dirty="0">
                <a:ea typeface="+mn-ea"/>
              </a:rPr>
              <a:t>と</a:t>
            </a:r>
            <a:r>
              <a:rPr lang="en-US" sz="1400" dirty="0">
                <a:ea typeface="+mn-ea"/>
              </a:rPr>
              <a:t> 5GHz </a:t>
            </a:r>
            <a:r>
              <a:rPr lang="ja-JP" altLang="en-US" sz="1400" dirty="0">
                <a:ea typeface="+mn-ea"/>
              </a:rPr>
              <a:t>をスキャン</a:t>
            </a:r>
            <a:endParaRPr lang="en-US" sz="1400" dirty="0">
              <a:ea typeface="+mn-ea"/>
            </a:endParaRPr>
          </a:p>
          <a:p>
            <a:pPr marL="182563" indent="-182563" defTabSz="914378" fontAlgn="auto">
              <a:lnSpc>
                <a:spcPct val="100000"/>
              </a:lnSpc>
              <a:spcBef>
                <a:spcPts val="0"/>
              </a:spcBef>
              <a:spcAft>
                <a:spcPts val="0"/>
              </a:spcAft>
              <a:buClrTx/>
              <a:buSzTx/>
            </a:pPr>
            <a:r>
              <a:rPr lang="en-US" sz="1400" dirty="0">
                <a:ea typeface="+mn-ea"/>
              </a:rPr>
              <a:t>5GHz </a:t>
            </a:r>
            <a:r>
              <a:rPr lang="ja-JP" altLang="en-US" sz="1400" dirty="0">
                <a:ea typeface="+mn-ea"/>
              </a:rPr>
              <a:t>の電波を提供</a:t>
            </a:r>
            <a:endParaRPr lang="en-US" sz="1400" dirty="0">
              <a:ea typeface="+mn-ea"/>
            </a:endParaRPr>
          </a:p>
        </p:txBody>
      </p:sp>
      <p:sp>
        <p:nvSpPr>
          <p:cNvPr id="59" name="円/楕円 58"/>
          <p:cNvSpPr>
            <a:spLocks noChangeAspect="1"/>
          </p:cNvSpPr>
          <p:nvPr/>
        </p:nvSpPr>
        <p:spPr>
          <a:xfrm>
            <a:off x="3930328" y="1761962"/>
            <a:ext cx="476128" cy="476128"/>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1</a:t>
            </a:r>
            <a:endParaRPr kumimoji="1" lang="ja-JP" altLang="en-US" dirty="0" smtClean="0"/>
          </a:p>
        </p:txBody>
      </p:sp>
      <p:sp>
        <p:nvSpPr>
          <p:cNvPr id="60" name="円/楕円 59"/>
          <p:cNvSpPr>
            <a:spLocks noChangeAspect="1"/>
          </p:cNvSpPr>
          <p:nvPr/>
        </p:nvSpPr>
        <p:spPr>
          <a:xfrm>
            <a:off x="3930328" y="2790468"/>
            <a:ext cx="476128" cy="47612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2</a:t>
            </a:r>
            <a:endParaRPr kumimoji="1" lang="ja-JP" altLang="en-US" dirty="0" smtClean="0"/>
          </a:p>
        </p:txBody>
      </p:sp>
      <p:sp>
        <p:nvSpPr>
          <p:cNvPr id="61" name="円/楕円 60"/>
          <p:cNvSpPr>
            <a:spLocks noChangeAspect="1"/>
          </p:cNvSpPr>
          <p:nvPr/>
        </p:nvSpPr>
        <p:spPr>
          <a:xfrm>
            <a:off x="3930328" y="3885588"/>
            <a:ext cx="476128" cy="476128"/>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3</a:t>
            </a:r>
            <a:endParaRPr kumimoji="1" lang="ja-JP" altLang="en-US" dirty="0" smtClean="0"/>
          </a:p>
        </p:txBody>
      </p:sp>
      <p:sp>
        <p:nvSpPr>
          <p:cNvPr id="62" name="正方形/長方形 61"/>
          <p:cNvSpPr/>
          <p:nvPr/>
        </p:nvSpPr>
        <p:spPr>
          <a:xfrm>
            <a:off x="2131443" y="1942669"/>
            <a:ext cx="646331" cy="646331"/>
          </a:xfrm>
          <a:prstGeom prst="rect">
            <a:avLst/>
          </a:prstGeom>
        </p:spPr>
        <p:txBody>
          <a:bodyPr wrap="none">
            <a:spAutoFit/>
          </a:bodyPr>
          <a:lstStyle/>
          <a:p>
            <a:pPr algn="ctr"/>
            <a:r>
              <a:rPr lang="en-US" altLang="ja-JP" smtClean="0"/>
              <a:t>FRA</a:t>
            </a:r>
          </a:p>
          <a:p>
            <a:pPr algn="ctr"/>
            <a:r>
              <a:rPr lang="ja-JP" altLang="en-US" smtClean="0"/>
              <a:t>対応</a:t>
            </a:r>
            <a:endParaRPr lang="ja-JP" altLang="en-US"/>
          </a:p>
        </p:txBody>
      </p:sp>
      <p:sp>
        <p:nvSpPr>
          <p:cNvPr id="35" name="TextBox 11"/>
          <p:cNvSpPr txBox="1"/>
          <p:nvPr/>
        </p:nvSpPr>
        <p:spPr>
          <a:xfrm>
            <a:off x="1206698" y="3997407"/>
            <a:ext cx="2032439" cy="369332"/>
          </a:xfrm>
          <a:prstGeom prst="rect">
            <a:avLst/>
          </a:prstGeom>
          <a:noFill/>
        </p:spPr>
        <p:txBody>
          <a:bodyPr wrap="square" rtlCol="0">
            <a:spAutoFit/>
          </a:bodyPr>
          <a:lstStyle/>
          <a:p>
            <a:pPr defTabSz="685800" fontAlgn="auto">
              <a:spcBef>
                <a:spcPts val="0"/>
              </a:spcBef>
              <a:spcAft>
                <a:spcPts val="0"/>
              </a:spcAft>
            </a:pPr>
            <a:r>
              <a:rPr kumimoji="1" lang="en-US" dirty="0">
                <a:solidFill>
                  <a:srgbClr val="676767"/>
                </a:solidFill>
                <a:latin typeface="Arial"/>
                <a:ea typeface="+mn-ea"/>
              </a:rPr>
              <a:t> </a:t>
            </a:r>
            <a:r>
              <a:rPr kumimoji="1" lang="en-US" altLang="ja-JP" dirty="0">
                <a:solidFill>
                  <a:srgbClr val="676767"/>
                </a:solidFill>
                <a:latin typeface="Arial"/>
                <a:ea typeface="ＭＳ Ｐゴシック" panose="020B0600070205080204" pitchFamily="50" charset="-128"/>
              </a:rPr>
              <a:t>(</a:t>
            </a:r>
            <a:r>
              <a:rPr kumimoji="1" lang="en-US" dirty="0">
                <a:solidFill>
                  <a:srgbClr val="676767"/>
                </a:solidFill>
                <a:latin typeface="Arial"/>
                <a:ea typeface="+mn-ea"/>
              </a:rPr>
              <a:t>4x4:3</a:t>
            </a:r>
            <a:r>
              <a:rPr kumimoji="1" lang="en-US" altLang="ja-JP" dirty="0">
                <a:solidFill>
                  <a:srgbClr val="676767"/>
                </a:solidFill>
                <a:latin typeface="Arial"/>
                <a:ea typeface="ＭＳ Ｐゴシック" panose="020B0600070205080204" pitchFamily="50" charset="-128"/>
              </a:rPr>
              <a:t>)</a:t>
            </a:r>
            <a:r>
              <a:rPr kumimoji="1" lang="ja-JP" altLang="en-US" dirty="0">
                <a:solidFill>
                  <a:srgbClr val="676767"/>
                </a:solidFill>
                <a:latin typeface="Arial"/>
                <a:ea typeface="ＭＳ Ｐゴシック" panose="020B0600070205080204" pitchFamily="50" charset="-128"/>
              </a:rPr>
              <a:t> </a:t>
            </a:r>
            <a:r>
              <a:rPr kumimoji="1" lang="en-US" altLang="ja-JP" dirty="0">
                <a:solidFill>
                  <a:srgbClr val="FF0000"/>
                </a:solidFill>
                <a:latin typeface="Arial"/>
                <a:ea typeface="ＭＳ Ｐゴシック" panose="020B0600070205080204" pitchFamily="50" charset="-128"/>
              </a:rPr>
              <a:t>x2</a:t>
            </a:r>
            <a:endParaRPr kumimoji="1" lang="en-US" dirty="0">
              <a:solidFill>
                <a:srgbClr val="FF0000"/>
              </a:solidFill>
              <a:latin typeface="Arial"/>
              <a:ea typeface="+mn-ea"/>
            </a:endParaRPr>
          </a:p>
        </p:txBody>
      </p:sp>
      <p:sp>
        <p:nvSpPr>
          <p:cNvPr id="37" name="TextBox 10"/>
          <p:cNvSpPr txBox="1"/>
          <p:nvPr/>
        </p:nvSpPr>
        <p:spPr>
          <a:xfrm>
            <a:off x="6971355" y="4453994"/>
            <a:ext cx="2172645" cy="338554"/>
          </a:xfrm>
          <a:prstGeom prst="rect">
            <a:avLst/>
          </a:prstGeom>
          <a:noFill/>
        </p:spPr>
        <p:txBody>
          <a:bodyPr wrap="square" rtlCol="0">
            <a:spAutoFit/>
          </a:bodyPr>
          <a:lstStyle/>
          <a:p>
            <a:pPr defTabSz="685800" fontAlgn="auto">
              <a:spcBef>
                <a:spcPts val="0"/>
              </a:spcBef>
              <a:spcAft>
                <a:spcPts val="0"/>
              </a:spcAft>
            </a:pPr>
            <a:r>
              <a:rPr kumimoji="1" lang="en-US" altLang="ja-JP" sz="800" dirty="0" smtClean="0">
                <a:solidFill>
                  <a:srgbClr val="676767"/>
                </a:solidFill>
                <a:latin typeface="Arial"/>
                <a:ea typeface="ＭＳ Ｐゴシック" panose="020B0600070205080204" pitchFamily="50" charset="-128"/>
              </a:rPr>
              <a:t>*SU-MIMO </a:t>
            </a:r>
            <a:r>
              <a:rPr kumimoji="1" lang="en-US" altLang="ja-JP" sz="800" dirty="0">
                <a:solidFill>
                  <a:srgbClr val="676767"/>
                </a:solidFill>
                <a:latin typeface="Arial"/>
                <a:ea typeface="ＭＳ Ｐゴシック" panose="020B0600070205080204" pitchFamily="50" charset="-128"/>
              </a:rPr>
              <a:t>2340Mbps</a:t>
            </a:r>
            <a:r>
              <a:rPr kumimoji="1" lang="ja-JP" altLang="en-US" sz="800" dirty="0">
                <a:solidFill>
                  <a:srgbClr val="676767"/>
                </a:solidFill>
                <a:latin typeface="Arial"/>
                <a:ea typeface="ＭＳ Ｐゴシック" panose="020B0600070205080204" pitchFamily="50" charset="-128"/>
              </a:rPr>
              <a:t> </a:t>
            </a:r>
            <a:r>
              <a:rPr kumimoji="1" lang="ja-JP" altLang="ja-JP" sz="800" dirty="0" err="1">
                <a:solidFill>
                  <a:srgbClr val="676767"/>
                </a:solidFill>
                <a:latin typeface="Arial"/>
                <a:ea typeface="ＭＳ Ｐゴシック" panose="020B0600070205080204" pitchFamily="50" charset="-128"/>
              </a:rPr>
              <a:t>x</a:t>
            </a:r>
            <a:r>
              <a:rPr kumimoji="1" lang="en-US" altLang="ja-JP" sz="800" dirty="0" smtClean="0">
                <a:solidFill>
                  <a:srgbClr val="676767"/>
                </a:solidFill>
                <a:latin typeface="Arial"/>
                <a:ea typeface="ＭＳ Ｐゴシック" panose="020B0600070205080204" pitchFamily="50" charset="-128"/>
              </a:rPr>
              <a:t>2=4.68Gbps</a:t>
            </a:r>
            <a:endParaRPr kumimoji="1" lang="en-US" altLang="ja-JP" sz="800" dirty="0">
              <a:solidFill>
                <a:srgbClr val="676767"/>
              </a:solidFill>
              <a:latin typeface="Arial"/>
              <a:ea typeface="ＭＳ Ｐゴシック" panose="020B0600070205080204" pitchFamily="50" charset="-128"/>
            </a:endParaRPr>
          </a:p>
          <a:p>
            <a:pPr defTabSz="685800" fontAlgn="auto">
              <a:spcBef>
                <a:spcPts val="0"/>
              </a:spcBef>
              <a:spcAft>
                <a:spcPts val="0"/>
              </a:spcAft>
            </a:pPr>
            <a:r>
              <a:rPr kumimoji="1" lang="ja-JP" altLang="ja-JP" sz="800" dirty="0">
                <a:solidFill>
                  <a:srgbClr val="676767"/>
                </a:solidFill>
                <a:latin typeface="Arial"/>
                <a:ea typeface="ＭＳ Ｐゴシック" panose="020B0600070205080204" pitchFamily="50" charset="-128"/>
              </a:rPr>
              <a:t>M</a:t>
            </a:r>
            <a:r>
              <a:rPr kumimoji="1" lang="en-US" altLang="ja-JP" sz="800" dirty="0">
                <a:solidFill>
                  <a:srgbClr val="676767"/>
                </a:solidFill>
                <a:latin typeface="Arial"/>
                <a:ea typeface="ＭＳ Ｐゴシック" panose="020B0600070205080204" pitchFamily="50" charset="-128"/>
              </a:rPr>
              <a:t>U-MIMO</a:t>
            </a:r>
            <a:r>
              <a:rPr kumimoji="1" lang="ja-JP" altLang="en-US" sz="800" dirty="0">
                <a:solidFill>
                  <a:srgbClr val="676767"/>
                </a:solidFill>
                <a:latin typeface="Arial"/>
                <a:ea typeface="ＭＳ Ｐゴシック" panose="020B0600070205080204" pitchFamily="50" charset="-128"/>
              </a:rPr>
              <a:t> </a:t>
            </a:r>
            <a:r>
              <a:rPr kumimoji="1" lang="en-US" altLang="ja-JP" sz="800" dirty="0">
                <a:solidFill>
                  <a:srgbClr val="676767"/>
                </a:solidFill>
                <a:latin typeface="Arial"/>
                <a:ea typeface="ＭＳ Ｐゴシック" panose="020B0600070205080204" pitchFamily="50" charset="-128"/>
              </a:rPr>
              <a:t>867Mbps</a:t>
            </a:r>
            <a:r>
              <a:rPr kumimoji="1" lang="ja-JP" altLang="en-US" sz="800" dirty="0">
                <a:solidFill>
                  <a:srgbClr val="676767"/>
                </a:solidFill>
                <a:latin typeface="Arial"/>
                <a:ea typeface="ＭＳ Ｐゴシック" panose="020B0600070205080204" pitchFamily="50" charset="-128"/>
              </a:rPr>
              <a:t> </a:t>
            </a:r>
            <a:r>
              <a:rPr kumimoji="1" lang="en-US" altLang="ja-JP" sz="800" dirty="0">
                <a:solidFill>
                  <a:srgbClr val="676767"/>
                </a:solidFill>
                <a:latin typeface="Arial"/>
                <a:ea typeface="ＭＳ Ｐゴシック" panose="020B0600070205080204" pitchFamily="50" charset="-128"/>
              </a:rPr>
              <a:t>x3clients</a:t>
            </a:r>
            <a:r>
              <a:rPr kumimoji="1" lang="ja-JP" altLang="en-US" sz="800" dirty="0">
                <a:solidFill>
                  <a:srgbClr val="676767"/>
                </a:solidFill>
                <a:latin typeface="Arial"/>
                <a:ea typeface="ＭＳ Ｐゴシック" panose="020B0600070205080204" pitchFamily="50" charset="-128"/>
              </a:rPr>
              <a:t> </a:t>
            </a:r>
            <a:r>
              <a:rPr kumimoji="1" lang="en-US" altLang="ja-JP" sz="800" dirty="0" smtClean="0">
                <a:solidFill>
                  <a:srgbClr val="676767"/>
                </a:solidFill>
                <a:latin typeface="Arial"/>
                <a:ea typeface="ＭＳ Ｐゴシック" panose="020B0600070205080204" pitchFamily="50" charset="-128"/>
              </a:rPr>
              <a:t>x2</a:t>
            </a:r>
            <a:r>
              <a:rPr kumimoji="1" lang="ja-JP" altLang="ja-JP" sz="800" dirty="0" smtClean="0">
                <a:solidFill>
                  <a:srgbClr val="676767"/>
                </a:solidFill>
                <a:latin typeface="Arial"/>
                <a:ea typeface="ＭＳ Ｐゴシック" panose="020B0600070205080204" pitchFamily="50" charset="-128"/>
              </a:rPr>
              <a:t>=</a:t>
            </a:r>
            <a:r>
              <a:rPr kumimoji="1" lang="en-US" altLang="ja-JP" sz="800" dirty="0">
                <a:solidFill>
                  <a:srgbClr val="676767"/>
                </a:solidFill>
                <a:latin typeface="Arial"/>
                <a:ea typeface="ＭＳ Ｐゴシック" panose="020B0600070205080204" pitchFamily="50" charset="-128"/>
              </a:rPr>
              <a:t>5.2Gbps</a:t>
            </a:r>
          </a:p>
        </p:txBody>
      </p:sp>
      <p:sp>
        <p:nvSpPr>
          <p:cNvPr id="2" name="テキスト ボックス 1"/>
          <p:cNvSpPr txBox="1"/>
          <p:nvPr/>
        </p:nvSpPr>
        <p:spPr>
          <a:xfrm>
            <a:off x="869742" y="1204750"/>
            <a:ext cx="7481535" cy="400110"/>
          </a:xfrm>
          <a:prstGeom prst="rect">
            <a:avLst/>
          </a:prstGeom>
          <a:noFill/>
        </p:spPr>
        <p:txBody>
          <a:bodyPr wrap="none" rtlCol="0">
            <a:spAutoFit/>
          </a:bodyPr>
          <a:lstStyle/>
          <a:p>
            <a:r>
              <a:rPr kumimoji="1" lang="ja-JP" altLang="en-US" sz="2000" i="1" dirty="0" smtClean="0"/>
              <a:t>チャネル数が少なく干渉しがちな</a:t>
            </a:r>
            <a:r>
              <a:rPr kumimoji="1" lang="en-US" altLang="ja-JP" sz="2000" i="1" dirty="0" smtClean="0"/>
              <a:t>2.4GHz</a:t>
            </a:r>
            <a:r>
              <a:rPr kumimoji="1" lang="ja-JP" altLang="en-US" sz="2000" i="1" dirty="0" smtClean="0"/>
              <a:t>ラジオを自動化で有効活用</a:t>
            </a:r>
            <a:endParaRPr kumimoji="1" lang="ja-JP" altLang="en-US" sz="2000" i="1" dirty="0"/>
          </a:p>
        </p:txBody>
      </p:sp>
    </p:spTree>
    <p:extLst>
      <p:ext uri="{BB962C8B-B14F-4D97-AF65-F5344CB8AC3E}">
        <p14:creationId xmlns:p14="http://schemas.microsoft.com/office/powerpoint/2010/main" val="2741942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heel(1)">
                                      <p:cBhvr>
                                        <p:cTn id="15" dur="750"/>
                                        <p:tgtEl>
                                          <p:spTgt spid="59"/>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heel(1)">
                                      <p:cBhvr>
                                        <p:cTn id="32" dur="750"/>
                                        <p:tgtEl>
                                          <p:spTgt spid="60"/>
                                        </p:tgtEl>
                                      </p:cBhvr>
                                    </p:animEffect>
                                  </p:childTnLst>
                                </p:cTn>
                              </p:par>
                            </p:childTnLst>
                          </p:cTn>
                        </p:par>
                        <p:par>
                          <p:cTn id="33" fill="hold">
                            <p:stCondLst>
                              <p:cond delay="1250"/>
                            </p:stCondLst>
                            <p:childTnLst>
                              <p:par>
                                <p:cTn id="34" presetID="10" presetClass="entr" presetSubtype="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childTnLst>
                          </p:cTn>
                        </p:par>
                        <p:par>
                          <p:cTn id="50" fill="hold">
                            <p:stCondLst>
                              <p:cond delay="1000"/>
                            </p:stCondLst>
                            <p:childTnLst>
                              <p:par>
                                <p:cTn id="51" presetID="21" presetClass="entr" presetSubtype="1"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heel(1)">
                                      <p:cBhvr>
                                        <p:cTn id="53" dur="750"/>
                                        <p:tgtEl>
                                          <p:spTgt spid="61"/>
                                        </p:tgtEl>
                                      </p:cBhvr>
                                    </p:animEffect>
                                  </p:childTnLst>
                                </p:cTn>
                              </p:par>
                            </p:childTnLst>
                          </p:cTn>
                        </p:par>
                        <p:par>
                          <p:cTn id="54" fill="hold">
                            <p:stCondLst>
                              <p:cond delay="1750"/>
                            </p:stCondLst>
                            <p:childTnLst>
                              <p:par>
                                <p:cTn id="55" presetID="10"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9" grpId="0" animBg="1"/>
      <p:bldP spid="60"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normAutofit fontScale="85000" lnSpcReduction="20000"/>
          </a:bodyPr>
          <a:lstStyle/>
          <a:p>
            <a:r>
              <a:rPr lang="ja-JP" altLang="en-US" dirty="0"/>
              <a:t>なぜ</a:t>
            </a:r>
            <a:r>
              <a:rPr lang="en-US" altLang="ja-JP" dirty="0"/>
              <a:t>802.11ac</a:t>
            </a:r>
            <a:r>
              <a:rPr lang="ja-JP" altLang="en-US" dirty="0"/>
              <a:t> が必要なのか</a:t>
            </a:r>
            <a:r>
              <a:rPr lang="ja-JP" altLang="en-US" dirty="0" smtClean="0"/>
              <a:t>？</a:t>
            </a:r>
            <a:endParaRPr lang="en-US" altLang="ja-JP" dirty="0" smtClean="0"/>
          </a:p>
          <a:p>
            <a:r>
              <a:rPr lang="ja-JP" altLang="en-US" dirty="0"/>
              <a:t>端末あたりのトラフィック量はともかく、端末数が増えるとどんな影響があるのか</a:t>
            </a:r>
            <a:r>
              <a:rPr lang="ja-JP" altLang="en-US" dirty="0" smtClean="0"/>
              <a:t>？</a:t>
            </a:r>
            <a:endParaRPr lang="en-US" altLang="ja-JP" dirty="0" smtClean="0"/>
          </a:p>
          <a:p>
            <a:r>
              <a:rPr lang="en-US" altLang="ja-JP" dirty="0"/>
              <a:t>1Gbps</a:t>
            </a:r>
            <a:r>
              <a:rPr lang="ja-JP" altLang="en-US" dirty="0"/>
              <a:t>を超える</a:t>
            </a:r>
            <a:r>
              <a:rPr lang="en-US" altLang="ja-JP" dirty="0"/>
              <a:t>11ac</a:t>
            </a:r>
            <a:r>
              <a:rPr lang="ja-JP" altLang="en-US" dirty="0"/>
              <a:t> </a:t>
            </a:r>
            <a:r>
              <a:rPr lang="en-US" altLang="ja-JP" dirty="0"/>
              <a:t>AP</a:t>
            </a:r>
            <a:r>
              <a:rPr lang="ja-JP" altLang="en-US" dirty="0"/>
              <a:t>だったら沢山端末をつないでよいのか</a:t>
            </a:r>
            <a:r>
              <a:rPr lang="ja-JP" altLang="en-US" dirty="0" smtClean="0"/>
              <a:t>？</a:t>
            </a:r>
            <a:endParaRPr lang="en-US" altLang="ja-JP" dirty="0" smtClean="0"/>
          </a:p>
          <a:p>
            <a:r>
              <a:rPr lang="en-US" altLang="ja-JP" dirty="0"/>
              <a:t>802.11ac</a:t>
            </a:r>
            <a:r>
              <a:rPr lang="ja-JP" altLang="en-US" dirty="0"/>
              <a:t>の</a:t>
            </a:r>
            <a:r>
              <a:rPr lang="en-US" altLang="ja-JP" dirty="0"/>
              <a:t>wave1</a:t>
            </a:r>
            <a:r>
              <a:rPr lang="ja-JP" altLang="en-US" dirty="0"/>
              <a:t>と</a:t>
            </a:r>
            <a:r>
              <a:rPr lang="en-US" altLang="ja-JP" dirty="0"/>
              <a:t>wave2</a:t>
            </a:r>
            <a:r>
              <a:rPr lang="ja-JP" altLang="en-US" dirty="0"/>
              <a:t>の違いとは</a:t>
            </a:r>
            <a:r>
              <a:rPr lang="ja-JP" altLang="en-US" dirty="0" smtClean="0"/>
              <a:t>？</a:t>
            </a:r>
            <a:endParaRPr lang="en-US" altLang="ja-JP" dirty="0" smtClean="0"/>
          </a:p>
          <a:p>
            <a:r>
              <a:rPr lang="en-US" altLang="ja-JP" dirty="0"/>
              <a:t>AP2700/3700</a:t>
            </a:r>
            <a:r>
              <a:rPr lang="ja-JP" altLang="en-US" dirty="0"/>
              <a:t>と</a:t>
            </a:r>
            <a:r>
              <a:rPr lang="en-US" altLang="ja-JP" dirty="0"/>
              <a:t>AP2800/3800</a:t>
            </a:r>
            <a:r>
              <a:rPr lang="ja-JP" altLang="en-US" dirty="0"/>
              <a:t>の</a:t>
            </a:r>
            <a:r>
              <a:rPr lang="ja-JP" altLang="en-US" dirty="0" smtClean="0"/>
              <a:t>違い</a:t>
            </a:r>
            <a:endParaRPr lang="en-US" altLang="ja-JP" dirty="0" smtClean="0"/>
          </a:p>
          <a:p>
            <a:r>
              <a:rPr lang="ja-JP" altLang="en-US" dirty="0"/>
              <a:t>コントローラの役目とは</a:t>
            </a:r>
            <a:r>
              <a:rPr lang="ja-JP" altLang="en-US" dirty="0" smtClean="0"/>
              <a:t>？</a:t>
            </a:r>
            <a:endParaRPr lang="en-US" altLang="ja-JP" dirty="0" smtClean="0"/>
          </a:p>
          <a:p>
            <a:r>
              <a:rPr lang="en-US" altLang="ja-JP" dirty="0" smtClean="0"/>
              <a:t>Autonomous</a:t>
            </a:r>
            <a:r>
              <a:rPr lang="ja-JP" altLang="en-US" dirty="0" smtClean="0"/>
              <a:t>の今後</a:t>
            </a:r>
            <a:r>
              <a:rPr lang="ja-JP" altLang="en-US" dirty="0"/>
              <a:t>は</a:t>
            </a:r>
            <a:r>
              <a:rPr lang="ja-JP" altLang="en-US" dirty="0" smtClean="0"/>
              <a:t>？</a:t>
            </a:r>
            <a:endParaRPr lang="en-US" altLang="ja-JP" dirty="0" smtClean="0"/>
          </a:p>
          <a:p>
            <a:r>
              <a:rPr lang="en-US" altLang="ja-JP" dirty="0" smtClean="0"/>
              <a:t>WAP (</a:t>
            </a:r>
            <a:r>
              <a:rPr lang="ja-JP" altLang="en-US" dirty="0" smtClean="0"/>
              <a:t>スモールビジネス製品</a:t>
            </a:r>
            <a:r>
              <a:rPr lang="en-US" altLang="ja-JP" dirty="0" smtClean="0"/>
              <a:t>)</a:t>
            </a:r>
            <a:r>
              <a:rPr lang="ja-JP" altLang="en-US" dirty="0" smtClean="0"/>
              <a:t> 紹介</a:t>
            </a:r>
            <a:endParaRPr lang="en-US" altLang="ja-JP" dirty="0" smtClean="0"/>
          </a:p>
          <a:p>
            <a:r>
              <a:rPr lang="en-US" altLang="ja-JP" dirty="0"/>
              <a:t>Catalyst</a:t>
            </a:r>
            <a:r>
              <a:rPr lang="ja-JP" altLang="en-US" dirty="0"/>
              <a:t> </a:t>
            </a:r>
            <a:r>
              <a:rPr lang="en-US" altLang="ja-JP" dirty="0" smtClean="0"/>
              <a:t>2960L</a:t>
            </a:r>
            <a:r>
              <a:rPr lang="ja-JP" altLang="en-US" dirty="0" smtClean="0"/>
              <a:t> 紹介</a:t>
            </a:r>
            <a:endParaRPr kumimoji="1" lang="ja-JP" altLang="en-US" dirty="0"/>
          </a:p>
        </p:txBody>
      </p:sp>
      <p:sp>
        <p:nvSpPr>
          <p:cNvPr id="3" name="タイトル 2"/>
          <p:cNvSpPr>
            <a:spLocks noGrp="1"/>
          </p:cNvSpPr>
          <p:nvPr>
            <p:ph type="title"/>
          </p:nvPr>
        </p:nvSpPr>
        <p:spPr/>
        <p:txBody>
          <a:bodyPr/>
          <a:lstStyle/>
          <a:p>
            <a:r>
              <a:rPr kumimoji="1" lang="ja-JP" altLang="en-US" dirty="0" smtClean="0"/>
              <a:t>アジェンダ</a:t>
            </a:r>
            <a:endParaRPr kumimoji="1" lang="ja-JP" altLang="en-US" dirty="0"/>
          </a:p>
        </p:txBody>
      </p:sp>
    </p:spTree>
    <p:extLst>
      <p:ext uri="{BB962C8B-B14F-4D97-AF65-F5344CB8AC3E}">
        <p14:creationId xmlns:p14="http://schemas.microsoft.com/office/powerpoint/2010/main" val="1437157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192765" y="2435069"/>
            <a:ext cx="2520000" cy="2520000"/>
          </a:xfrm>
          <a:prstGeom prst="ellipse">
            <a:avLst/>
          </a:prstGeom>
          <a:solidFill>
            <a:srgbClr val="FFFF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4" name="Oval 13"/>
          <p:cNvSpPr/>
          <p:nvPr/>
        </p:nvSpPr>
        <p:spPr>
          <a:xfrm>
            <a:off x="4152864" y="1469835"/>
            <a:ext cx="2520000" cy="2520000"/>
          </a:xfrm>
          <a:prstGeom prst="ellipse">
            <a:avLst/>
          </a:prstGeom>
          <a:solidFill>
            <a:schemeClr val="accent4">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5" name="Oval 14"/>
          <p:cNvSpPr/>
          <p:nvPr/>
        </p:nvSpPr>
        <p:spPr>
          <a:xfrm>
            <a:off x="106120" y="1508911"/>
            <a:ext cx="2520000" cy="2520000"/>
          </a:xfrm>
          <a:prstGeom prst="ellipse">
            <a:avLst/>
          </a:prstGeom>
          <a:solidFill>
            <a:schemeClr val="accent4">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2" name="Oval 11"/>
          <p:cNvSpPr/>
          <p:nvPr/>
        </p:nvSpPr>
        <p:spPr>
          <a:xfrm>
            <a:off x="1150500" y="2425286"/>
            <a:ext cx="2520000" cy="2520000"/>
          </a:xfrm>
          <a:prstGeom prst="ellipse">
            <a:avLst/>
          </a:prstGeom>
          <a:solidFill>
            <a:srgbClr val="FA661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1" name="Oval 10"/>
          <p:cNvSpPr/>
          <p:nvPr/>
        </p:nvSpPr>
        <p:spPr>
          <a:xfrm>
            <a:off x="2118413" y="1462053"/>
            <a:ext cx="2520000" cy="2520000"/>
          </a:xfrm>
          <a:prstGeom prst="ellipse">
            <a:avLst/>
          </a:prstGeom>
          <a:solidFill>
            <a:schemeClr val="accent4">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7" name="Oval 16"/>
          <p:cNvSpPr/>
          <p:nvPr/>
        </p:nvSpPr>
        <p:spPr>
          <a:xfrm>
            <a:off x="3221107" y="636053"/>
            <a:ext cx="2520000" cy="2520000"/>
          </a:xfrm>
          <a:prstGeom prst="ellipse">
            <a:avLst/>
          </a:prstGeom>
          <a:solidFill>
            <a:srgbClr val="FA661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8" name="Oval 17"/>
          <p:cNvSpPr/>
          <p:nvPr/>
        </p:nvSpPr>
        <p:spPr>
          <a:xfrm>
            <a:off x="1153845" y="606746"/>
            <a:ext cx="2520000" cy="2520000"/>
          </a:xfrm>
          <a:prstGeom prst="ellipse">
            <a:avLst/>
          </a:prstGeom>
          <a:solidFill>
            <a:srgbClr val="FFFF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21" name="Rounded Rectangular Callout 20"/>
          <p:cNvSpPr/>
          <p:nvPr/>
        </p:nvSpPr>
        <p:spPr>
          <a:xfrm>
            <a:off x="4922774" y="928078"/>
            <a:ext cx="3366031" cy="1052145"/>
          </a:xfrm>
          <a:prstGeom prst="wedgeRoundRectCallout">
            <a:avLst>
              <a:gd name="adj1" fmla="val -94587"/>
              <a:gd name="adj2" fmla="val 111443"/>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1600" dirty="0">
                <a:solidFill>
                  <a:srgbClr val="FFFFFF"/>
                </a:solidFill>
              </a:rPr>
              <a:t>同時に使える</a:t>
            </a:r>
            <a:r>
              <a:rPr kumimoji="1" lang="en-US" altLang="ja-JP" sz="1600" dirty="0">
                <a:solidFill>
                  <a:srgbClr val="FFFFFF"/>
                </a:solidFill>
              </a:rPr>
              <a:t>CH</a:t>
            </a:r>
            <a:r>
              <a:rPr kumimoji="1" lang="ja-JP" altLang="en-US" sz="1600" dirty="0">
                <a:solidFill>
                  <a:srgbClr val="FFFFFF"/>
                </a:solidFill>
              </a:rPr>
              <a:t>は</a:t>
            </a:r>
            <a:r>
              <a:rPr kumimoji="1" lang="en-US" altLang="ja-JP" sz="1600" dirty="0">
                <a:solidFill>
                  <a:srgbClr val="FFFFFF"/>
                </a:solidFill>
              </a:rPr>
              <a:t>3</a:t>
            </a:r>
            <a:r>
              <a:rPr kumimoji="1" lang="ja-JP" altLang="en-US" sz="1600" dirty="0">
                <a:solidFill>
                  <a:srgbClr val="FFFFFF"/>
                </a:solidFill>
              </a:rPr>
              <a:t>つ。</a:t>
            </a:r>
            <a:endParaRPr kumimoji="1" lang="en-US" sz="1600" dirty="0">
              <a:solidFill>
                <a:srgbClr val="FFFFFF"/>
              </a:solidFill>
            </a:endParaRPr>
          </a:p>
          <a:p>
            <a:pPr algn="ctr" defTabSz="685800" fontAlgn="auto">
              <a:spcBef>
                <a:spcPts val="0"/>
              </a:spcBef>
              <a:spcAft>
                <a:spcPts val="0"/>
              </a:spcAft>
            </a:pPr>
            <a:r>
              <a:rPr kumimoji="1" lang="en-US" sz="1600" dirty="0">
                <a:solidFill>
                  <a:srgbClr val="FFFFFF"/>
                </a:solidFill>
              </a:rPr>
              <a:t>周りの AP </a:t>
            </a:r>
            <a:r>
              <a:rPr kumimoji="1" lang="ja-JP" altLang="en-US" sz="1600" dirty="0">
                <a:solidFill>
                  <a:srgbClr val="FFFFFF"/>
                </a:solidFill>
              </a:rPr>
              <a:t>で十分電波がカバーされているので（</a:t>
            </a:r>
            <a:r>
              <a:rPr kumimoji="1" lang="en-US" altLang="ja-JP" sz="1600" dirty="0">
                <a:solidFill>
                  <a:srgbClr val="FFFFFF"/>
                </a:solidFill>
              </a:rPr>
              <a:t>Sensitivity</a:t>
            </a:r>
            <a:r>
              <a:rPr kumimoji="1" lang="ja-JP" altLang="en-US" sz="1600" dirty="0">
                <a:solidFill>
                  <a:srgbClr val="FFFFFF"/>
                </a:solidFill>
              </a:rPr>
              <a:t>と</a:t>
            </a:r>
            <a:r>
              <a:rPr kumimoji="1" lang="en-US" altLang="ja-JP" sz="1600" dirty="0">
                <a:solidFill>
                  <a:srgbClr val="FFFFFF"/>
                </a:solidFill>
              </a:rPr>
              <a:t/>
            </a:r>
            <a:br>
              <a:rPr kumimoji="1" lang="en-US" altLang="ja-JP" sz="1600" dirty="0">
                <a:solidFill>
                  <a:srgbClr val="FFFFFF"/>
                </a:solidFill>
              </a:rPr>
            </a:br>
            <a:r>
              <a:rPr kumimoji="1" lang="ja-JP" altLang="en-US" sz="1600" dirty="0">
                <a:solidFill>
                  <a:srgbClr val="FFFFFF"/>
                </a:solidFill>
              </a:rPr>
              <a:t>比較）、役割を変更。</a:t>
            </a:r>
            <a:endParaRPr kumimoji="1" lang="en-US" altLang="ja-JP" sz="1600" dirty="0">
              <a:solidFill>
                <a:srgbClr val="FFFFFF"/>
              </a:solidFill>
            </a:endParaRPr>
          </a:p>
        </p:txBody>
      </p:sp>
      <p:sp>
        <p:nvSpPr>
          <p:cNvPr id="2" name="TextBox 1"/>
          <p:cNvSpPr txBox="1"/>
          <p:nvPr/>
        </p:nvSpPr>
        <p:spPr>
          <a:xfrm>
            <a:off x="13777" y="5347"/>
            <a:ext cx="4795691" cy="584775"/>
          </a:xfrm>
          <a:prstGeom prst="rect">
            <a:avLst/>
          </a:prstGeom>
          <a:noFill/>
        </p:spPr>
        <p:txBody>
          <a:bodyPr wrap="square" rtlCol="0">
            <a:spAutoFit/>
          </a:bodyPr>
          <a:lstStyle/>
          <a:p>
            <a:pPr defTabSz="685800" fontAlgn="auto">
              <a:spcBef>
                <a:spcPts val="0"/>
              </a:spcBef>
              <a:spcAft>
                <a:spcPts val="0"/>
              </a:spcAft>
            </a:pPr>
            <a:r>
              <a:rPr kumimoji="1" lang="ja-JP" altLang="en-US" sz="3200" dirty="0">
                <a:solidFill>
                  <a:srgbClr val="676767"/>
                </a:solidFill>
                <a:latin typeface="Arial"/>
                <a:ea typeface="ＭＳ Ｐゴシック" panose="020B0600070205080204" pitchFamily="50" charset="-128"/>
              </a:rPr>
              <a:t>　</a:t>
            </a:r>
            <a:r>
              <a:rPr kumimoji="1" lang="en-US" altLang="ja-JP" sz="3200" dirty="0">
                <a:solidFill>
                  <a:srgbClr val="676767"/>
                </a:solidFill>
                <a:latin typeface="Arial"/>
                <a:ea typeface="ＭＳ Ｐゴシック" panose="020B0600070205080204" pitchFamily="50" charset="-128"/>
              </a:rPr>
              <a:t>2.4GHz</a:t>
            </a:r>
            <a:endParaRPr kumimoji="1" lang="en-US" sz="3200" dirty="0">
              <a:solidFill>
                <a:srgbClr val="676767"/>
              </a:solidFill>
              <a:latin typeface="Arial"/>
            </a:endParaRPr>
          </a:p>
        </p:txBody>
      </p:sp>
      <p:sp>
        <p:nvSpPr>
          <p:cNvPr id="3" name="TextBox 2"/>
          <p:cNvSpPr txBox="1"/>
          <p:nvPr/>
        </p:nvSpPr>
        <p:spPr>
          <a:xfrm>
            <a:off x="4316081" y="4086769"/>
            <a:ext cx="4824467" cy="1077218"/>
          </a:xfrm>
          <a:prstGeom prst="rect">
            <a:avLst/>
          </a:prstGeom>
          <a:solidFill>
            <a:schemeClr val="accent5">
              <a:alpha val="50000"/>
            </a:schemeClr>
          </a:solidFill>
        </p:spPr>
        <p:txBody>
          <a:bodyPr wrap="square" rtlCol="0">
            <a:spAutoFit/>
          </a:bodyPr>
          <a:lstStyle/>
          <a:p>
            <a:pPr defTabSz="685800" fontAlgn="auto">
              <a:spcBef>
                <a:spcPts val="0"/>
              </a:spcBef>
              <a:spcAft>
                <a:spcPts val="0"/>
              </a:spcAft>
            </a:pPr>
            <a:r>
              <a:rPr kumimoji="1" lang="en-US" sz="1600" dirty="0">
                <a:solidFill>
                  <a:srgbClr val="676767"/>
                </a:solidFill>
                <a:latin typeface="Arial"/>
              </a:rPr>
              <a:t>FRA </a:t>
            </a:r>
            <a:r>
              <a:rPr kumimoji="1" lang="ja-JP" altLang="en-US" sz="1600" dirty="0">
                <a:solidFill>
                  <a:srgbClr val="676767"/>
                </a:solidFill>
                <a:latin typeface="Arial"/>
                <a:ea typeface="ＭＳ Ｐゴシック" panose="020B0600070205080204" pitchFamily="50" charset="-128"/>
              </a:rPr>
              <a:t>設定</a:t>
            </a:r>
            <a:endParaRPr kumimoji="1" lang="en-US" sz="1600" dirty="0">
              <a:solidFill>
                <a:srgbClr val="676767"/>
              </a:solidFill>
              <a:latin typeface="Arial"/>
            </a:endParaRPr>
          </a:p>
          <a:p>
            <a:pPr marL="285743" indent="-285743" defTabSz="685800" fontAlgn="auto">
              <a:spcBef>
                <a:spcPts val="0"/>
              </a:spcBef>
              <a:spcAft>
                <a:spcPts val="0"/>
              </a:spcAft>
              <a:buFont typeface="Arial"/>
              <a:buChar char="•"/>
            </a:pPr>
            <a:r>
              <a:rPr kumimoji="1" lang="en-US" sz="1600" dirty="0">
                <a:solidFill>
                  <a:srgbClr val="676767"/>
                </a:solidFill>
                <a:latin typeface="Arial"/>
              </a:rPr>
              <a:t>Enable/Disable</a:t>
            </a:r>
          </a:p>
          <a:p>
            <a:pPr marL="285743" indent="-285743" defTabSz="685800" fontAlgn="auto">
              <a:spcBef>
                <a:spcPts val="0"/>
              </a:spcBef>
              <a:spcAft>
                <a:spcPts val="0"/>
              </a:spcAft>
              <a:buFont typeface="Arial"/>
              <a:buChar char="•"/>
            </a:pPr>
            <a:r>
              <a:rPr kumimoji="1" lang="en-US" sz="1600" dirty="0" err="1">
                <a:solidFill>
                  <a:srgbClr val="676767"/>
                </a:solidFill>
                <a:latin typeface="Arial"/>
              </a:rPr>
              <a:t>Sensitivity:High</a:t>
            </a:r>
            <a:r>
              <a:rPr kumimoji="1" lang="en-US" sz="1600" dirty="0">
                <a:solidFill>
                  <a:srgbClr val="676767"/>
                </a:solidFill>
                <a:latin typeface="Arial"/>
              </a:rPr>
              <a:t>(90%)/Medium(95%)/Low(100%)</a:t>
            </a:r>
          </a:p>
          <a:p>
            <a:pPr marL="285743" indent="-285743" defTabSz="685800" fontAlgn="auto">
              <a:spcBef>
                <a:spcPts val="0"/>
              </a:spcBef>
              <a:spcAft>
                <a:spcPts val="0"/>
              </a:spcAft>
              <a:buFont typeface="Arial"/>
              <a:buChar char="•"/>
            </a:pPr>
            <a:r>
              <a:rPr kumimoji="1" lang="en-US" sz="1600" dirty="0">
                <a:solidFill>
                  <a:srgbClr val="676767"/>
                </a:solidFill>
                <a:latin typeface="Arial"/>
              </a:rPr>
              <a:t>Interval: 1〜24hour</a:t>
            </a:r>
          </a:p>
        </p:txBody>
      </p:sp>
      <p:sp>
        <p:nvSpPr>
          <p:cNvPr id="9" name="Rounded Rectangular Callout 8"/>
          <p:cNvSpPr/>
          <p:nvPr/>
        </p:nvSpPr>
        <p:spPr>
          <a:xfrm>
            <a:off x="6525790" y="3146285"/>
            <a:ext cx="2373979" cy="729742"/>
          </a:xfrm>
          <a:prstGeom prst="wedgeRoundRectCallout">
            <a:avLst>
              <a:gd name="adj1" fmla="val -23690"/>
              <a:gd name="adj2" fmla="val 78749"/>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ja-JP" sz="1600" dirty="0">
                <a:solidFill>
                  <a:srgbClr val="FFFFFF"/>
                </a:solidFill>
              </a:rPr>
              <a:t>-</a:t>
            </a:r>
            <a:r>
              <a:rPr kumimoji="1" lang="en-US" altLang="ja-JP" sz="1600" dirty="0">
                <a:solidFill>
                  <a:srgbClr val="FFFFFF"/>
                </a:solidFill>
              </a:rPr>
              <a:t>65dBm </a:t>
            </a:r>
            <a:r>
              <a:rPr kumimoji="1" lang="ja-JP" altLang="en-US" sz="1600" dirty="0">
                <a:solidFill>
                  <a:srgbClr val="FFFFFF"/>
                </a:solidFill>
              </a:rPr>
              <a:t>以上の</a:t>
            </a:r>
            <a:r>
              <a:rPr kumimoji="1" lang="en-US" altLang="ja-JP" sz="1600" dirty="0">
                <a:solidFill>
                  <a:srgbClr val="FFFFFF"/>
                </a:solidFill>
              </a:rPr>
              <a:t>RSSI</a:t>
            </a:r>
            <a:r>
              <a:rPr kumimoji="1" lang="ja-JP" altLang="en-US" sz="1600" dirty="0">
                <a:solidFill>
                  <a:srgbClr val="FFFFFF"/>
                </a:solidFill>
              </a:rPr>
              <a:t>（電波の強さ）を</a:t>
            </a:r>
            <a:endParaRPr kumimoji="1" lang="en-US" altLang="ja-JP" sz="1600" dirty="0">
              <a:solidFill>
                <a:srgbClr val="FFFFFF"/>
              </a:solidFill>
            </a:endParaRPr>
          </a:p>
          <a:p>
            <a:pPr algn="ctr" defTabSz="685800" fontAlgn="auto">
              <a:spcBef>
                <a:spcPts val="0"/>
              </a:spcBef>
              <a:spcAft>
                <a:spcPts val="0"/>
              </a:spcAft>
            </a:pPr>
            <a:r>
              <a:rPr kumimoji="1" lang="ja-JP" altLang="en-US" sz="1600" dirty="0">
                <a:solidFill>
                  <a:srgbClr val="FFFFFF"/>
                </a:solidFill>
              </a:rPr>
              <a:t>判定として考慮します。</a:t>
            </a:r>
            <a:endParaRPr kumimoji="1" lang="en-US" altLang="ja-JP" sz="1600" dirty="0">
              <a:solidFill>
                <a:srgbClr val="FFFFFF"/>
              </a:solidFill>
            </a:endParaRPr>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4" y="2559119"/>
            <a:ext cx="524479" cy="419583"/>
          </a:xfrm>
          <a:prstGeom prst="rect">
            <a:avLst/>
          </a:prstGeom>
        </p:spPr>
      </p:pic>
      <p:pic>
        <p:nvPicPr>
          <p:cNvPr id="23" name="図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511" y="1656954"/>
            <a:ext cx="524479" cy="419583"/>
          </a:xfrm>
          <a:prstGeom prst="rect">
            <a:avLst/>
          </a:prstGeom>
        </p:spPr>
      </p:pic>
      <p:pic>
        <p:nvPicPr>
          <p:cNvPr id="24" name="図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24" y="3570252"/>
            <a:ext cx="524479" cy="419583"/>
          </a:xfrm>
          <a:prstGeom prst="rect">
            <a:avLst/>
          </a:prstGeom>
        </p:spPr>
      </p:pic>
      <p:pic>
        <p:nvPicPr>
          <p:cNvPr id="25" name="図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845" y="2556720"/>
            <a:ext cx="524479" cy="419583"/>
          </a:xfrm>
          <a:prstGeom prst="rect">
            <a:avLst/>
          </a:prstGeom>
        </p:spPr>
      </p:pic>
      <p:pic>
        <p:nvPicPr>
          <p:cNvPr id="26" name="図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975" y="2512261"/>
            <a:ext cx="524479" cy="419583"/>
          </a:xfrm>
          <a:prstGeom prst="rect">
            <a:avLst/>
          </a:prstGeom>
        </p:spPr>
      </p:pic>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208" y="1683879"/>
            <a:ext cx="524479" cy="419583"/>
          </a:xfrm>
          <a:prstGeom prst="rect">
            <a:avLst/>
          </a:prstGeom>
        </p:spPr>
      </p:pic>
      <p:pic>
        <p:nvPicPr>
          <p:cNvPr id="28" name="図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441" y="3562470"/>
            <a:ext cx="524479" cy="419583"/>
          </a:xfrm>
          <a:prstGeom prst="rect">
            <a:avLst/>
          </a:prstGeom>
        </p:spPr>
      </p:pic>
    </p:spTree>
    <p:extLst>
      <p:ext uri="{BB962C8B-B14F-4D97-AF65-F5344CB8AC3E}">
        <p14:creationId xmlns:p14="http://schemas.microsoft.com/office/powerpoint/2010/main" val="1437294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192765" y="2435069"/>
            <a:ext cx="2520000" cy="2520000"/>
          </a:xfrm>
          <a:prstGeom prst="ellipse">
            <a:avLst/>
          </a:prstGeom>
          <a:solidFill>
            <a:srgbClr val="F2D6E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4" name="Oval 13"/>
          <p:cNvSpPr/>
          <p:nvPr/>
        </p:nvSpPr>
        <p:spPr>
          <a:xfrm>
            <a:off x="4152864" y="1469835"/>
            <a:ext cx="2520000" cy="2520000"/>
          </a:xfrm>
          <a:prstGeom prst="ellipse">
            <a:avLst/>
          </a:prstGeom>
          <a:solidFill>
            <a:schemeClr val="tx2">
              <a:lumMod val="60000"/>
              <a:lumOff val="4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5" name="Oval 14"/>
          <p:cNvSpPr/>
          <p:nvPr/>
        </p:nvSpPr>
        <p:spPr>
          <a:xfrm>
            <a:off x="106120" y="1508911"/>
            <a:ext cx="2520000" cy="2520000"/>
          </a:xfrm>
          <a:prstGeom prst="ellipse">
            <a:avLst/>
          </a:prstGeom>
          <a:solidFill>
            <a:srgbClr val="FF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2" name="Oval 11"/>
          <p:cNvSpPr/>
          <p:nvPr/>
        </p:nvSpPr>
        <p:spPr>
          <a:xfrm>
            <a:off x="1150500" y="2425286"/>
            <a:ext cx="2520000" cy="2520000"/>
          </a:xfrm>
          <a:prstGeom prst="ellipse">
            <a:avLst/>
          </a:prstGeom>
          <a:solidFill>
            <a:srgbClr val="FDBE24">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1" name="Oval 10"/>
          <p:cNvSpPr/>
          <p:nvPr/>
        </p:nvSpPr>
        <p:spPr>
          <a:xfrm>
            <a:off x="2118413" y="1462053"/>
            <a:ext cx="2520000" cy="2520000"/>
          </a:xfrm>
          <a:prstGeom prst="ellipse">
            <a:avLst/>
          </a:prstGeom>
          <a:solidFill>
            <a:schemeClr val="accent4">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7" name="Oval 16"/>
          <p:cNvSpPr/>
          <p:nvPr/>
        </p:nvSpPr>
        <p:spPr>
          <a:xfrm>
            <a:off x="3221107" y="636053"/>
            <a:ext cx="2520000" cy="2520000"/>
          </a:xfrm>
          <a:prstGeom prst="ellipse">
            <a:avLst/>
          </a:prstGeom>
          <a:solidFill>
            <a:schemeClr val="bg1">
              <a:lumMod val="5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18" name="Oval 17"/>
          <p:cNvSpPr/>
          <p:nvPr/>
        </p:nvSpPr>
        <p:spPr>
          <a:xfrm>
            <a:off x="1153845" y="606746"/>
            <a:ext cx="2520000" cy="2520000"/>
          </a:xfrm>
          <a:prstGeom prst="ellipse">
            <a:avLst/>
          </a:prstGeom>
          <a:solidFill>
            <a:srgbClr val="00009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2" name="TextBox 1"/>
          <p:cNvSpPr txBox="1"/>
          <p:nvPr/>
        </p:nvSpPr>
        <p:spPr>
          <a:xfrm>
            <a:off x="13777" y="5347"/>
            <a:ext cx="4795691" cy="584775"/>
          </a:xfrm>
          <a:prstGeom prst="rect">
            <a:avLst/>
          </a:prstGeom>
          <a:noFill/>
        </p:spPr>
        <p:txBody>
          <a:bodyPr wrap="square" rtlCol="0">
            <a:spAutoFit/>
          </a:bodyPr>
          <a:lstStyle/>
          <a:p>
            <a:pPr defTabSz="685800" fontAlgn="auto">
              <a:spcBef>
                <a:spcPts val="0"/>
              </a:spcBef>
              <a:spcAft>
                <a:spcPts val="0"/>
              </a:spcAft>
            </a:pPr>
            <a:r>
              <a:rPr kumimoji="1" lang="ja-JP" altLang="en-US" sz="3200" dirty="0">
                <a:solidFill>
                  <a:srgbClr val="676767"/>
                </a:solidFill>
                <a:latin typeface="Arial"/>
                <a:ea typeface="ＭＳ Ｐゴシック" panose="020B0600070205080204" pitchFamily="50" charset="-128"/>
              </a:rPr>
              <a:t>　</a:t>
            </a:r>
            <a:r>
              <a:rPr kumimoji="1" lang="ja-JP" altLang="ja-JP" sz="3200" dirty="0">
                <a:solidFill>
                  <a:srgbClr val="676767"/>
                </a:solidFill>
                <a:latin typeface="Arial"/>
                <a:ea typeface="ＭＳ Ｐゴシック" panose="020B0600070205080204" pitchFamily="50" charset="-128"/>
              </a:rPr>
              <a:t>5</a:t>
            </a:r>
            <a:r>
              <a:rPr kumimoji="1" lang="en-US" altLang="ja-JP" sz="3200" dirty="0">
                <a:solidFill>
                  <a:srgbClr val="676767"/>
                </a:solidFill>
                <a:latin typeface="Arial"/>
                <a:ea typeface="ＭＳ Ｐゴシック" panose="020B0600070205080204" pitchFamily="50" charset="-128"/>
              </a:rPr>
              <a:t>GHz</a:t>
            </a:r>
            <a:endParaRPr kumimoji="1" lang="en-US" sz="3200" dirty="0">
              <a:solidFill>
                <a:srgbClr val="676767"/>
              </a:solidFill>
              <a:latin typeface="Arial"/>
            </a:endParaRPr>
          </a:p>
        </p:txBody>
      </p:sp>
      <p:grpSp>
        <p:nvGrpSpPr>
          <p:cNvPr id="10" name="Group 9"/>
          <p:cNvGrpSpPr/>
          <p:nvPr/>
        </p:nvGrpSpPr>
        <p:grpSpPr>
          <a:xfrm>
            <a:off x="2587044" y="1948212"/>
            <a:ext cx="1660746" cy="1595068"/>
            <a:chOff x="2587044" y="1948212"/>
            <a:chExt cx="1660746" cy="1595068"/>
          </a:xfrm>
        </p:grpSpPr>
        <p:sp>
          <p:nvSpPr>
            <p:cNvPr id="22" name="Oval 21"/>
            <p:cNvSpPr/>
            <p:nvPr/>
          </p:nvSpPr>
          <p:spPr>
            <a:xfrm>
              <a:off x="2587044" y="1948212"/>
              <a:ext cx="1660746" cy="1595068"/>
            </a:xfrm>
            <a:prstGeom prst="ellipse">
              <a:avLst/>
            </a:prstGeom>
            <a:solidFill>
              <a:schemeClr val="accent6">
                <a:lumMod val="60000"/>
                <a:lumOff val="4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dirty="0">
                <a:solidFill>
                  <a:srgbClr val="FFFFFF"/>
                </a:solidFill>
              </a:endParaRPr>
            </a:p>
          </p:txBody>
        </p:sp>
        <p:sp>
          <p:nvSpPr>
            <p:cNvPr id="9" name="TextBox 8"/>
            <p:cNvSpPr txBox="1"/>
            <p:nvPr/>
          </p:nvSpPr>
          <p:spPr>
            <a:xfrm>
              <a:off x="3055035" y="2072157"/>
              <a:ext cx="833119" cy="246221"/>
            </a:xfrm>
            <a:prstGeom prst="rect">
              <a:avLst/>
            </a:prstGeom>
            <a:noFill/>
          </p:spPr>
          <p:txBody>
            <a:bodyPr wrap="square" rtlCol="0">
              <a:spAutoFit/>
            </a:bodyPr>
            <a:lstStyle/>
            <a:p>
              <a:pPr defTabSz="685800" fontAlgn="auto">
                <a:spcBef>
                  <a:spcPts val="0"/>
                </a:spcBef>
                <a:spcAft>
                  <a:spcPts val="0"/>
                </a:spcAft>
              </a:pPr>
              <a:r>
                <a:rPr kumimoji="1" lang="ja-JP" altLang="en-US" sz="1000" dirty="0">
                  <a:solidFill>
                    <a:srgbClr val="FFFFFF"/>
                  </a:solidFill>
                  <a:latin typeface="Arial"/>
                  <a:ea typeface="ＭＳ Ｐゴシック" panose="020B0600070205080204" pitchFamily="50" charset="-128"/>
                </a:rPr>
                <a:t>マイクロ</a:t>
              </a:r>
              <a:endParaRPr kumimoji="1" lang="en-US" sz="1000" dirty="0">
                <a:solidFill>
                  <a:srgbClr val="FFFFFF"/>
                </a:solidFill>
                <a:latin typeface="Arial"/>
              </a:endParaRPr>
            </a:p>
          </p:txBody>
        </p:sp>
      </p:grpSp>
      <p:sp>
        <p:nvSpPr>
          <p:cNvPr id="21" name="Rounded Rectangular Callout 20"/>
          <p:cNvSpPr/>
          <p:nvPr/>
        </p:nvSpPr>
        <p:spPr>
          <a:xfrm>
            <a:off x="4922774" y="928078"/>
            <a:ext cx="3787050" cy="1321440"/>
          </a:xfrm>
          <a:prstGeom prst="wedgeRoundRectCallout">
            <a:avLst>
              <a:gd name="adj1" fmla="val -86414"/>
              <a:gd name="adj2" fmla="val 77093"/>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kumimoji="1" lang="ja-JP" altLang="en-US" sz="1600" dirty="0">
                <a:solidFill>
                  <a:srgbClr val="FFFFFF"/>
                </a:solidFill>
              </a:rPr>
              <a:t>同時に</a:t>
            </a:r>
            <a:r>
              <a:rPr kumimoji="1" lang="ja-JP" altLang="en-US" sz="1600" dirty="0" smtClean="0">
                <a:solidFill>
                  <a:srgbClr val="FFFFFF"/>
                </a:solidFill>
              </a:rPr>
              <a:t>使える</a:t>
            </a:r>
            <a:r>
              <a:rPr kumimoji="1" lang="ja-JP" altLang="en-US" sz="1600" dirty="0">
                <a:solidFill>
                  <a:srgbClr val="FFFFFF"/>
                </a:solidFill>
              </a:rPr>
              <a:t>チャネル</a:t>
            </a:r>
            <a:r>
              <a:rPr kumimoji="1" lang="ja-JP" altLang="en-US" sz="1600" dirty="0" smtClean="0">
                <a:solidFill>
                  <a:srgbClr val="FFFFFF"/>
                </a:solidFill>
              </a:rPr>
              <a:t>は</a:t>
            </a:r>
            <a:r>
              <a:rPr kumimoji="1" lang="en-US" altLang="ja-JP" sz="1600" dirty="0">
                <a:solidFill>
                  <a:srgbClr val="FFFFFF"/>
                </a:solidFill>
              </a:rPr>
              <a:t>19</a:t>
            </a:r>
            <a:r>
              <a:rPr kumimoji="1" lang="ja-JP" altLang="en-US" sz="1600" dirty="0">
                <a:solidFill>
                  <a:srgbClr val="FFFFFF"/>
                </a:solidFill>
              </a:rPr>
              <a:t>。</a:t>
            </a:r>
            <a:endParaRPr kumimoji="1" lang="en-US" altLang="ja-JP" sz="1600" dirty="0">
              <a:solidFill>
                <a:srgbClr val="FFFFFF"/>
              </a:solidFill>
            </a:endParaRPr>
          </a:p>
          <a:p>
            <a:pPr algn="ctr" defTabSz="685800" fontAlgn="auto">
              <a:spcBef>
                <a:spcPts val="0"/>
              </a:spcBef>
              <a:spcAft>
                <a:spcPts val="0"/>
              </a:spcAft>
            </a:pPr>
            <a:r>
              <a:rPr kumimoji="1" lang="en-US" altLang="ja-JP" sz="1600" dirty="0">
                <a:solidFill>
                  <a:srgbClr val="FFFFFF"/>
                </a:solidFill>
              </a:rPr>
              <a:t>Dual Band Radio </a:t>
            </a:r>
            <a:r>
              <a:rPr kumimoji="1" lang="ja-JP" altLang="en-US" sz="1600" dirty="0">
                <a:solidFill>
                  <a:srgbClr val="FFFFFF"/>
                </a:solidFill>
              </a:rPr>
              <a:t>の役割を</a:t>
            </a:r>
            <a:r>
              <a:rPr kumimoji="1" lang="en-US" altLang="ja-JP" sz="1600" dirty="0">
                <a:solidFill>
                  <a:srgbClr val="FFFFFF"/>
                </a:solidFill>
              </a:rPr>
              <a:t/>
            </a:r>
            <a:br>
              <a:rPr kumimoji="1" lang="en-US" altLang="ja-JP" sz="1600" dirty="0">
                <a:solidFill>
                  <a:srgbClr val="FFFFFF"/>
                </a:solidFill>
              </a:rPr>
            </a:br>
            <a:r>
              <a:rPr kumimoji="1" lang="en-US" altLang="ja-JP" sz="1600" dirty="0">
                <a:solidFill>
                  <a:srgbClr val="FFFFFF"/>
                </a:solidFill>
              </a:rPr>
              <a:t>2.4GHz</a:t>
            </a:r>
            <a:r>
              <a:rPr kumimoji="1" lang="ja-JP" altLang="en-US" sz="1600" dirty="0">
                <a:solidFill>
                  <a:srgbClr val="FFFFFF"/>
                </a:solidFill>
              </a:rPr>
              <a:t>から変更。</a:t>
            </a:r>
            <a:endParaRPr kumimoji="1" lang="en-US" altLang="ja-JP" sz="1600" dirty="0">
              <a:solidFill>
                <a:srgbClr val="FFFFFF"/>
              </a:solidFill>
            </a:endParaRPr>
          </a:p>
          <a:p>
            <a:pPr algn="ctr" defTabSz="685800" fontAlgn="auto">
              <a:spcBef>
                <a:spcPts val="0"/>
              </a:spcBef>
              <a:spcAft>
                <a:spcPts val="0"/>
              </a:spcAft>
            </a:pPr>
            <a:r>
              <a:rPr kumimoji="1" lang="ja-JP" altLang="en-US" sz="1600" dirty="0">
                <a:solidFill>
                  <a:srgbClr val="FFFFFF"/>
                </a:solidFill>
              </a:rPr>
              <a:t>（</a:t>
            </a:r>
            <a:r>
              <a:rPr kumimoji="1" lang="en-US" altLang="ja-JP" sz="1600" dirty="0">
                <a:solidFill>
                  <a:srgbClr val="FFFFFF"/>
                </a:solidFill>
              </a:rPr>
              <a:t>5GHz </a:t>
            </a:r>
            <a:r>
              <a:rPr kumimoji="1" lang="ja-JP" altLang="en-US" sz="1600" dirty="0">
                <a:solidFill>
                  <a:srgbClr val="FFFFFF"/>
                </a:solidFill>
              </a:rPr>
              <a:t>か</a:t>
            </a:r>
            <a:r>
              <a:rPr kumimoji="1" lang="en-US" altLang="ja-JP" sz="1600" dirty="0">
                <a:solidFill>
                  <a:srgbClr val="FFFFFF"/>
                </a:solidFill>
              </a:rPr>
              <a:t> Monitor </a:t>
            </a:r>
            <a:r>
              <a:rPr kumimoji="1" lang="ja-JP" altLang="en-US" sz="1600" dirty="0">
                <a:solidFill>
                  <a:srgbClr val="FFFFFF"/>
                </a:solidFill>
              </a:rPr>
              <a:t>かは</a:t>
            </a:r>
            <a:r>
              <a:rPr kumimoji="1" lang="en-US" altLang="ja-JP" sz="1600" dirty="0">
                <a:solidFill>
                  <a:srgbClr val="FFFFFF"/>
                </a:solidFill>
              </a:rPr>
              <a:t> DCA </a:t>
            </a:r>
            <a:r>
              <a:rPr kumimoji="1" lang="ja-JP" altLang="en-US" sz="1600" dirty="0">
                <a:solidFill>
                  <a:srgbClr val="FFFFFF"/>
                </a:solidFill>
              </a:rPr>
              <a:t>で</a:t>
            </a:r>
            <a:r>
              <a:rPr kumimoji="1" lang="en-US" altLang="ja-JP" sz="1600" dirty="0">
                <a:solidFill>
                  <a:srgbClr val="FFFFFF"/>
                </a:solidFill>
              </a:rPr>
              <a:t/>
            </a:r>
            <a:br>
              <a:rPr kumimoji="1" lang="en-US" altLang="ja-JP" sz="1600" dirty="0">
                <a:solidFill>
                  <a:srgbClr val="FFFFFF"/>
                </a:solidFill>
              </a:rPr>
            </a:br>
            <a:r>
              <a:rPr kumimoji="1" lang="ja-JP" altLang="en-US" sz="1600" dirty="0">
                <a:solidFill>
                  <a:srgbClr val="FFFFFF"/>
                </a:solidFill>
              </a:rPr>
              <a:t>計算し最適な</a:t>
            </a:r>
            <a:r>
              <a:rPr kumimoji="1" lang="en-US" altLang="ja-JP" sz="1600" dirty="0">
                <a:solidFill>
                  <a:srgbClr val="FFFFFF"/>
                </a:solidFill>
              </a:rPr>
              <a:t> </a:t>
            </a:r>
            <a:r>
              <a:rPr kumimoji="1" lang="ja-JP" altLang="en-US" sz="1600" dirty="0">
                <a:solidFill>
                  <a:srgbClr val="FFFFFF"/>
                </a:solidFill>
              </a:rPr>
              <a:t>チャネル</a:t>
            </a:r>
            <a:r>
              <a:rPr kumimoji="1" lang="ja-JP" altLang="en-US" sz="1600" dirty="0" smtClean="0">
                <a:solidFill>
                  <a:srgbClr val="FFFFFF"/>
                </a:solidFill>
              </a:rPr>
              <a:t>が</a:t>
            </a:r>
            <a:r>
              <a:rPr kumimoji="1" lang="ja-JP" altLang="en-US" sz="1600" dirty="0">
                <a:solidFill>
                  <a:srgbClr val="FFFFFF"/>
                </a:solidFill>
              </a:rPr>
              <a:t>あるか）</a:t>
            </a:r>
            <a:endParaRPr kumimoji="1" lang="en-US" altLang="ja-JP" sz="1600" dirty="0">
              <a:solidFill>
                <a:srgbClr val="FFFFFF"/>
              </a:solidFill>
            </a:endParaRPr>
          </a:p>
        </p:txBody>
      </p:sp>
      <p:sp>
        <p:nvSpPr>
          <p:cNvPr id="23" name="TextBox 22"/>
          <p:cNvSpPr txBox="1"/>
          <p:nvPr/>
        </p:nvSpPr>
        <p:spPr>
          <a:xfrm>
            <a:off x="5578498" y="4894399"/>
            <a:ext cx="3568237" cy="246221"/>
          </a:xfrm>
          <a:prstGeom prst="rect">
            <a:avLst/>
          </a:prstGeom>
          <a:noFill/>
        </p:spPr>
        <p:txBody>
          <a:bodyPr wrap="square" rtlCol="0">
            <a:spAutoFit/>
          </a:bodyPr>
          <a:lstStyle/>
          <a:p>
            <a:pPr algn="r" defTabSz="685800" fontAlgn="auto">
              <a:spcBef>
                <a:spcPts val="0"/>
              </a:spcBef>
              <a:spcAft>
                <a:spcPts val="0"/>
              </a:spcAft>
            </a:pPr>
            <a:r>
              <a:rPr kumimoji="1" lang="en-US" sz="1000" dirty="0">
                <a:solidFill>
                  <a:srgbClr val="676767"/>
                </a:solidFill>
                <a:latin typeface="Arial"/>
              </a:rPr>
              <a:t>DCA(Dynamic Channel Assignment</a:t>
            </a:r>
            <a:r>
              <a:rPr kumimoji="1" lang="ja-JP" altLang="en-US" sz="1000" dirty="0">
                <a:solidFill>
                  <a:srgbClr val="676767"/>
                </a:solidFill>
                <a:latin typeface="Arial"/>
                <a:ea typeface="ＭＳ Ｐゴシック" panose="020B0600070205080204" pitchFamily="50" charset="-128"/>
              </a:rPr>
              <a:t>）：</a:t>
            </a:r>
            <a:r>
              <a:rPr kumimoji="1" lang="ja-JP" altLang="en-US" sz="1000" dirty="0" smtClean="0">
                <a:solidFill>
                  <a:srgbClr val="676767"/>
                </a:solidFill>
                <a:latin typeface="Arial"/>
                <a:ea typeface="ＭＳ Ｐゴシック" panose="020B0600070205080204" pitchFamily="50" charset="-128"/>
              </a:rPr>
              <a:t>自動チャネル調整</a:t>
            </a:r>
            <a:r>
              <a:rPr kumimoji="1" lang="ja-JP" altLang="en-US" sz="1000" dirty="0">
                <a:solidFill>
                  <a:srgbClr val="676767"/>
                </a:solidFill>
                <a:latin typeface="Arial"/>
                <a:ea typeface="ＭＳ Ｐゴシック" panose="020B0600070205080204" pitchFamily="50" charset="-128"/>
              </a:rPr>
              <a:t>機能</a:t>
            </a:r>
            <a:endParaRPr kumimoji="1" lang="en-US" sz="1000" dirty="0">
              <a:solidFill>
                <a:srgbClr val="676767"/>
              </a:solidFill>
              <a:latin typeface="Arial"/>
            </a:endParaRPr>
          </a:p>
        </p:txBody>
      </p:sp>
      <p:pic>
        <p:nvPicPr>
          <p:cNvPr id="24" name="図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94" y="2559119"/>
            <a:ext cx="524479" cy="419583"/>
          </a:xfrm>
          <a:prstGeom prst="rect">
            <a:avLst/>
          </a:prstGeom>
        </p:spPr>
      </p:pic>
      <p:pic>
        <p:nvPicPr>
          <p:cNvPr id="25" name="図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133" y="1686261"/>
            <a:ext cx="524479" cy="419583"/>
          </a:xfrm>
          <a:prstGeom prst="rect">
            <a:avLst/>
          </a:prstGeom>
        </p:spPr>
      </p:pic>
      <p:pic>
        <p:nvPicPr>
          <p:cNvPr id="26" name="図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705" y="2525477"/>
            <a:ext cx="524479" cy="419583"/>
          </a:xfrm>
          <a:prstGeom prst="rect">
            <a:avLst/>
          </a:prstGeom>
        </p:spPr>
      </p:pic>
      <p:pic>
        <p:nvPicPr>
          <p:cNvPr id="27" name="図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323" y="3493401"/>
            <a:ext cx="524479" cy="419583"/>
          </a:xfrm>
          <a:prstGeom prst="rect">
            <a:avLst/>
          </a:prstGeom>
        </p:spPr>
      </p:pic>
      <p:pic>
        <p:nvPicPr>
          <p:cNvPr id="28" name="図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833" y="3506233"/>
            <a:ext cx="524479" cy="419583"/>
          </a:xfrm>
          <a:prstGeom prst="rect">
            <a:avLst/>
          </a:prstGeom>
        </p:spPr>
      </p:pic>
      <p:pic>
        <p:nvPicPr>
          <p:cNvPr id="29" name="図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867" y="1677136"/>
            <a:ext cx="524479" cy="419583"/>
          </a:xfrm>
          <a:prstGeom prst="rect">
            <a:avLst/>
          </a:prstGeom>
        </p:spPr>
      </p:pic>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498" y="2583306"/>
            <a:ext cx="524479" cy="419583"/>
          </a:xfrm>
          <a:prstGeom prst="rect">
            <a:avLst/>
          </a:prstGeom>
        </p:spPr>
      </p:pic>
    </p:spTree>
    <p:extLst>
      <p:ext uri="{BB962C8B-B14F-4D97-AF65-F5344CB8AC3E}">
        <p14:creationId xmlns:p14="http://schemas.microsoft.com/office/powerpoint/2010/main" val="3602268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92" y="4666399"/>
            <a:ext cx="9141619" cy="476432"/>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800" fontAlgn="auto">
              <a:spcBef>
                <a:spcPts val="0"/>
              </a:spcBef>
              <a:spcAft>
                <a:spcPts val="0"/>
              </a:spcAft>
            </a:pPr>
            <a:endParaRPr kumimoji="1" lang="en-US" dirty="0">
              <a:solidFill>
                <a:srgbClr val="FFFFFF"/>
              </a:solidFill>
            </a:endParaRPr>
          </a:p>
        </p:txBody>
      </p:sp>
      <p:sp>
        <p:nvSpPr>
          <p:cNvPr id="2" name="Title 1"/>
          <p:cNvSpPr>
            <a:spLocks noGrp="1"/>
          </p:cNvSpPr>
          <p:nvPr>
            <p:ph type="title"/>
          </p:nvPr>
        </p:nvSpPr>
        <p:spPr/>
        <p:txBody>
          <a:bodyPr/>
          <a:lstStyle/>
          <a:p>
            <a:r>
              <a:rPr lang="en-US" dirty="0"/>
              <a:t>Cisco </a:t>
            </a:r>
            <a:r>
              <a:rPr lang="en-US" dirty="0" err="1"/>
              <a:t>Aironet</a:t>
            </a:r>
            <a:r>
              <a:rPr lang="en-US" dirty="0"/>
              <a:t> </a:t>
            </a:r>
            <a:r>
              <a:rPr lang="en-US" altLang="ja-JP" dirty="0" smtClean="0"/>
              <a:t>802.11ac</a:t>
            </a:r>
            <a:r>
              <a:rPr lang="ja-JP" altLang="en-US" dirty="0" smtClean="0"/>
              <a:t> </a:t>
            </a:r>
            <a:r>
              <a:rPr lang="en-US" altLang="ja-JP" dirty="0" smtClean="0"/>
              <a:t>Wave</a:t>
            </a:r>
            <a:r>
              <a:rPr lang="ja-JP" altLang="en-US" dirty="0" smtClean="0"/>
              <a:t> </a:t>
            </a:r>
            <a:r>
              <a:rPr lang="en-US" altLang="ja-JP" dirty="0" smtClean="0"/>
              <a:t>2</a:t>
            </a:r>
            <a:r>
              <a:rPr lang="ja-JP" altLang="en-US" dirty="0" smtClean="0"/>
              <a:t>ポートフォリオ</a:t>
            </a:r>
            <a:endParaRPr lang="en-US" dirty="0">
              <a:solidFill>
                <a:schemeClr val="tx2"/>
              </a:solidFill>
            </a:endParaRPr>
          </a:p>
        </p:txBody>
      </p:sp>
      <p:sp>
        <p:nvSpPr>
          <p:cNvPr id="16" name="TextBox 15"/>
          <p:cNvSpPr txBox="1"/>
          <p:nvPr/>
        </p:nvSpPr>
        <p:spPr>
          <a:xfrm>
            <a:off x="1056266" y="1012553"/>
            <a:ext cx="3283593" cy="288539"/>
          </a:xfrm>
          <a:prstGeom prst="rect">
            <a:avLst/>
          </a:prstGeom>
          <a:noFill/>
        </p:spPr>
        <p:txBody>
          <a:bodyPr wrap="square" lIns="68577" tIns="34289" rIns="68577" bIns="34289" rtlCol="0">
            <a:spAutoFit/>
          </a:bodyPr>
          <a:lstStyle/>
          <a:p>
            <a:pPr algn="ctr" defTabSz="685800" fontAlgn="auto">
              <a:spcBef>
                <a:spcPts val="0"/>
              </a:spcBef>
              <a:spcAft>
                <a:spcPts val="0"/>
              </a:spcAft>
            </a:pPr>
            <a:r>
              <a:rPr kumimoji="1" lang="en-US" sz="1425" dirty="0">
                <a:solidFill>
                  <a:srgbClr val="214794"/>
                </a:solidFill>
                <a:latin typeface="Arial"/>
              </a:rPr>
              <a:t>Enterprise Class</a:t>
            </a:r>
          </a:p>
        </p:txBody>
      </p:sp>
      <p:sp>
        <p:nvSpPr>
          <p:cNvPr id="18" name="TextBox 17"/>
          <p:cNvSpPr txBox="1"/>
          <p:nvPr/>
        </p:nvSpPr>
        <p:spPr>
          <a:xfrm>
            <a:off x="5640502" y="1005232"/>
            <a:ext cx="1597022" cy="288539"/>
          </a:xfrm>
          <a:prstGeom prst="rect">
            <a:avLst/>
          </a:prstGeom>
          <a:noFill/>
        </p:spPr>
        <p:txBody>
          <a:bodyPr wrap="square" lIns="68577" tIns="34289" rIns="68577" bIns="34289" rtlCol="0">
            <a:spAutoFit/>
          </a:bodyPr>
          <a:lstStyle/>
          <a:p>
            <a:pPr algn="ctr" defTabSz="685800" fontAlgn="auto">
              <a:spcBef>
                <a:spcPts val="0"/>
              </a:spcBef>
              <a:spcAft>
                <a:spcPts val="0"/>
              </a:spcAft>
            </a:pPr>
            <a:r>
              <a:rPr kumimoji="1" lang="en-US" sz="1425" dirty="0">
                <a:solidFill>
                  <a:srgbClr val="214794"/>
                </a:solidFill>
                <a:latin typeface="Arial"/>
              </a:rPr>
              <a:t>Mission Critical</a:t>
            </a:r>
          </a:p>
        </p:txBody>
      </p:sp>
      <p:sp>
        <p:nvSpPr>
          <p:cNvPr id="19" name="TextBox 18"/>
          <p:cNvSpPr txBox="1"/>
          <p:nvPr/>
        </p:nvSpPr>
        <p:spPr>
          <a:xfrm>
            <a:off x="7349771" y="1020835"/>
            <a:ext cx="1597021" cy="288539"/>
          </a:xfrm>
          <a:prstGeom prst="rect">
            <a:avLst/>
          </a:prstGeom>
          <a:noFill/>
        </p:spPr>
        <p:txBody>
          <a:bodyPr wrap="square" lIns="68577" tIns="34289" rIns="68577" bIns="34289" rtlCol="0">
            <a:spAutoFit/>
          </a:bodyPr>
          <a:lstStyle/>
          <a:p>
            <a:pPr algn="ctr" defTabSz="685800" fontAlgn="auto">
              <a:spcBef>
                <a:spcPts val="0"/>
              </a:spcBef>
              <a:spcAft>
                <a:spcPts val="0"/>
              </a:spcAft>
            </a:pPr>
            <a:r>
              <a:rPr kumimoji="1" lang="en-US" sz="1425" dirty="0">
                <a:solidFill>
                  <a:srgbClr val="214794"/>
                </a:solidFill>
                <a:latin typeface="Arial"/>
              </a:rPr>
              <a:t>Best in Class</a:t>
            </a:r>
          </a:p>
        </p:txBody>
      </p:sp>
      <p:cxnSp>
        <p:nvCxnSpPr>
          <p:cNvPr id="21" name="Straight Connector 20"/>
          <p:cNvCxnSpPr/>
          <p:nvPr/>
        </p:nvCxnSpPr>
        <p:spPr>
          <a:xfrm>
            <a:off x="214027" y="1304486"/>
            <a:ext cx="5205770" cy="7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582507" y="1304942"/>
            <a:ext cx="1597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11320" y="1297060"/>
            <a:ext cx="1597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807542" y="1607663"/>
            <a:ext cx="1714722" cy="3255327"/>
            <a:chOff x="3635216" y="2122529"/>
            <a:chExt cx="2286297" cy="4340436"/>
          </a:xfrm>
        </p:grpSpPr>
        <p:sp>
          <p:nvSpPr>
            <p:cNvPr id="5" name="Rectangle 4"/>
            <p:cNvSpPr/>
            <p:nvPr/>
          </p:nvSpPr>
          <p:spPr>
            <a:xfrm>
              <a:off x="3635216" y="3292299"/>
              <a:ext cx="2129361" cy="317066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575" dirty="0">
                <a:solidFill>
                  <a:srgbClr val="FFFFFF"/>
                </a:solidFill>
              </a:endParaRPr>
            </a:p>
          </p:txBody>
        </p:sp>
        <p:sp>
          <p:nvSpPr>
            <p:cNvPr id="11" name="TextBox 10"/>
            <p:cNvSpPr txBox="1"/>
            <p:nvPr/>
          </p:nvSpPr>
          <p:spPr>
            <a:xfrm>
              <a:off x="3659132" y="3319981"/>
              <a:ext cx="2125757" cy="430887"/>
            </a:xfrm>
            <a:prstGeom prst="rect">
              <a:avLst/>
            </a:prstGeom>
            <a:noFill/>
          </p:spPr>
          <p:txBody>
            <a:bodyPr wrap="square" rtlCol="0">
              <a:spAutoFit/>
            </a:bodyPr>
            <a:lstStyle/>
            <a:p>
              <a:pPr algn="ctr" defTabSz="685800" fontAlgn="auto">
                <a:spcBef>
                  <a:spcPts val="0"/>
                </a:spcBef>
                <a:spcAft>
                  <a:spcPts val="0"/>
                </a:spcAft>
              </a:pPr>
              <a:r>
                <a:rPr kumimoji="1" lang="en-US" sz="1500" dirty="0">
                  <a:solidFill>
                    <a:srgbClr val="676767"/>
                  </a:solidFill>
                  <a:latin typeface="Arial"/>
                </a:rPr>
                <a:t>1850</a:t>
              </a:r>
            </a:p>
          </p:txBody>
        </p:sp>
        <p:sp>
          <p:nvSpPr>
            <p:cNvPr id="28" name="Rectangle 27"/>
            <p:cNvSpPr/>
            <p:nvPr/>
          </p:nvSpPr>
          <p:spPr>
            <a:xfrm>
              <a:off x="3642078" y="3867901"/>
              <a:ext cx="1954287" cy="2334790"/>
            </a:xfrm>
            <a:prstGeom prst="rect">
              <a:avLst/>
            </a:prstGeom>
          </p:spPr>
          <p:txBody>
            <a:bodyPr wrap="square">
              <a:noAutofit/>
            </a:bodyPr>
            <a:lstStyle/>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4x4:3SS 80Mhz; 1.7 Gbps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Spectrum Analysis*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Internal or External antenna</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Tx Beam Forming </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2 GE Ports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USB 2.0</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Centralized, FlexConnect and Mobility Express</a:t>
              </a:r>
            </a:p>
          </p:txBody>
        </p:sp>
        <p:grpSp>
          <p:nvGrpSpPr>
            <p:cNvPr id="41" name="Group 40"/>
            <p:cNvGrpSpPr/>
            <p:nvPr/>
          </p:nvGrpSpPr>
          <p:grpSpPr>
            <a:xfrm>
              <a:off x="3655529" y="2122529"/>
              <a:ext cx="2265984" cy="1233409"/>
              <a:chOff x="-3478195" y="-1029154"/>
              <a:chExt cx="3159877" cy="1719968"/>
            </a:xfrm>
          </p:grpSpPr>
          <p:pic>
            <p:nvPicPr>
              <p:cNvPr id="42"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110067" y="-742584"/>
                <a:ext cx="1791749" cy="14333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478195" y="-1029154"/>
                <a:ext cx="2039030" cy="16312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grpSp>
        <p:nvGrpSpPr>
          <p:cNvPr id="9" name="Group 8"/>
          <p:cNvGrpSpPr/>
          <p:nvPr/>
        </p:nvGrpSpPr>
        <p:grpSpPr>
          <a:xfrm>
            <a:off x="5564532" y="1645330"/>
            <a:ext cx="1612784" cy="3217661"/>
            <a:chOff x="5883277" y="2193771"/>
            <a:chExt cx="2150379" cy="4290214"/>
          </a:xfrm>
        </p:grpSpPr>
        <p:sp>
          <p:nvSpPr>
            <p:cNvPr id="6" name="Rectangle 5"/>
            <p:cNvSpPr/>
            <p:nvPr/>
          </p:nvSpPr>
          <p:spPr>
            <a:xfrm>
              <a:off x="5883277" y="3105882"/>
              <a:ext cx="2129361" cy="337810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575" dirty="0">
                <a:solidFill>
                  <a:srgbClr val="FFFFFF"/>
                </a:solidFill>
              </a:endParaRPr>
            </a:p>
          </p:txBody>
        </p:sp>
        <p:sp>
          <p:nvSpPr>
            <p:cNvPr id="12" name="TextBox 11"/>
            <p:cNvSpPr txBox="1"/>
            <p:nvPr/>
          </p:nvSpPr>
          <p:spPr>
            <a:xfrm>
              <a:off x="5904292" y="3167932"/>
              <a:ext cx="2129363" cy="430887"/>
            </a:xfrm>
            <a:prstGeom prst="rect">
              <a:avLst/>
            </a:prstGeom>
            <a:noFill/>
          </p:spPr>
          <p:txBody>
            <a:bodyPr wrap="square" rtlCol="0">
              <a:spAutoFit/>
            </a:bodyPr>
            <a:lstStyle/>
            <a:p>
              <a:pPr algn="ctr" defTabSz="685800" fontAlgn="auto">
                <a:spcBef>
                  <a:spcPts val="0"/>
                </a:spcBef>
                <a:spcAft>
                  <a:spcPts val="0"/>
                </a:spcAft>
              </a:pPr>
              <a:r>
                <a:rPr kumimoji="1" lang="en-US" sz="1500" dirty="0">
                  <a:solidFill>
                    <a:srgbClr val="676767"/>
                  </a:solidFill>
                  <a:latin typeface="Arial"/>
                </a:rPr>
                <a:t>2800</a:t>
              </a:r>
            </a:p>
          </p:txBody>
        </p:sp>
        <p:sp>
          <p:nvSpPr>
            <p:cNvPr id="29" name="Rectangle 28"/>
            <p:cNvSpPr/>
            <p:nvPr/>
          </p:nvSpPr>
          <p:spPr>
            <a:xfrm>
              <a:off x="5889436" y="3662752"/>
              <a:ext cx="2144220" cy="2665514"/>
            </a:xfrm>
            <a:prstGeom prst="rect">
              <a:avLst/>
            </a:prstGeom>
          </p:spPr>
          <p:txBody>
            <a:bodyPr wrap="square">
              <a:noAutofit/>
            </a:bodyPr>
            <a:lstStyle/>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4x4:3SS 160 MHz; 5 Gbps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2.4, 5GHz or Dual 5GHz</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2 GE Ports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Internal or External antenna</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Smart Antenna Connector</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Enhanced Location* (External Antenna)</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CleanAir 160MHz </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ClientLink 4.0</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USB 2.0</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Centralized, FlexConnect and Mobility </a:t>
              </a:r>
              <a:r>
                <a:rPr kumimoji="1" lang="en-US" sz="825" dirty="0" smtClean="0">
                  <a:solidFill>
                    <a:srgbClr val="676767"/>
                  </a:solidFill>
                  <a:latin typeface="Arial"/>
                </a:rPr>
                <a:t>Express</a:t>
              </a:r>
              <a:endParaRPr kumimoji="1" lang="en-US" sz="825" dirty="0">
                <a:solidFill>
                  <a:srgbClr val="676767"/>
                </a:solidFill>
                <a:latin typeface="Arial"/>
              </a:endParaRPr>
            </a:p>
          </p:txBody>
        </p:sp>
        <p:grpSp>
          <p:nvGrpSpPr>
            <p:cNvPr id="44" name="Group 43"/>
            <p:cNvGrpSpPr/>
            <p:nvPr/>
          </p:nvGrpSpPr>
          <p:grpSpPr>
            <a:xfrm>
              <a:off x="6091483" y="2193771"/>
              <a:ext cx="1579530" cy="840533"/>
              <a:chOff x="7117765" y="2016697"/>
              <a:chExt cx="1396181" cy="742966"/>
            </a:xfrm>
          </p:grpSpPr>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4676" y="2016697"/>
                <a:ext cx="719270" cy="711151"/>
              </a:xfrm>
              <a:prstGeom prst="rect">
                <a:avLst/>
              </a:prstGeom>
            </p:spPr>
          </p:pic>
          <p:pic>
            <p:nvPicPr>
              <p:cNvPr id="46" name="Picture 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7765" y="2063999"/>
                <a:ext cx="719270" cy="695664"/>
              </a:xfrm>
              <a:prstGeom prst="rect">
                <a:avLst/>
              </a:prstGeom>
            </p:spPr>
          </p:pic>
        </p:grpSp>
      </p:grpSp>
      <p:grpSp>
        <p:nvGrpSpPr>
          <p:cNvPr id="3" name="Group 2"/>
          <p:cNvGrpSpPr/>
          <p:nvPr/>
        </p:nvGrpSpPr>
        <p:grpSpPr>
          <a:xfrm>
            <a:off x="7311320" y="1404608"/>
            <a:ext cx="1696897" cy="3470045"/>
            <a:chOff x="8128245" y="1872807"/>
            <a:chExt cx="2262529" cy="4626727"/>
          </a:xfrm>
        </p:grpSpPr>
        <p:sp>
          <p:nvSpPr>
            <p:cNvPr id="7" name="Rectangle 6"/>
            <p:cNvSpPr/>
            <p:nvPr/>
          </p:nvSpPr>
          <p:spPr>
            <a:xfrm>
              <a:off x="8128245" y="2686558"/>
              <a:ext cx="2154176" cy="381297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575" dirty="0">
                <a:solidFill>
                  <a:srgbClr val="FFFFFF"/>
                </a:solidFill>
              </a:endParaRPr>
            </a:p>
          </p:txBody>
        </p:sp>
        <p:sp>
          <p:nvSpPr>
            <p:cNvPr id="13" name="TextBox 12"/>
            <p:cNvSpPr txBox="1"/>
            <p:nvPr/>
          </p:nvSpPr>
          <p:spPr>
            <a:xfrm>
              <a:off x="8153060" y="2812270"/>
              <a:ext cx="2129361" cy="430887"/>
            </a:xfrm>
            <a:prstGeom prst="rect">
              <a:avLst/>
            </a:prstGeom>
            <a:noFill/>
          </p:spPr>
          <p:txBody>
            <a:bodyPr wrap="square" rtlCol="0">
              <a:spAutoFit/>
            </a:bodyPr>
            <a:lstStyle/>
            <a:p>
              <a:pPr algn="ctr" defTabSz="685800" fontAlgn="auto">
                <a:spcBef>
                  <a:spcPts val="0"/>
                </a:spcBef>
                <a:spcAft>
                  <a:spcPts val="0"/>
                </a:spcAft>
              </a:pPr>
              <a:r>
                <a:rPr kumimoji="1" lang="en-US" sz="1500" dirty="0">
                  <a:solidFill>
                    <a:srgbClr val="676767"/>
                  </a:solidFill>
                  <a:latin typeface="Arial"/>
                </a:rPr>
                <a:t>3800</a:t>
              </a:r>
            </a:p>
          </p:txBody>
        </p:sp>
        <p:sp>
          <p:nvSpPr>
            <p:cNvPr id="30" name="Rectangle 29"/>
            <p:cNvSpPr/>
            <p:nvPr/>
          </p:nvSpPr>
          <p:spPr>
            <a:xfrm>
              <a:off x="8154152" y="3381278"/>
              <a:ext cx="2236622" cy="3063218"/>
            </a:xfrm>
            <a:prstGeom prst="rect">
              <a:avLst/>
            </a:prstGeom>
          </p:spPr>
          <p:txBody>
            <a:bodyPr wrap="square">
              <a:noAutofit/>
            </a:bodyPr>
            <a:lstStyle/>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4x4:3SS 160 MHz; 5 Gbps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2.4, 5GHz or Dual 5GHz</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1 GE + 1 mGig (5G)</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Internal or External antenna</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Smart Antenna Connector</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Enhanced Location* (External Antenna)</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CleanAir 160 MHz</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ClientLink 4.0 </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err="1">
                  <a:solidFill>
                    <a:srgbClr val="676767"/>
                  </a:solidFill>
                  <a:latin typeface="Arial"/>
                </a:rPr>
                <a:t>StadiumVision</a:t>
              </a:r>
              <a:endParaRPr kumimoji="1" lang="en-US" sz="825" dirty="0">
                <a:solidFill>
                  <a:srgbClr val="676767"/>
                </a:solidFill>
                <a:latin typeface="Arial"/>
              </a:endParaRP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USB 2.0</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Modularity</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Centralized, FlexConnect and Mobility </a:t>
              </a:r>
              <a:r>
                <a:rPr kumimoji="1" lang="en-US" sz="825" dirty="0" smtClean="0">
                  <a:solidFill>
                    <a:srgbClr val="676767"/>
                  </a:solidFill>
                  <a:latin typeface="Arial"/>
                </a:rPr>
                <a:t>Express</a:t>
              </a:r>
              <a:endParaRPr kumimoji="1" lang="en-US" sz="825" dirty="0">
                <a:solidFill>
                  <a:srgbClr val="676767"/>
                </a:solidFill>
                <a:latin typeface="Arial"/>
              </a:endParaRPr>
            </a:p>
          </p:txBody>
        </p:sp>
        <p:grpSp>
          <p:nvGrpSpPr>
            <p:cNvPr id="50" name="Group 49"/>
            <p:cNvGrpSpPr/>
            <p:nvPr/>
          </p:nvGrpSpPr>
          <p:grpSpPr>
            <a:xfrm>
              <a:off x="8438961" y="1872807"/>
              <a:ext cx="1579530" cy="809003"/>
              <a:chOff x="7117765" y="2016697"/>
              <a:chExt cx="1396181" cy="715096"/>
            </a:xfrm>
          </p:grpSpPr>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4676" y="2016697"/>
                <a:ext cx="719270" cy="711151"/>
              </a:xfrm>
              <a:prstGeom prst="rect">
                <a:avLst/>
              </a:prstGeom>
            </p:spPr>
          </p:pic>
          <p:pic>
            <p:nvPicPr>
              <p:cNvPr id="52" name="Picture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7765" y="2036129"/>
                <a:ext cx="719270" cy="695664"/>
              </a:xfrm>
              <a:prstGeom prst="rect">
                <a:avLst/>
              </a:prstGeom>
            </p:spPr>
          </p:pic>
        </p:grpSp>
      </p:grpSp>
      <p:grpSp>
        <p:nvGrpSpPr>
          <p:cNvPr id="32" name="Group 31"/>
          <p:cNvGrpSpPr/>
          <p:nvPr/>
        </p:nvGrpSpPr>
        <p:grpSpPr>
          <a:xfrm>
            <a:off x="178859" y="1955058"/>
            <a:ext cx="1868657" cy="2924320"/>
            <a:chOff x="236889" y="2732866"/>
            <a:chExt cx="2491543" cy="3899093"/>
          </a:xfrm>
        </p:grpSpPr>
        <p:grpSp>
          <p:nvGrpSpPr>
            <p:cNvPr id="22" name="Group 21"/>
            <p:cNvGrpSpPr/>
            <p:nvPr/>
          </p:nvGrpSpPr>
          <p:grpSpPr>
            <a:xfrm>
              <a:off x="236889" y="3642615"/>
              <a:ext cx="2491543" cy="2989344"/>
              <a:chOff x="1285990" y="3494642"/>
              <a:chExt cx="2491543" cy="2989344"/>
            </a:xfrm>
          </p:grpSpPr>
          <p:sp>
            <p:nvSpPr>
              <p:cNvPr id="4" name="Rectangle 3"/>
              <p:cNvSpPr/>
              <p:nvPr/>
            </p:nvSpPr>
            <p:spPr>
              <a:xfrm>
                <a:off x="1332880" y="3501675"/>
                <a:ext cx="2362572" cy="2982311"/>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575" dirty="0">
                  <a:solidFill>
                    <a:srgbClr val="FFFFFF"/>
                  </a:solidFill>
                </a:endParaRPr>
              </a:p>
            </p:txBody>
          </p:sp>
          <p:sp>
            <p:nvSpPr>
              <p:cNvPr id="10" name="TextBox 9"/>
              <p:cNvSpPr txBox="1"/>
              <p:nvPr/>
            </p:nvSpPr>
            <p:spPr>
              <a:xfrm>
                <a:off x="1285990" y="3494642"/>
                <a:ext cx="2491543" cy="430887"/>
              </a:xfrm>
              <a:prstGeom prst="rect">
                <a:avLst/>
              </a:prstGeom>
              <a:noFill/>
            </p:spPr>
            <p:txBody>
              <a:bodyPr wrap="square" rtlCol="0">
                <a:spAutoFit/>
              </a:bodyPr>
              <a:lstStyle/>
              <a:p>
                <a:pPr algn="ctr" defTabSz="685800" fontAlgn="auto">
                  <a:spcBef>
                    <a:spcPts val="0"/>
                  </a:spcBef>
                  <a:spcAft>
                    <a:spcPts val="0"/>
                  </a:spcAft>
                </a:pPr>
                <a:r>
                  <a:rPr kumimoji="1" lang="en-US" sz="1500" dirty="0">
                    <a:solidFill>
                      <a:srgbClr val="676767"/>
                    </a:solidFill>
                    <a:latin typeface="Arial"/>
                  </a:rPr>
                  <a:t>1810 Wall Plate</a:t>
                </a:r>
              </a:p>
            </p:txBody>
          </p:sp>
          <p:sp>
            <p:nvSpPr>
              <p:cNvPr id="27" name="Rectangle 26"/>
              <p:cNvSpPr/>
              <p:nvPr/>
            </p:nvSpPr>
            <p:spPr>
              <a:xfrm>
                <a:off x="1350695" y="3832425"/>
                <a:ext cx="2356900" cy="1423215"/>
              </a:xfrm>
              <a:prstGeom prst="rect">
                <a:avLst/>
              </a:prstGeom>
            </p:spPr>
            <p:txBody>
              <a:bodyPr wrap="square">
                <a:noAutofit/>
              </a:bodyPr>
              <a:lstStyle/>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2x2:2SS 80 MHz; 867 Mbps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Tx Beam Forming</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1 GE Port uplink</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3 GE Local Ports, including 1 PoE out</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Local ports 802.1x ready</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Integrated BLE Gateway*</a:t>
                </a:r>
              </a:p>
            </p:txBody>
          </p:sp>
        </p:grpSp>
        <p:pic>
          <p:nvPicPr>
            <p:cNvPr id="58" name="Picture 2" descr="X:\WNC\ID\NETWORKING\Hydra-WP\03-render\0318\0318.20.png"/>
            <p:cNvPicPr>
              <a:picLocks noChangeAspect="1" noChangeArrowheads="1"/>
            </p:cNvPicPr>
            <p:nvPr/>
          </p:nvPicPr>
          <p:blipFill>
            <a:blip r:embed="rId6" cstate="screen"/>
            <a:srcRect r="-22" b="-5"/>
            <a:stretch>
              <a:fillRect/>
            </a:stretch>
          </p:blipFill>
          <p:spPr bwMode="auto">
            <a:xfrm>
              <a:off x="1220878" y="2732866"/>
              <a:ext cx="1457160" cy="1060353"/>
            </a:xfrm>
            <a:prstGeom prst="rect">
              <a:avLst/>
            </a:prstGeom>
            <a:noFill/>
          </p:spPr>
        </p:pic>
      </p:grpSp>
      <p:grpSp>
        <p:nvGrpSpPr>
          <p:cNvPr id="31" name="Group 30"/>
          <p:cNvGrpSpPr/>
          <p:nvPr/>
        </p:nvGrpSpPr>
        <p:grpSpPr>
          <a:xfrm>
            <a:off x="2066492" y="1921382"/>
            <a:ext cx="1607181" cy="2953271"/>
            <a:chOff x="3067983" y="2698690"/>
            <a:chExt cx="2142908" cy="3937695"/>
          </a:xfrm>
        </p:grpSpPr>
        <p:grpSp>
          <p:nvGrpSpPr>
            <p:cNvPr id="49" name="Group 48"/>
            <p:cNvGrpSpPr/>
            <p:nvPr/>
          </p:nvGrpSpPr>
          <p:grpSpPr>
            <a:xfrm>
              <a:off x="3067983" y="3549262"/>
              <a:ext cx="2142908" cy="3087123"/>
              <a:chOff x="1381075" y="3396862"/>
              <a:chExt cx="2142908" cy="3087123"/>
            </a:xfrm>
          </p:grpSpPr>
          <p:sp>
            <p:nvSpPr>
              <p:cNvPr id="53" name="Rectangle 52"/>
              <p:cNvSpPr/>
              <p:nvPr/>
            </p:nvSpPr>
            <p:spPr>
              <a:xfrm>
                <a:off x="1394622" y="3396862"/>
                <a:ext cx="2129361" cy="308712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1" lang="en-US" sz="1575" dirty="0">
                  <a:solidFill>
                    <a:srgbClr val="FFFFFF"/>
                  </a:solidFill>
                </a:endParaRPr>
              </a:p>
            </p:txBody>
          </p:sp>
          <p:sp>
            <p:nvSpPr>
              <p:cNvPr id="54" name="TextBox 53"/>
              <p:cNvSpPr txBox="1"/>
              <p:nvPr/>
            </p:nvSpPr>
            <p:spPr>
              <a:xfrm>
                <a:off x="1394622" y="3476698"/>
                <a:ext cx="2129360" cy="430887"/>
              </a:xfrm>
              <a:prstGeom prst="rect">
                <a:avLst/>
              </a:prstGeom>
              <a:noFill/>
            </p:spPr>
            <p:txBody>
              <a:bodyPr wrap="square" rtlCol="0">
                <a:spAutoFit/>
              </a:bodyPr>
              <a:lstStyle/>
              <a:p>
                <a:pPr algn="ctr" defTabSz="685800" fontAlgn="auto">
                  <a:spcBef>
                    <a:spcPts val="0"/>
                  </a:spcBef>
                  <a:spcAft>
                    <a:spcPts val="0"/>
                  </a:spcAft>
                </a:pPr>
                <a:r>
                  <a:rPr kumimoji="1" lang="en-US" sz="1500" dirty="0">
                    <a:solidFill>
                      <a:srgbClr val="676767"/>
                    </a:solidFill>
                    <a:latin typeface="Arial"/>
                  </a:rPr>
                  <a:t>1830</a:t>
                </a:r>
              </a:p>
            </p:txBody>
          </p:sp>
          <p:sp>
            <p:nvSpPr>
              <p:cNvPr id="55" name="Rectangle 54"/>
              <p:cNvSpPr/>
              <p:nvPr/>
            </p:nvSpPr>
            <p:spPr>
              <a:xfrm>
                <a:off x="1381075" y="3944774"/>
                <a:ext cx="1996274" cy="2007266"/>
              </a:xfrm>
              <a:prstGeom prst="rect">
                <a:avLst/>
              </a:prstGeom>
            </p:spPr>
            <p:txBody>
              <a:bodyPr wrap="square">
                <a:noAutofit/>
              </a:bodyPr>
              <a:lstStyle/>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3x3:2SS 80MHz; 867Mbps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Spectrum Analysis*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Internal antenna</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Tx Beam Forming</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1 GE Port</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USB 2.0</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Centralized, FlexConnect and Mobility Express</a:t>
                </a:r>
              </a:p>
            </p:txBody>
          </p:sp>
        </p:gr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7567" y="2698690"/>
              <a:ext cx="1063215" cy="850572"/>
            </a:xfrm>
            <a:prstGeom prst="rect">
              <a:avLst/>
            </a:prstGeom>
          </p:spPr>
        </p:pic>
      </p:grpSp>
      <p:sp>
        <p:nvSpPr>
          <p:cNvPr id="59" name="TextBox 58"/>
          <p:cNvSpPr txBox="1"/>
          <p:nvPr/>
        </p:nvSpPr>
        <p:spPr>
          <a:xfrm>
            <a:off x="189095" y="3911166"/>
            <a:ext cx="1868657" cy="300080"/>
          </a:xfrm>
          <a:prstGeom prst="rect">
            <a:avLst/>
          </a:prstGeom>
          <a:noFill/>
        </p:spPr>
        <p:txBody>
          <a:bodyPr wrap="square" lIns="68577" tIns="34289" rIns="68577" bIns="34289" rtlCol="0">
            <a:spAutoFit/>
          </a:bodyPr>
          <a:lstStyle/>
          <a:p>
            <a:pPr algn="ctr" defTabSz="685800" fontAlgn="auto">
              <a:spcBef>
                <a:spcPts val="0"/>
              </a:spcBef>
              <a:spcAft>
                <a:spcPts val="0"/>
              </a:spcAft>
            </a:pPr>
            <a:r>
              <a:rPr kumimoji="1" lang="en-US" sz="1500" dirty="0">
                <a:solidFill>
                  <a:srgbClr val="676767"/>
                </a:solidFill>
                <a:latin typeface="Arial"/>
              </a:rPr>
              <a:t>1810 Teleworker</a:t>
            </a:r>
          </a:p>
        </p:txBody>
      </p:sp>
      <p:sp>
        <p:nvSpPr>
          <p:cNvPr id="60" name="Rectangle 59"/>
          <p:cNvSpPr/>
          <p:nvPr/>
        </p:nvSpPr>
        <p:spPr>
          <a:xfrm>
            <a:off x="214026" y="4164222"/>
            <a:ext cx="1794371" cy="751960"/>
          </a:xfrm>
          <a:prstGeom prst="rect">
            <a:avLst/>
          </a:prstGeom>
        </p:spPr>
        <p:txBody>
          <a:bodyPr wrap="square" lIns="68577" tIns="34289" rIns="68577" bIns="34289">
            <a:noAutofit/>
          </a:bodyPr>
          <a:lstStyle/>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2x2:2SS 80 MHz; 867 Mbps</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3 GE Local Ports downlink, including 1 PoE out</a:t>
            </a:r>
          </a:p>
          <a:p>
            <a:pPr marL="115852" indent="-115852" defTabSz="685800" fontAlgn="auto">
              <a:lnSpc>
                <a:spcPct val="90000"/>
              </a:lnSpc>
              <a:spcBef>
                <a:spcPts val="0"/>
              </a:spcBef>
              <a:spcAft>
                <a:spcPts val="300"/>
              </a:spcAft>
              <a:buFont typeface="Arial" panose="020B0604020202020204" pitchFamily="34" charset="0"/>
              <a:buChar char="•"/>
              <a:defRPr/>
            </a:pPr>
            <a:r>
              <a:rPr kumimoji="1" lang="en-US" sz="825" dirty="0">
                <a:solidFill>
                  <a:srgbClr val="676767"/>
                </a:solidFill>
                <a:latin typeface="Arial"/>
              </a:rPr>
              <a:t>One or Two Local Ports can be tunneled back to corporate</a:t>
            </a:r>
          </a:p>
        </p:txBody>
      </p:sp>
      <p:sp>
        <p:nvSpPr>
          <p:cNvPr id="47" name="TextBox 46"/>
          <p:cNvSpPr txBox="1"/>
          <p:nvPr/>
        </p:nvSpPr>
        <p:spPr>
          <a:xfrm>
            <a:off x="7613338" y="4903266"/>
            <a:ext cx="1081376" cy="196206"/>
          </a:xfrm>
          <a:prstGeom prst="rect">
            <a:avLst/>
          </a:prstGeom>
          <a:noFill/>
        </p:spPr>
        <p:txBody>
          <a:bodyPr wrap="square" lIns="68577" tIns="34289" rIns="68577" bIns="34289" rtlCol="0">
            <a:spAutoFit/>
          </a:bodyPr>
          <a:lstStyle/>
          <a:p>
            <a:pPr defTabSz="685800" fontAlgn="auto">
              <a:spcBef>
                <a:spcPts val="0"/>
              </a:spcBef>
              <a:spcAft>
                <a:spcPts val="0"/>
              </a:spcAft>
            </a:pPr>
            <a:r>
              <a:rPr kumimoji="1" lang="en-US" sz="825" dirty="0">
                <a:solidFill>
                  <a:srgbClr val="676767"/>
                </a:solidFill>
                <a:latin typeface="Arial"/>
              </a:rPr>
              <a:t>* </a:t>
            </a:r>
            <a:r>
              <a:rPr kumimoji="1" lang="en-US" sz="825">
                <a:solidFill>
                  <a:srgbClr val="676767"/>
                </a:solidFill>
                <a:latin typeface="Arial"/>
              </a:rPr>
              <a:t>Future availability</a:t>
            </a:r>
            <a:endParaRPr kumimoji="1" lang="en-US" sz="825" dirty="0">
              <a:solidFill>
                <a:srgbClr val="676767"/>
              </a:solidFill>
              <a:latin typeface="Arial"/>
            </a:endParaRPr>
          </a:p>
        </p:txBody>
      </p:sp>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788" y="2102618"/>
            <a:ext cx="693599" cy="555024"/>
          </a:xfrm>
          <a:prstGeom prst="rect">
            <a:avLst/>
          </a:prstGeom>
        </p:spPr>
      </p:pic>
      <p:sp>
        <p:nvSpPr>
          <p:cNvPr id="57" name="Rectangle 56"/>
          <p:cNvSpPr/>
          <p:nvPr/>
        </p:nvSpPr>
        <p:spPr>
          <a:xfrm>
            <a:off x="757296" y="1626521"/>
            <a:ext cx="625460" cy="369316"/>
          </a:xfrm>
          <a:prstGeom prst="rect">
            <a:avLst/>
          </a:prstGeom>
        </p:spPr>
        <p:txBody>
          <a:bodyPr wrap="none" lIns="91424" tIns="45712" rIns="91424" bIns="45712">
            <a:spAutoFit/>
          </a:bodyPr>
          <a:lstStyle/>
          <a:p>
            <a:pPr algn="ctr" defTabSz="685800" fontAlgn="auto">
              <a:spcBef>
                <a:spcPts val="0"/>
              </a:spcBef>
              <a:spcAft>
                <a:spcPts val="0"/>
              </a:spcAft>
            </a:pPr>
            <a:r>
              <a:rPr kumimoji="1" lang="en-US" b="1" dirty="0">
                <a:solidFill>
                  <a:srgbClr val="FFFFFF"/>
                </a:solidFill>
                <a:latin typeface="Arial Narrow"/>
                <a:cs typeface="Arial Narrow"/>
              </a:rPr>
              <a:t>NEW</a:t>
            </a:r>
          </a:p>
        </p:txBody>
      </p:sp>
      <p:sp>
        <p:nvSpPr>
          <p:cNvPr id="64" name="Rectangle 56"/>
          <p:cNvSpPr/>
          <p:nvPr/>
        </p:nvSpPr>
        <p:spPr>
          <a:xfrm>
            <a:off x="6765048" y="1383880"/>
            <a:ext cx="625460" cy="369316"/>
          </a:xfrm>
          <a:prstGeom prst="rect">
            <a:avLst/>
          </a:prstGeom>
        </p:spPr>
        <p:txBody>
          <a:bodyPr wrap="none" lIns="91424" tIns="45712" rIns="91424" bIns="45712">
            <a:spAutoFit/>
          </a:bodyPr>
          <a:lstStyle/>
          <a:p>
            <a:pPr algn="ctr" defTabSz="685800" fontAlgn="auto">
              <a:spcBef>
                <a:spcPts val="0"/>
              </a:spcBef>
              <a:spcAft>
                <a:spcPts val="0"/>
              </a:spcAft>
            </a:pPr>
            <a:r>
              <a:rPr kumimoji="1" lang="en-US" b="1" dirty="0">
                <a:solidFill>
                  <a:srgbClr val="FFFFFF"/>
                </a:solidFill>
                <a:latin typeface="Arial Narrow"/>
                <a:cs typeface="Arial Narrow"/>
              </a:rPr>
              <a:t>NEW</a:t>
            </a:r>
          </a:p>
        </p:txBody>
      </p:sp>
      <p:sp>
        <p:nvSpPr>
          <p:cNvPr id="67" name="Rectangle 56"/>
          <p:cNvSpPr/>
          <p:nvPr/>
        </p:nvSpPr>
        <p:spPr>
          <a:xfrm>
            <a:off x="8580171" y="1277643"/>
            <a:ext cx="625460" cy="369316"/>
          </a:xfrm>
          <a:prstGeom prst="rect">
            <a:avLst/>
          </a:prstGeom>
        </p:spPr>
        <p:txBody>
          <a:bodyPr wrap="none" lIns="91424" tIns="45712" rIns="91424" bIns="45712">
            <a:spAutoFit/>
          </a:bodyPr>
          <a:lstStyle/>
          <a:p>
            <a:pPr algn="ctr" defTabSz="685800" fontAlgn="auto">
              <a:spcBef>
                <a:spcPts val="0"/>
              </a:spcBef>
              <a:spcAft>
                <a:spcPts val="0"/>
              </a:spcAft>
            </a:pPr>
            <a:r>
              <a:rPr kumimoji="1" lang="en-US" b="1" dirty="0">
                <a:solidFill>
                  <a:srgbClr val="FFFFFF"/>
                </a:solidFill>
                <a:latin typeface="Arial Narrow"/>
                <a:cs typeface="Arial Narrow"/>
              </a:rPr>
              <a:t>NEW</a:t>
            </a:r>
          </a:p>
        </p:txBody>
      </p:sp>
      <p:pic>
        <p:nvPicPr>
          <p:cNvPr id="8" name="図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3704" y="1270908"/>
            <a:ext cx="571533" cy="497851"/>
          </a:xfrm>
          <a:prstGeom prst="rect">
            <a:avLst/>
          </a:prstGeom>
        </p:spPr>
      </p:pic>
      <p:pic>
        <p:nvPicPr>
          <p:cNvPr id="61" name="図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11423" y="1205288"/>
            <a:ext cx="571533" cy="497851"/>
          </a:xfrm>
          <a:prstGeom prst="rect">
            <a:avLst/>
          </a:prstGeom>
        </p:spPr>
      </p:pic>
    </p:spTree>
    <p:extLst>
      <p:ext uri="{BB962C8B-B14F-4D97-AF65-F5344CB8AC3E}">
        <p14:creationId xmlns:p14="http://schemas.microsoft.com/office/powerpoint/2010/main" val="344404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smtClean="0"/>
              <a:t>コントローラの役目とは？</a:t>
            </a:r>
            <a:endParaRPr kumimoji="1" lang="ja-JP" altLang="en-US" dirty="0"/>
          </a:p>
        </p:txBody>
      </p:sp>
    </p:spTree>
    <p:extLst>
      <p:ext uri="{BB962C8B-B14F-4D97-AF65-F5344CB8AC3E}">
        <p14:creationId xmlns:p14="http://schemas.microsoft.com/office/powerpoint/2010/main" val="2011096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ja-JP" altLang="en-US" sz="2774" dirty="0">
                <a:solidFill>
                  <a:schemeClr val="tx1">
                    <a:lumMod val="75000"/>
                  </a:schemeClr>
                </a:solidFill>
              </a:rPr>
              <a:t>常時変化する無線</a:t>
            </a:r>
            <a:r>
              <a:rPr lang="en-US" altLang="ja-JP" sz="2774" dirty="0">
                <a:solidFill>
                  <a:schemeClr val="tx1">
                    <a:lumMod val="75000"/>
                  </a:schemeClr>
                </a:solidFill>
              </a:rPr>
              <a:t>LAN</a:t>
            </a:r>
            <a:r>
              <a:rPr lang="ja-JP" altLang="en-US" sz="2774" dirty="0">
                <a:solidFill>
                  <a:schemeClr val="tx1">
                    <a:lumMod val="75000"/>
                  </a:schemeClr>
                </a:solidFill>
              </a:rPr>
              <a:t>環境に対応</a:t>
            </a:r>
            <a:r>
              <a:rPr lang="en-US" altLang="ja-JP" sz="2774" dirty="0">
                <a:solidFill>
                  <a:schemeClr val="tx1">
                    <a:lumMod val="75000"/>
                  </a:schemeClr>
                </a:solidFill>
              </a:rPr>
              <a:t/>
            </a:r>
            <a:br>
              <a:rPr lang="en-US" altLang="ja-JP" sz="2774" dirty="0">
                <a:solidFill>
                  <a:schemeClr val="tx1">
                    <a:lumMod val="75000"/>
                  </a:schemeClr>
                </a:solidFill>
              </a:rPr>
            </a:br>
            <a:r>
              <a:rPr lang="ja-JP" altLang="en-US" sz="2000" dirty="0">
                <a:solidFill>
                  <a:schemeClr val="tx1">
                    <a:lumMod val="75000"/>
                  </a:schemeClr>
                </a:solidFill>
              </a:rPr>
              <a:t>自動化 </a:t>
            </a:r>
            <a:r>
              <a:rPr lang="en-US" altLang="ja-JP" sz="2000" dirty="0">
                <a:solidFill>
                  <a:schemeClr val="tx1">
                    <a:lumMod val="75000"/>
                  </a:schemeClr>
                </a:solidFill>
              </a:rPr>
              <a:t>(Automation)</a:t>
            </a:r>
            <a:endParaRPr lang="en-US" sz="2000" dirty="0">
              <a:solidFill>
                <a:schemeClr val="tx1">
                  <a:lumMod val="75000"/>
                </a:schemeClr>
              </a:solidFill>
            </a:endParaRPr>
          </a:p>
        </p:txBody>
      </p:sp>
      <p:cxnSp>
        <p:nvCxnSpPr>
          <p:cNvPr id="148" name="Straight Connector 147"/>
          <p:cNvCxnSpPr/>
          <p:nvPr/>
        </p:nvCxnSpPr>
        <p:spPr>
          <a:xfrm>
            <a:off x="523032" y="3251562"/>
            <a:ext cx="8062200" cy="17240"/>
          </a:xfrm>
          <a:prstGeom prst="line">
            <a:avLst/>
          </a:prstGeom>
          <a:ln w="952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1897154" y="3127353"/>
            <a:ext cx="27" cy="118852"/>
          </a:xfrm>
          <a:prstGeom prst="line">
            <a:avLst/>
          </a:prstGeom>
          <a:ln w="9525" cmpd="sng">
            <a:solidFill>
              <a:schemeClr val="tx1">
                <a:lumMod val="50000"/>
                <a:lumOff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2888318" y="2998664"/>
            <a:ext cx="0" cy="247535"/>
          </a:xfrm>
          <a:prstGeom prst="line">
            <a:avLst/>
          </a:prstGeom>
          <a:ln w="9525" cmpd="sng">
            <a:solidFill>
              <a:schemeClr val="tx1">
                <a:lumMod val="50000"/>
                <a:lumOff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3905146" y="2886274"/>
            <a:ext cx="0" cy="359930"/>
          </a:xfrm>
          <a:prstGeom prst="line">
            <a:avLst/>
          </a:prstGeom>
          <a:ln w="9525" cmpd="sng">
            <a:solidFill>
              <a:schemeClr val="tx1">
                <a:lumMod val="50000"/>
                <a:lumOff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a:stCxn id="159" idx="4"/>
          </p:cNvCxnSpPr>
          <p:nvPr/>
        </p:nvCxnSpPr>
        <p:spPr>
          <a:xfrm>
            <a:off x="4928416" y="2752701"/>
            <a:ext cx="1" cy="493499"/>
          </a:xfrm>
          <a:prstGeom prst="line">
            <a:avLst/>
          </a:prstGeom>
          <a:ln w="9525" cmpd="sng">
            <a:solidFill>
              <a:schemeClr val="tx1">
                <a:lumMod val="50000"/>
                <a:lumOff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6910119" y="2483940"/>
            <a:ext cx="479" cy="762260"/>
          </a:xfrm>
          <a:prstGeom prst="line">
            <a:avLst/>
          </a:prstGeom>
          <a:ln w="9525" cmpd="sng">
            <a:solidFill>
              <a:schemeClr val="tx1">
                <a:lumMod val="50000"/>
                <a:lumOff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63" idx="4"/>
          </p:cNvCxnSpPr>
          <p:nvPr/>
        </p:nvCxnSpPr>
        <p:spPr>
          <a:xfrm flipH="1">
            <a:off x="7940269" y="2356315"/>
            <a:ext cx="1877" cy="889883"/>
          </a:xfrm>
          <a:prstGeom prst="line">
            <a:avLst/>
          </a:prstGeom>
          <a:ln w="9525" cmpd="sng">
            <a:solidFill>
              <a:schemeClr val="tx1">
                <a:lumMod val="50000"/>
                <a:lumOff val="5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a:stCxn id="160" idx="4"/>
          </p:cNvCxnSpPr>
          <p:nvPr/>
        </p:nvCxnSpPr>
        <p:spPr>
          <a:xfrm>
            <a:off x="5913072" y="2613940"/>
            <a:ext cx="1" cy="632264"/>
          </a:xfrm>
          <a:prstGeom prst="line">
            <a:avLst/>
          </a:prstGeom>
          <a:ln w="9525" cmpd="sng">
            <a:solidFill>
              <a:schemeClr val="tx1">
                <a:lumMod val="50000"/>
                <a:lumOff val="50000"/>
              </a:schemeClr>
            </a:solidFill>
            <a:tailEnd type="oval"/>
          </a:ln>
        </p:spPr>
        <p:style>
          <a:lnRef idx="2">
            <a:schemeClr val="accent1"/>
          </a:lnRef>
          <a:fillRef idx="0">
            <a:schemeClr val="accent1"/>
          </a:fillRef>
          <a:effectRef idx="1">
            <a:schemeClr val="accent1"/>
          </a:effectRef>
          <a:fontRef idx="minor">
            <a:schemeClr val="tx1"/>
          </a:fontRef>
        </p:style>
      </p:cxnSp>
      <p:sp>
        <p:nvSpPr>
          <p:cNvPr id="69" name="Pentagon 68"/>
          <p:cNvSpPr/>
          <p:nvPr/>
        </p:nvSpPr>
        <p:spPr>
          <a:xfrm>
            <a:off x="518850" y="4339277"/>
            <a:ext cx="8066382" cy="271391"/>
          </a:xfrm>
          <a:prstGeom prst="homePlate">
            <a:avLst/>
          </a:prstGeom>
          <a:gradFill flip="none" rotWithShape="1">
            <a:gsLst>
              <a:gs pos="0">
                <a:schemeClr val="accent5"/>
              </a:gs>
              <a:gs pos="100000">
                <a:schemeClr val="tx2">
                  <a:lumMod val="75000"/>
                </a:schemeClr>
              </a:gs>
            </a:gsLst>
            <a:lin ang="2700000" scaled="1"/>
            <a:tileRect/>
          </a:gradFill>
          <a:ln w="25400" cap="flat" cmpd="sng" algn="ctr">
            <a:solidFill>
              <a:schemeClr val="bg1">
                <a:alpha val="58000"/>
              </a:schemeClr>
            </a:solidFill>
            <a:prstDash val="solid"/>
            <a:round/>
            <a:headEnd type="none" w="med" len="med"/>
            <a:tailEnd type="none" w="med" len="med"/>
          </a:ln>
          <a:effectLst/>
        </p:spPr>
        <p:txBody>
          <a:bodyPr rot="0" spcFirstLastPara="0" vertOverflow="overflow" horzOverflow="overflow" vert="horz" wrap="square" lIns="98420" tIns="49208" rIns="98420" bIns="49208" numCol="1" spcCol="0" rtlCol="0" fromWordArt="0" anchor="ctr" anchorCtr="0" forceAA="0" compatLnSpc="1">
            <a:prstTxWarp prst="textNoShape">
              <a:avLst/>
            </a:prstTxWarp>
            <a:noAutofit/>
          </a:bodyPr>
          <a:lstStyle/>
          <a:p>
            <a:pPr algn="ctr" defTabSz="610021" eaLnBrk="0" hangingPunct="0">
              <a:lnSpc>
                <a:spcPct val="90000"/>
              </a:lnSpc>
            </a:pPr>
            <a:endParaRPr lang="en-US" sz="1900">
              <a:solidFill>
                <a:srgbClr val="FFFFFF"/>
              </a:solidFill>
            </a:endParaRPr>
          </a:p>
        </p:txBody>
      </p:sp>
      <p:sp>
        <p:nvSpPr>
          <p:cNvPr id="70" name="Oval 69"/>
          <p:cNvSpPr/>
          <p:nvPr/>
        </p:nvSpPr>
        <p:spPr>
          <a:xfrm>
            <a:off x="1610178" y="2548278"/>
            <a:ext cx="574004" cy="574153"/>
          </a:xfrm>
          <a:prstGeom prst="ellipse">
            <a:avLst/>
          </a:prstGeom>
          <a:gradFill flip="none" rotWithShape="1">
            <a:gsLst>
              <a:gs pos="0">
                <a:schemeClr val="accent5"/>
              </a:gs>
              <a:gs pos="100000">
                <a:schemeClr val="tx2">
                  <a:lumMod val="75000"/>
                </a:schemeClr>
              </a:gs>
            </a:gsLst>
            <a:lin ang="2700000" scaled="1"/>
            <a:tileRect/>
          </a:gradFill>
          <a:ln w="25400" cap="flat" cmpd="sng" algn="ctr">
            <a:solidFill>
              <a:schemeClr val="bg1">
                <a:alpha val="58000"/>
              </a:schemeClr>
            </a:solidFill>
            <a:prstDash val="solid"/>
            <a:round/>
            <a:headEnd type="none" w="med" len="med"/>
            <a:tailEnd type="none" w="med" len="med"/>
          </a:ln>
          <a:effectLst/>
        </p:spPr>
        <p:txBody>
          <a:bodyPr rot="0" spcFirstLastPara="0" vertOverflow="overflow" horzOverflow="overflow" vert="horz" wrap="square" lIns="98420" tIns="49208" rIns="98420" bIns="49208" numCol="1" spcCol="0" rtlCol="0" fromWordArt="0" anchor="ctr" anchorCtr="0" forceAA="0" compatLnSpc="1">
            <a:prstTxWarp prst="textNoShape">
              <a:avLst/>
            </a:prstTxWarp>
            <a:noAutofit/>
          </a:bodyPr>
          <a:lstStyle/>
          <a:p>
            <a:pPr algn="ctr" defTabSz="610021" eaLnBrk="0" hangingPunct="0">
              <a:lnSpc>
                <a:spcPct val="90000"/>
              </a:lnSpc>
            </a:pPr>
            <a:endParaRPr lang="en-US" sz="1900">
              <a:solidFill>
                <a:srgbClr val="FFFFFF"/>
              </a:solidFill>
            </a:endParaRPr>
          </a:p>
        </p:txBody>
      </p:sp>
      <p:sp>
        <p:nvSpPr>
          <p:cNvPr id="157" name="Oval 156"/>
          <p:cNvSpPr/>
          <p:nvPr/>
        </p:nvSpPr>
        <p:spPr>
          <a:xfrm>
            <a:off x="2601319" y="2425638"/>
            <a:ext cx="574004" cy="574153"/>
          </a:xfrm>
          <a:prstGeom prst="ellipse">
            <a:avLst/>
          </a:prstGeom>
          <a:gradFill flip="none" rotWithShape="1">
            <a:gsLst>
              <a:gs pos="0">
                <a:schemeClr val="accent5"/>
              </a:gs>
              <a:gs pos="100000">
                <a:schemeClr val="tx2">
                  <a:lumMod val="75000"/>
                </a:schemeClr>
              </a:gs>
            </a:gsLst>
            <a:lin ang="2700000" scaled="1"/>
            <a:tileRect/>
          </a:gradFill>
          <a:ln w="25400" cap="flat" cmpd="sng" algn="ctr">
            <a:solidFill>
              <a:schemeClr val="bg1">
                <a:alpha val="58000"/>
              </a:schemeClr>
            </a:solidFill>
            <a:prstDash val="solid"/>
            <a:round/>
            <a:headEnd type="none" w="med" len="med"/>
            <a:tailEnd type="none" w="med" len="med"/>
          </a:ln>
          <a:effectLst/>
        </p:spPr>
        <p:txBody>
          <a:bodyPr rot="0" spcFirstLastPara="0" vertOverflow="overflow" horzOverflow="overflow" vert="horz" wrap="square" lIns="98420" tIns="49208" rIns="98420" bIns="49208" numCol="1" spcCol="0" rtlCol="0" fromWordArt="0" anchor="ctr" anchorCtr="0" forceAA="0" compatLnSpc="1">
            <a:prstTxWarp prst="textNoShape">
              <a:avLst/>
            </a:prstTxWarp>
            <a:noAutofit/>
          </a:bodyPr>
          <a:lstStyle/>
          <a:p>
            <a:pPr algn="ctr" defTabSz="610021" eaLnBrk="0" hangingPunct="0">
              <a:lnSpc>
                <a:spcPct val="90000"/>
              </a:lnSpc>
            </a:pPr>
            <a:endParaRPr lang="en-US" sz="1900">
              <a:solidFill>
                <a:srgbClr val="FFFFFF"/>
              </a:solidFill>
            </a:endParaRPr>
          </a:p>
        </p:txBody>
      </p:sp>
      <p:sp>
        <p:nvSpPr>
          <p:cNvPr id="158" name="Oval 157"/>
          <p:cNvSpPr/>
          <p:nvPr/>
        </p:nvSpPr>
        <p:spPr>
          <a:xfrm>
            <a:off x="3618146" y="2312116"/>
            <a:ext cx="574004" cy="574153"/>
          </a:xfrm>
          <a:prstGeom prst="ellipse">
            <a:avLst/>
          </a:prstGeom>
          <a:gradFill flip="none" rotWithShape="1">
            <a:gsLst>
              <a:gs pos="0">
                <a:schemeClr val="accent5"/>
              </a:gs>
              <a:gs pos="100000">
                <a:schemeClr val="tx2">
                  <a:lumMod val="75000"/>
                </a:schemeClr>
              </a:gs>
            </a:gsLst>
            <a:lin ang="2700000" scaled="1"/>
            <a:tileRect/>
          </a:gradFill>
          <a:ln w="25400" cap="flat" cmpd="sng" algn="ctr">
            <a:solidFill>
              <a:schemeClr val="bg1">
                <a:alpha val="58000"/>
              </a:schemeClr>
            </a:solidFill>
            <a:prstDash val="solid"/>
            <a:round/>
            <a:headEnd type="none" w="med" len="med"/>
            <a:tailEnd type="none" w="med" len="med"/>
          </a:ln>
          <a:effectLst/>
        </p:spPr>
        <p:txBody>
          <a:bodyPr rot="0" spcFirstLastPara="0" vertOverflow="overflow" horzOverflow="overflow" vert="horz" wrap="square" lIns="98420" tIns="49208" rIns="98420" bIns="49208" numCol="1" spcCol="0" rtlCol="0" fromWordArt="0" anchor="ctr" anchorCtr="0" forceAA="0" compatLnSpc="1">
            <a:prstTxWarp prst="textNoShape">
              <a:avLst/>
            </a:prstTxWarp>
            <a:noAutofit/>
          </a:bodyPr>
          <a:lstStyle/>
          <a:p>
            <a:pPr algn="ctr" defTabSz="610021" eaLnBrk="0" hangingPunct="0">
              <a:lnSpc>
                <a:spcPct val="90000"/>
              </a:lnSpc>
            </a:pPr>
            <a:endParaRPr lang="en-US" sz="1900">
              <a:solidFill>
                <a:srgbClr val="FFFFFF"/>
              </a:solidFill>
            </a:endParaRPr>
          </a:p>
        </p:txBody>
      </p:sp>
      <p:sp>
        <p:nvSpPr>
          <p:cNvPr id="159" name="Oval 158"/>
          <p:cNvSpPr/>
          <p:nvPr/>
        </p:nvSpPr>
        <p:spPr>
          <a:xfrm>
            <a:off x="4641409" y="2178546"/>
            <a:ext cx="574004" cy="574153"/>
          </a:xfrm>
          <a:prstGeom prst="ellipse">
            <a:avLst/>
          </a:prstGeom>
          <a:gradFill flip="none" rotWithShape="1">
            <a:gsLst>
              <a:gs pos="0">
                <a:schemeClr val="accent5"/>
              </a:gs>
              <a:gs pos="100000">
                <a:schemeClr val="tx2">
                  <a:lumMod val="75000"/>
                </a:schemeClr>
              </a:gs>
            </a:gsLst>
            <a:lin ang="2700000" scaled="1"/>
            <a:tileRect/>
          </a:gradFill>
          <a:ln w="25400" cap="flat" cmpd="sng" algn="ctr">
            <a:solidFill>
              <a:schemeClr val="bg1">
                <a:alpha val="58000"/>
              </a:schemeClr>
            </a:solidFill>
            <a:prstDash val="solid"/>
            <a:round/>
            <a:headEnd type="none" w="med" len="med"/>
            <a:tailEnd type="none" w="med" len="med"/>
          </a:ln>
          <a:effectLst/>
        </p:spPr>
        <p:txBody>
          <a:bodyPr rot="0" spcFirstLastPara="0" vertOverflow="overflow" horzOverflow="overflow" vert="horz" wrap="square" lIns="98420" tIns="49208" rIns="98420" bIns="49208" numCol="1" spcCol="0" rtlCol="0" fromWordArt="0" anchor="ctr" anchorCtr="0" forceAA="0" compatLnSpc="1">
            <a:prstTxWarp prst="textNoShape">
              <a:avLst/>
            </a:prstTxWarp>
            <a:noAutofit/>
          </a:bodyPr>
          <a:lstStyle/>
          <a:p>
            <a:pPr algn="ctr" defTabSz="610021" eaLnBrk="0" hangingPunct="0">
              <a:lnSpc>
                <a:spcPct val="90000"/>
              </a:lnSpc>
            </a:pPr>
            <a:endParaRPr lang="en-US" sz="1900">
              <a:solidFill>
                <a:srgbClr val="FFFFFF"/>
              </a:solidFill>
            </a:endParaRPr>
          </a:p>
        </p:txBody>
      </p:sp>
      <p:sp>
        <p:nvSpPr>
          <p:cNvPr id="160" name="Oval 159"/>
          <p:cNvSpPr/>
          <p:nvPr/>
        </p:nvSpPr>
        <p:spPr>
          <a:xfrm>
            <a:off x="5626064" y="2039781"/>
            <a:ext cx="574004" cy="574153"/>
          </a:xfrm>
          <a:prstGeom prst="ellipse">
            <a:avLst/>
          </a:prstGeom>
          <a:gradFill flip="none" rotWithShape="1">
            <a:gsLst>
              <a:gs pos="0">
                <a:schemeClr val="accent5"/>
              </a:gs>
              <a:gs pos="100000">
                <a:schemeClr val="tx2">
                  <a:lumMod val="75000"/>
                </a:schemeClr>
              </a:gs>
            </a:gsLst>
            <a:lin ang="2700000" scaled="1"/>
            <a:tileRect/>
          </a:gradFill>
          <a:ln w="25400" cap="flat" cmpd="sng" algn="ctr">
            <a:solidFill>
              <a:schemeClr val="bg1">
                <a:alpha val="58000"/>
              </a:schemeClr>
            </a:solidFill>
            <a:prstDash val="solid"/>
            <a:round/>
            <a:headEnd type="none" w="med" len="med"/>
            <a:tailEnd type="none" w="med" len="med"/>
          </a:ln>
          <a:effectLst/>
        </p:spPr>
        <p:txBody>
          <a:bodyPr rot="0" spcFirstLastPara="0" vertOverflow="overflow" horzOverflow="overflow" vert="horz" wrap="square" lIns="98420" tIns="49208" rIns="98420" bIns="49208" numCol="1" spcCol="0" rtlCol="0" fromWordArt="0" anchor="ctr" anchorCtr="0" forceAA="0" compatLnSpc="1">
            <a:prstTxWarp prst="textNoShape">
              <a:avLst/>
            </a:prstTxWarp>
            <a:noAutofit/>
          </a:bodyPr>
          <a:lstStyle/>
          <a:p>
            <a:pPr algn="ctr" defTabSz="610021" eaLnBrk="0" hangingPunct="0">
              <a:lnSpc>
                <a:spcPct val="90000"/>
              </a:lnSpc>
            </a:pPr>
            <a:endParaRPr lang="en-US" sz="1900">
              <a:solidFill>
                <a:srgbClr val="FFFFFF"/>
              </a:solidFill>
            </a:endParaRPr>
          </a:p>
        </p:txBody>
      </p:sp>
      <p:sp>
        <p:nvSpPr>
          <p:cNvPr id="162" name="Oval 161"/>
          <p:cNvSpPr/>
          <p:nvPr/>
        </p:nvSpPr>
        <p:spPr>
          <a:xfrm>
            <a:off x="6623110" y="1910973"/>
            <a:ext cx="574004" cy="574153"/>
          </a:xfrm>
          <a:prstGeom prst="ellipse">
            <a:avLst/>
          </a:prstGeom>
          <a:gradFill flip="none" rotWithShape="1">
            <a:gsLst>
              <a:gs pos="0">
                <a:schemeClr val="accent5"/>
              </a:gs>
              <a:gs pos="100000">
                <a:schemeClr val="tx2">
                  <a:lumMod val="75000"/>
                </a:schemeClr>
              </a:gs>
            </a:gsLst>
            <a:lin ang="2700000" scaled="1"/>
            <a:tileRect/>
          </a:gradFill>
          <a:ln w="25400" cap="flat" cmpd="sng" algn="ctr">
            <a:solidFill>
              <a:schemeClr val="bg1">
                <a:alpha val="58000"/>
              </a:schemeClr>
            </a:solidFill>
            <a:prstDash val="solid"/>
            <a:round/>
            <a:headEnd type="none" w="med" len="med"/>
            <a:tailEnd type="none" w="med" len="med"/>
          </a:ln>
          <a:effectLst/>
        </p:spPr>
        <p:txBody>
          <a:bodyPr rot="0" spcFirstLastPara="0" vertOverflow="overflow" horzOverflow="overflow" vert="horz" wrap="square" lIns="98420" tIns="49208" rIns="98420" bIns="49208" numCol="1" spcCol="0" rtlCol="0" fromWordArt="0" anchor="ctr" anchorCtr="0" forceAA="0" compatLnSpc="1">
            <a:prstTxWarp prst="textNoShape">
              <a:avLst/>
            </a:prstTxWarp>
            <a:noAutofit/>
          </a:bodyPr>
          <a:lstStyle/>
          <a:p>
            <a:pPr algn="ctr" defTabSz="610021" eaLnBrk="0" hangingPunct="0">
              <a:lnSpc>
                <a:spcPct val="90000"/>
              </a:lnSpc>
            </a:pPr>
            <a:endParaRPr lang="en-US" sz="1900">
              <a:solidFill>
                <a:srgbClr val="FFFFFF"/>
              </a:solidFill>
            </a:endParaRPr>
          </a:p>
        </p:txBody>
      </p:sp>
      <p:sp>
        <p:nvSpPr>
          <p:cNvPr id="163" name="Oval 162"/>
          <p:cNvSpPr/>
          <p:nvPr/>
        </p:nvSpPr>
        <p:spPr>
          <a:xfrm>
            <a:off x="7655144" y="1782163"/>
            <a:ext cx="574004" cy="574153"/>
          </a:xfrm>
          <a:prstGeom prst="ellipse">
            <a:avLst/>
          </a:prstGeom>
          <a:gradFill flip="none" rotWithShape="1">
            <a:gsLst>
              <a:gs pos="0">
                <a:schemeClr val="accent5"/>
              </a:gs>
              <a:gs pos="100000">
                <a:schemeClr val="tx2">
                  <a:lumMod val="75000"/>
                </a:schemeClr>
              </a:gs>
            </a:gsLst>
            <a:lin ang="2700000" scaled="1"/>
            <a:tileRect/>
          </a:gradFill>
          <a:ln w="25400" cap="flat" cmpd="sng" algn="ctr">
            <a:solidFill>
              <a:schemeClr val="bg1">
                <a:alpha val="58000"/>
              </a:schemeClr>
            </a:solidFill>
            <a:prstDash val="solid"/>
            <a:round/>
            <a:headEnd type="none" w="med" len="med"/>
            <a:tailEnd type="none" w="med" len="med"/>
          </a:ln>
          <a:effectLst/>
        </p:spPr>
        <p:txBody>
          <a:bodyPr rot="0" spcFirstLastPara="0" vertOverflow="overflow" horzOverflow="overflow" vert="horz" wrap="square" lIns="98420" tIns="49208" rIns="98420" bIns="49208" numCol="1" spcCol="0" rtlCol="0" fromWordArt="0" anchor="ctr" anchorCtr="0" forceAA="0" compatLnSpc="1">
            <a:prstTxWarp prst="textNoShape">
              <a:avLst/>
            </a:prstTxWarp>
            <a:noAutofit/>
          </a:bodyPr>
          <a:lstStyle/>
          <a:p>
            <a:pPr algn="ctr" defTabSz="610021" eaLnBrk="0" hangingPunct="0">
              <a:lnSpc>
                <a:spcPct val="90000"/>
              </a:lnSpc>
            </a:pPr>
            <a:endParaRPr lang="en-US" sz="1900">
              <a:solidFill>
                <a:srgbClr val="FFFFFF"/>
              </a:solidFill>
            </a:endParaRPr>
          </a:p>
        </p:txBody>
      </p:sp>
      <p:grpSp>
        <p:nvGrpSpPr>
          <p:cNvPr id="166" name="Group 382"/>
          <p:cNvGrpSpPr/>
          <p:nvPr/>
        </p:nvGrpSpPr>
        <p:grpSpPr>
          <a:xfrm>
            <a:off x="1759143" y="2695254"/>
            <a:ext cx="276029" cy="280201"/>
            <a:chOff x="2784571" y="3205550"/>
            <a:chExt cx="408950" cy="544212"/>
          </a:xfrm>
          <a:solidFill>
            <a:schemeClr val="bg1"/>
          </a:solidFill>
        </p:grpSpPr>
        <p:sp>
          <p:nvSpPr>
            <p:cNvPr id="167" name="Freeform 166"/>
            <p:cNvSpPr>
              <a:spLocks noEditPoints="1"/>
            </p:cNvSpPr>
            <p:nvPr/>
          </p:nvSpPr>
          <p:spPr bwMode="auto">
            <a:xfrm>
              <a:off x="2898832" y="3357659"/>
              <a:ext cx="180428" cy="239995"/>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p:spPr>
          <p:txBody>
            <a:bodyPr vert="horz" wrap="square" lIns="68562" tIns="34281" rIns="68562" bIns="34281" numCol="1" anchor="t" anchorCtr="0" compatLnSpc="1">
              <a:prstTxWarp prst="textNoShape">
                <a:avLst/>
              </a:prstTxWarp>
            </a:bodyPr>
            <a:lstStyle/>
            <a:p>
              <a:endParaRPr lang="en-US" sz="825" dirty="0">
                <a:solidFill>
                  <a:srgbClr val="049FD9"/>
                </a:solidFill>
                <a:latin typeface="Arial"/>
              </a:endParaRPr>
            </a:p>
          </p:txBody>
        </p:sp>
        <p:sp>
          <p:nvSpPr>
            <p:cNvPr id="168" name="Freeform 167"/>
            <p:cNvSpPr>
              <a:spLocks noEditPoints="1"/>
            </p:cNvSpPr>
            <p:nvPr/>
          </p:nvSpPr>
          <p:spPr bwMode="auto">
            <a:xfrm>
              <a:off x="2784571" y="3205550"/>
              <a:ext cx="408950" cy="54421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p:spPr>
          <p:txBody>
            <a:bodyPr vert="horz" wrap="square" lIns="68562" tIns="34281" rIns="68562" bIns="34281" numCol="1" anchor="t" anchorCtr="0" compatLnSpc="1">
              <a:prstTxWarp prst="textNoShape">
                <a:avLst/>
              </a:prstTxWarp>
            </a:bodyPr>
            <a:lstStyle/>
            <a:p>
              <a:endParaRPr lang="en-US" sz="825" dirty="0">
                <a:solidFill>
                  <a:srgbClr val="049FD9"/>
                </a:solidFill>
                <a:latin typeface="Arial"/>
              </a:endParaRPr>
            </a:p>
          </p:txBody>
        </p:sp>
      </p:grpSp>
      <p:grpSp>
        <p:nvGrpSpPr>
          <p:cNvPr id="247" name="Group 246"/>
          <p:cNvGrpSpPr/>
          <p:nvPr/>
        </p:nvGrpSpPr>
        <p:grpSpPr>
          <a:xfrm>
            <a:off x="3695841" y="2399289"/>
            <a:ext cx="418623" cy="399811"/>
            <a:chOff x="4337930" y="3126666"/>
            <a:chExt cx="469258" cy="448054"/>
          </a:xfrm>
        </p:grpSpPr>
        <p:sp>
          <p:nvSpPr>
            <p:cNvPr id="171" name="Oval 170"/>
            <p:cNvSpPr/>
            <p:nvPr/>
          </p:nvSpPr>
          <p:spPr>
            <a:xfrm>
              <a:off x="4541943" y="3307790"/>
              <a:ext cx="82317" cy="85806"/>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solidFill>
                  <a:srgbClr val="000000"/>
                </a:solidFill>
              </a:endParaRPr>
            </a:p>
          </p:txBody>
        </p:sp>
        <p:sp>
          <p:nvSpPr>
            <p:cNvPr id="172" name="Oval 171"/>
            <p:cNvSpPr>
              <a:spLocks/>
            </p:cNvSpPr>
            <p:nvPr/>
          </p:nvSpPr>
          <p:spPr>
            <a:xfrm>
              <a:off x="4496211" y="3263825"/>
              <a:ext cx="173781" cy="173735"/>
            </a:xfrm>
            <a:prstGeom prst="ellipse">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solidFill>
                  <a:srgbClr val="000000"/>
                </a:solidFill>
              </a:endParaRPr>
            </a:p>
          </p:txBody>
        </p:sp>
        <p:sp>
          <p:nvSpPr>
            <p:cNvPr id="173" name="Oval 172"/>
            <p:cNvSpPr>
              <a:spLocks noChangeAspect="1"/>
            </p:cNvSpPr>
            <p:nvPr/>
          </p:nvSpPr>
          <p:spPr>
            <a:xfrm>
              <a:off x="4450479" y="3218106"/>
              <a:ext cx="265245" cy="265175"/>
            </a:xfrm>
            <a:prstGeom prst="ellipse">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solidFill>
                  <a:srgbClr val="000000"/>
                </a:solidFill>
              </a:endParaRPr>
            </a:p>
          </p:txBody>
        </p:sp>
        <p:sp>
          <p:nvSpPr>
            <p:cNvPr id="174" name="Oval 173"/>
            <p:cNvSpPr>
              <a:spLocks noChangeAspect="1"/>
            </p:cNvSpPr>
            <p:nvPr/>
          </p:nvSpPr>
          <p:spPr>
            <a:xfrm>
              <a:off x="4404747" y="3172386"/>
              <a:ext cx="356709" cy="356614"/>
            </a:xfrm>
            <a:prstGeom prst="ellipse">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solidFill>
                  <a:srgbClr val="000000"/>
                </a:solidFill>
              </a:endParaRPr>
            </a:p>
          </p:txBody>
        </p:sp>
        <p:sp>
          <p:nvSpPr>
            <p:cNvPr id="175" name="Oval 174"/>
            <p:cNvSpPr>
              <a:spLocks noChangeAspect="1"/>
            </p:cNvSpPr>
            <p:nvPr/>
          </p:nvSpPr>
          <p:spPr>
            <a:xfrm>
              <a:off x="4359015" y="3126666"/>
              <a:ext cx="448173" cy="448054"/>
            </a:xfrm>
            <a:prstGeom prst="ellipse">
              <a:avLst/>
            </a:prstGeom>
            <a:noFill/>
            <a:ln w="6350" cmpd="sng">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solidFill>
                  <a:srgbClr val="000000"/>
                </a:solidFill>
              </a:endParaRPr>
            </a:p>
          </p:txBody>
        </p:sp>
        <p:cxnSp>
          <p:nvCxnSpPr>
            <p:cNvPr id="176" name="Straight Connector 175"/>
            <p:cNvCxnSpPr/>
            <p:nvPr/>
          </p:nvCxnSpPr>
          <p:spPr>
            <a:xfrm flipV="1">
              <a:off x="4419930" y="3345278"/>
              <a:ext cx="174975" cy="16636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77" name="Right Triangle 17"/>
            <p:cNvSpPr/>
            <p:nvPr/>
          </p:nvSpPr>
          <p:spPr>
            <a:xfrm rot="19133833">
              <a:off x="4337930" y="3279441"/>
              <a:ext cx="249998" cy="168173"/>
            </a:xfrm>
            <a:custGeom>
              <a:avLst/>
              <a:gdLst>
                <a:gd name="connsiteX0" fmla="*/ 0 w 249933"/>
                <a:gd name="connsiteY0" fmla="*/ 130763 h 130763"/>
                <a:gd name="connsiteX1" fmla="*/ 0 w 249933"/>
                <a:gd name="connsiteY1" fmla="*/ 0 h 130763"/>
                <a:gd name="connsiteX2" fmla="*/ 249933 w 249933"/>
                <a:gd name="connsiteY2" fmla="*/ 130763 h 130763"/>
                <a:gd name="connsiteX3" fmla="*/ 0 w 249933"/>
                <a:gd name="connsiteY3" fmla="*/ 130763 h 130763"/>
                <a:gd name="connsiteX0" fmla="*/ 0 w 249933"/>
                <a:gd name="connsiteY0" fmla="*/ 125722 h 125722"/>
                <a:gd name="connsiteX1" fmla="*/ 25097 w 249933"/>
                <a:gd name="connsiteY1" fmla="*/ 0 h 125722"/>
                <a:gd name="connsiteX2" fmla="*/ 249933 w 249933"/>
                <a:gd name="connsiteY2" fmla="*/ 125722 h 125722"/>
                <a:gd name="connsiteX3" fmla="*/ 0 w 249933"/>
                <a:gd name="connsiteY3" fmla="*/ 125722 h 125722"/>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 name="connsiteX0" fmla="*/ 0 w 249933"/>
                <a:gd name="connsiteY0" fmla="*/ 112385 h 112385"/>
                <a:gd name="connsiteX1" fmla="*/ 62462 w 249933"/>
                <a:gd name="connsiteY1" fmla="*/ 0 h 112385"/>
                <a:gd name="connsiteX2" fmla="*/ 249933 w 249933"/>
                <a:gd name="connsiteY2" fmla="*/ 112385 h 112385"/>
                <a:gd name="connsiteX3" fmla="*/ 0 w 249933"/>
                <a:gd name="connsiteY3" fmla="*/ 112385 h 112385"/>
              </a:gdLst>
              <a:ahLst/>
              <a:cxnLst>
                <a:cxn ang="0">
                  <a:pos x="connsiteX0" y="connsiteY0"/>
                </a:cxn>
                <a:cxn ang="0">
                  <a:pos x="connsiteX1" y="connsiteY1"/>
                </a:cxn>
                <a:cxn ang="0">
                  <a:pos x="connsiteX2" y="connsiteY2"/>
                </a:cxn>
                <a:cxn ang="0">
                  <a:pos x="connsiteX3" y="connsiteY3"/>
                </a:cxn>
              </a:cxnLst>
              <a:rect l="l" t="t" r="r" b="b"/>
              <a:pathLst>
                <a:path w="249933" h="112385">
                  <a:moveTo>
                    <a:pt x="0" y="112385"/>
                  </a:moveTo>
                  <a:cubicBezTo>
                    <a:pt x="20821" y="74923"/>
                    <a:pt x="-10333" y="35317"/>
                    <a:pt x="62462" y="0"/>
                  </a:cubicBezTo>
                  <a:lnTo>
                    <a:pt x="249933" y="112385"/>
                  </a:lnTo>
                  <a:lnTo>
                    <a:pt x="0" y="112385"/>
                  </a:lnTo>
                  <a:close/>
                </a:path>
              </a:pathLst>
            </a:custGeom>
            <a:gradFill flip="none" rotWithShape="1">
              <a:gsLst>
                <a:gs pos="0">
                  <a:srgbClr val="0096D6">
                    <a:alpha val="0"/>
                  </a:srgbClr>
                </a:gs>
                <a:gs pos="100000">
                  <a:srgbClr val="FFFFFF"/>
                </a:gs>
                <a:gs pos="50000">
                  <a:schemeClr val="bg1">
                    <a:alpha val="50000"/>
                  </a:schemeClr>
                </a:gs>
                <a:gs pos="75000">
                  <a:schemeClr val="bg1">
                    <a:alpha val="50000"/>
                  </a:schemeClr>
                </a:gs>
              </a:gsLst>
              <a:lin ang="414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solidFill>
                  <a:srgbClr val="000000"/>
                </a:solidFill>
              </a:endParaRPr>
            </a:p>
          </p:txBody>
        </p:sp>
      </p:grpSp>
      <p:grpSp>
        <p:nvGrpSpPr>
          <p:cNvPr id="248" name="Group 247"/>
          <p:cNvGrpSpPr/>
          <p:nvPr/>
        </p:nvGrpSpPr>
        <p:grpSpPr>
          <a:xfrm>
            <a:off x="4746893" y="2307157"/>
            <a:ext cx="363046" cy="316930"/>
            <a:chOff x="5721107" y="2991731"/>
            <a:chExt cx="397767" cy="347150"/>
          </a:xfrm>
        </p:grpSpPr>
        <p:grpSp>
          <p:nvGrpSpPr>
            <p:cNvPr id="179" name="Group 17"/>
            <p:cNvGrpSpPr/>
            <p:nvPr/>
          </p:nvGrpSpPr>
          <p:grpSpPr>
            <a:xfrm>
              <a:off x="5902698" y="3130068"/>
              <a:ext cx="216176" cy="208813"/>
              <a:chOff x="9746748" y="2875293"/>
              <a:chExt cx="308531" cy="298100"/>
            </a:xfrm>
          </p:grpSpPr>
          <p:sp>
            <p:nvSpPr>
              <p:cNvPr id="180" name="Freeform 18"/>
              <p:cNvSpPr>
                <a:spLocks noEditPoints="1"/>
              </p:cNvSpPr>
              <p:nvPr/>
            </p:nvSpPr>
            <p:spPr bwMode="auto">
              <a:xfrm>
                <a:off x="9902918" y="2936338"/>
                <a:ext cx="90905" cy="87755"/>
              </a:xfrm>
              <a:custGeom>
                <a:avLst/>
                <a:gdLst>
                  <a:gd name="T0" fmla="*/ 303 w 303"/>
                  <a:gd name="T1" fmla="*/ 303 h 303"/>
                  <a:gd name="T2" fmla="*/ 0 w 303"/>
                  <a:gd name="T3" fmla="*/ 303 h 303"/>
                  <a:gd name="T4" fmla="*/ 0 w 303"/>
                  <a:gd name="T5" fmla="*/ 0 h 303"/>
                  <a:gd name="T6" fmla="*/ 303 w 303"/>
                  <a:gd name="T7" fmla="*/ 0 h 303"/>
                  <a:gd name="T8" fmla="*/ 303 w 303"/>
                  <a:gd name="T9" fmla="*/ 303 h 303"/>
                  <a:gd name="T10" fmla="*/ 29 w 303"/>
                  <a:gd name="T11" fmla="*/ 274 h 303"/>
                  <a:gd name="T12" fmla="*/ 275 w 303"/>
                  <a:gd name="T13" fmla="*/ 274 h 303"/>
                  <a:gd name="T14" fmla="*/ 275 w 303"/>
                  <a:gd name="T15" fmla="*/ 28 h 303"/>
                  <a:gd name="T16" fmla="*/ 29 w 303"/>
                  <a:gd name="T17" fmla="*/ 28 h 303"/>
                  <a:gd name="T18" fmla="*/ 29 w 303"/>
                  <a:gd name="T19" fmla="*/ 27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303">
                    <a:moveTo>
                      <a:pt x="303" y="303"/>
                    </a:moveTo>
                    <a:lnTo>
                      <a:pt x="0" y="303"/>
                    </a:lnTo>
                    <a:lnTo>
                      <a:pt x="0" y="0"/>
                    </a:lnTo>
                    <a:lnTo>
                      <a:pt x="303" y="0"/>
                    </a:lnTo>
                    <a:lnTo>
                      <a:pt x="303" y="303"/>
                    </a:lnTo>
                    <a:close/>
                    <a:moveTo>
                      <a:pt x="29" y="274"/>
                    </a:moveTo>
                    <a:lnTo>
                      <a:pt x="275" y="274"/>
                    </a:lnTo>
                    <a:lnTo>
                      <a:pt x="275" y="28"/>
                    </a:lnTo>
                    <a:lnTo>
                      <a:pt x="29" y="28"/>
                    </a:lnTo>
                    <a:lnTo>
                      <a:pt x="29" y="274"/>
                    </a:lnTo>
                    <a:close/>
                  </a:path>
                </a:pathLst>
              </a:custGeom>
              <a:solidFill>
                <a:srgbClr val="FFFFFF"/>
              </a:solidFill>
              <a:ln>
                <a:noFill/>
              </a:ln>
              <a:effec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81" name="Freeform 6"/>
              <p:cNvSpPr>
                <a:spLocks noEditPoints="1"/>
              </p:cNvSpPr>
              <p:nvPr/>
            </p:nvSpPr>
            <p:spPr bwMode="auto">
              <a:xfrm>
                <a:off x="9746748" y="2875293"/>
                <a:ext cx="308531" cy="298100"/>
              </a:xfrm>
              <a:custGeom>
                <a:avLst/>
                <a:gdLst>
                  <a:gd name="T0" fmla="*/ 319 w 489"/>
                  <a:gd name="T1" fmla="*/ 0 h 489"/>
                  <a:gd name="T2" fmla="*/ 148 w 489"/>
                  <a:gd name="T3" fmla="*/ 170 h 489"/>
                  <a:gd name="T4" fmla="*/ 319 w 489"/>
                  <a:gd name="T5" fmla="*/ 340 h 489"/>
                  <a:gd name="T6" fmla="*/ 489 w 489"/>
                  <a:gd name="T7" fmla="*/ 170 h 489"/>
                  <a:gd name="T8" fmla="*/ 319 w 489"/>
                  <a:gd name="T9" fmla="*/ 0 h 489"/>
                  <a:gd name="T10" fmla="*/ 319 w 489"/>
                  <a:gd name="T11" fmla="*/ 299 h 489"/>
                  <a:gd name="T12" fmla="*/ 190 w 489"/>
                  <a:gd name="T13" fmla="*/ 170 h 489"/>
                  <a:gd name="T14" fmla="*/ 319 w 489"/>
                  <a:gd name="T15" fmla="*/ 41 h 489"/>
                  <a:gd name="T16" fmla="*/ 448 w 489"/>
                  <a:gd name="T17" fmla="*/ 170 h 489"/>
                  <a:gd name="T18" fmla="*/ 319 w 489"/>
                  <a:gd name="T19" fmla="*/ 299 h 489"/>
                  <a:gd name="T20" fmla="*/ 102 w 489"/>
                  <a:gd name="T21" fmla="*/ 322 h 489"/>
                  <a:gd name="T22" fmla="*/ 18 w 489"/>
                  <a:gd name="T23" fmla="*/ 407 h 489"/>
                  <a:gd name="T24" fmla="*/ 18 w 489"/>
                  <a:gd name="T25" fmla="*/ 471 h 489"/>
                  <a:gd name="T26" fmla="*/ 82 w 489"/>
                  <a:gd name="T27" fmla="*/ 471 h 489"/>
                  <a:gd name="T28" fmla="*/ 167 w 489"/>
                  <a:gd name="T29" fmla="*/ 387 h 489"/>
                  <a:gd name="T30" fmla="*/ 167 w 489"/>
                  <a:gd name="T31" fmla="*/ 322 h 489"/>
                  <a:gd name="T32" fmla="*/ 102 w 489"/>
                  <a:gd name="T33" fmla="*/ 32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489">
                    <a:moveTo>
                      <a:pt x="319" y="0"/>
                    </a:moveTo>
                    <a:cubicBezTo>
                      <a:pt x="225" y="0"/>
                      <a:pt x="148" y="76"/>
                      <a:pt x="148" y="170"/>
                    </a:cubicBezTo>
                    <a:cubicBezTo>
                      <a:pt x="148" y="264"/>
                      <a:pt x="225" y="340"/>
                      <a:pt x="319" y="340"/>
                    </a:cubicBezTo>
                    <a:cubicBezTo>
                      <a:pt x="413" y="340"/>
                      <a:pt x="489" y="264"/>
                      <a:pt x="489" y="170"/>
                    </a:cubicBezTo>
                    <a:cubicBezTo>
                      <a:pt x="489" y="76"/>
                      <a:pt x="413" y="0"/>
                      <a:pt x="319" y="0"/>
                    </a:cubicBezTo>
                    <a:close/>
                    <a:moveTo>
                      <a:pt x="319" y="299"/>
                    </a:moveTo>
                    <a:cubicBezTo>
                      <a:pt x="248" y="299"/>
                      <a:pt x="190" y="241"/>
                      <a:pt x="190" y="170"/>
                    </a:cubicBezTo>
                    <a:cubicBezTo>
                      <a:pt x="190" y="99"/>
                      <a:pt x="248" y="41"/>
                      <a:pt x="319" y="41"/>
                    </a:cubicBezTo>
                    <a:cubicBezTo>
                      <a:pt x="390" y="41"/>
                      <a:pt x="448" y="99"/>
                      <a:pt x="448" y="170"/>
                    </a:cubicBezTo>
                    <a:cubicBezTo>
                      <a:pt x="448" y="241"/>
                      <a:pt x="390" y="299"/>
                      <a:pt x="319" y="299"/>
                    </a:cubicBezTo>
                    <a:close/>
                    <a:moveTo>
                      <a:pt x="102" y="322"/>
                    </a:moveTo>
                    <a:cubicBezTo>
                      <a:pt x="18" y="407"/>
                      <a:pt x="18" y="407"/>
                      <a:pt x="18" y="407"/>
                    </a:cubicBezTo>
                    <a:cubicBezTo>
                      <a:pt x="0" y="424"/>
                      <a:pt x="0" y="453"/>
                      <a:pt x="18" y="471"/>
                    </a:cubicBezTo>
                    <a:cubicBezTo>
                      <a:pt x="36" y="489"/>
                      <a:pt x="64" y="489"/>
                      <a:pt x="82" y="471"/>
                    </a:cubicBezTo>
                    <a:cubicBezTo>
                      <a:pt x="167" y="387"/>
                      <a:pt x="167" y="387"/>
                      <a:pt x="167" y="387"/>
                    </a:cubicBezTo>
                    <a:cubicBezTo>
                      <a:pt x="184" y="369"/>
                      <a:pt x="184" y="340"/>
                      <a:pt x="167" y="322"/>
                    </a:cubicBezTo>
                    <a:cubicBezTo>
                      <a:pt x="149" y="305"/>
                      <a:pt x="120" y="305"/>
                      <a:pt x="102" y="322"/>
                    </a:cubicBezTo>
                    <a:close/>
                  </a:path>
                </a:pathLst>
              </a:custGeom>
              <a:solidFill>
                <a:srgbClr val="FFFFFF"/>
              </a:solidFill>
              <a:ln>
                <a:noFill/>
              </a:ln>
              <a:effec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grpSp>
        <p:grpSp>
          <p:nvGrpSpPr>
            <p:cNvPr id="182" name="Group 63"/>
            <p:cNvGrpSpPr/>
            <p:nvPr/>
          </p:nvGrpSpPr>
          <p:grpSpPr>
            <a:xfrm>
              <a:off x="5721107" y="2991731"/>
              <a:ext cx="192593" cy="269926"/>
              <a:chOff x="543004" y="6860135"/>
              <a:chExt cx="382845" cy="548004"/>
            </a:xfrm>
            <a:solidFill>
              <a:srgbClr val="FFFFFF"/>
            </a:solidFill>
            <a:effectLst/>
          </p:grpSpPr>
          <p:sp>
            <p:nvSpPr>
              <p:cNvPr id="183" name="Freeform 75"/>
              <p:cNvSpPr>
                <a:spLocks/>
              </p:cNvSpPr>
              <p:nvPr/>
            </p:nvSpPr>
            <p:spPr bwMode="auto">
              <a:xfrm>
                <a:off x="710655" y="6868471"/>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84" name="Freeform 76"/>
              <p:cNvSpPr>
                <a:spLocks/>
              </p:cNvSpPr>
              <p:nvPr/>
            </p:nvSpPr>
            <p:spPr bwMode="auto">
              <a:xfrm>
                <a:off x="651436" y="6860135"/>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85" name="Freeform 77"/>
              <p:cNvSpPr>
                <a:spLocks/>
              </p:cNvSpPr>
              <p:nvPr/>
            </p:nvSpPr>
            <p:spPr bwMode="auto">
              <a:xfrm>
                <a:off x="794063" y="6877650"/>
                <a:ext cx="29192" cy="25855"/>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86" name="Freeform 78"/>
              <p:cNvSpPr>
                <a:spLocks/>
              </p:cNvSpPr>
              <p:nvPr/>
            </p:nvSpPr>
            <p:spPr bwMode="auto">
              <a:xfrm>
                <a:off x="586377" y="6905174"/>
                <a:ext cx="321957" cy="15430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87" name="Freeform 79"/>
              <p:cNvSpPr>
                <a:spLocks/>
              </p:cNvSpPr>
              <p:nvPr/>
            </p:nvSpPr>
            <p:spPr bwMode="auto">
              <a:xfrm>
                <a:off x="612232" y="6913515"/>
                <a:ext cx="37535"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88" name="Freeform 80"/>
              <p:cNvSpPr>
                <a:spLocks/>
              </p:cNvSpPr>
              <p:nvPr/>
            </p:nvSpPr>
            <p:spPr bwMode="auto">
              <a:xfrm>
                <a:off x="555515" y="693937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89" name="Freeform 81"/>
              <p:cNvSpPr>
                <a:spLocks/>
              </p:cNvSpPr>
              <p:nvPr/>
            </p:nvSpPr>
            <p:spPr bwMode="auto">
              <a:xfrm>
                <a:off x="638089" y="6951050"/>
                <a:ext cx="287760" cy="281919"/>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0" name="Freeform 82"/>
              <p:cNvSpPr>
                <a:spLocks/>
              </p:cNvSpPr>
              <p:nvPr/>
            </p:nvSpPr>
            <p:spPr bwMode="auto">
              <a:xfrm>
                <a:off x="543004" y="6976073"/>
                <a:ext cx="361159" cy="244385"/>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1" name="Freeform 83"/>
              <p:cNvSpPr>
                <a:spLocks/>
              </p:cNvSpPr>
              <p:nvPr/>
            </p:nvSpPr>
            <p:spPr bwMode="auto">
              <a:xfrm>
                <a:off x="574699" y="6984418"/>
                <a:ext cx="37535" cy="3503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2" name="Freeform 84"/>
              <p:cNvSpPr>
                <a:spLocks/>
              </p:cNvSpPr>
              <p:nvPr/>
            </p:nvSpPr>
            <p:spPr bwMode="auto">
              <a:xfrm>
                <a:off x="549677" y="7000264"/>
                <a:ext cx="293599" cy="374502"/>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3" name="Freeform 85"/>
              <p:cNvSpPr>
                <a:spLocks/>
              </p:cNvSpPr>
              <p:nvPr/>
            </p:nvSpPr>
            <p:spPr bwMode="auto">
              <a:xfrm>
                <a:off x="758198" y="7001942"/>
                <a:ext cx="120108" cy="218528"/>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4" name="Freeform 86"/>
              <p:cNvSpPr>
                <a:spLocks/>
              </p:cNvSpPr>
              <p:nvPr/>
            </p:nvSpPr>
            <p:spPr bwMode="auto">
              <a:xfrm>
                <a:off x="549677" y="7039475"/>
                <a:ext cx="98422" cy="145963"/>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5" name="Freeform 87"/>
              <p:cNvSpPr>
                <a:spLocks/>
              </p:cNvSpPr>
              <p:nvPr/>
            </p:nvSpPr>
            <p:spPr bwMode="auto">
              <a:xfrm>
                <a:off x="578869" y="7049485"/>
                <a:ext cx="244386" cy="293596"/>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6" name="Freeform 88"/>
              <p:cNvSpPr>
                <a:spLocks/>
              </p:cNvSpPr>
              <p:nvPr/>
            </p:nvSpPr>
            <p:spPr bwMode="auto">
              <a:xfrm>
                <a:off x="720664" y="7100363"/>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7" name="Freeform 89"/>
              <p:cNvSpPr>
                <a:spLocks/>
              </p:cNvSpPr>
              <p:nvPr/>
            </p:nvSpPr>
            <p:spPr bwMode="auto">
              <a:xfrm>
                <a:off x="643928" y="7102859"/>
                <a:ext cx="79238" cy="92582"/>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8" name="Freeform 90"/>
              <p:cNvSpPr>
                <a:spLocks/>
              </p:cNvSpPr>
              <p:nvPr/>
            </p:nvSpPr>
            <p:spPr bwMode="auto">
              <a:xfrm>
                <a:off x="590547" y="7127885"/>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199" name="Freeform 91"/>
              <p:cNvSpPr>
                <a:spLocks noEditPoints="1"/>
              </p:cNvSpPr>
              <p:nvPr/>
            </p:nvSpPr>
            <p:spPr bwMode="auto">
              <a:xfrm>
                <a:off x="594717" y="7155408"/>
                <a:ext cx="147633" cy="179327"/>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200" name="Freeform 92"/>
              <p:cNvSpPr>
                <a:spLocks/>
              </p:cNvSpPr>
              <p:nvPr/>
            </p:nvSpPr>
            <p:spPr bwMode="auto">
              <a:xfrm>
                <a:off x="837436" y="7162076"/>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201" name="Freeform 93"/>
              <p:cNvSpPr>
                <a:spLocks/>
              </p:cNvSpPr>
              <p:nvPr/>
            </p:nvSpPr>
            <p:spPr bwMode="auto">
              <a:xfrm>
                <a:off x="561353" y="7167919"/>
                <a:ext cx="56718" cy="90080"/>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202" name="Freeform 94"/>
              <p:cNvSpPr>
                <a:spLocks/>
              </p:cNvSpPr>
              <p:nvPr/>
            </p:nvSpPr>
            <p:spPr bwMode="auto">
              <a:xfrm>
                <a:off x="673122" y="7227143"/>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203" name="Freeform 95"/>
              <p:cNvSpPr>
                <a:spLocks/>
              </p:cNvSpPr>
              <p:nvPr/>
            </p:nvSpPr>
            <p:spPr bwMode="auto">
              <a:xfrm>
                <a:off x="791561" y="7230479"/>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204" name="Freeform 96"/>
              <p:cNvSpPr>
                <a:spLocks/>
              </p:cNvSpPr>
              <p:nvPr/>
            </p:nvSpPr>
            <p:spPr bwMode="auto">
              <a:xfrm>
                <a:off x="768208" y="7298044"/>
                <a:ext cx="118441" cy="90080"/>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205" name="Freeform 97"/>
              <p:cNvSpPr>
                <a:spLocks/>
              </p:cNvSpPr>
              <p:nvPr/>
            </p:nvSpPr>
            <p:spPr bwMode="auto">
              <a:xfrm>
                <a:off x="643928" y="7366435"/>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sp>
            <p:nvSpPr>
              <p:cNvPr id="206" name="Freeform 98"/>
              <p:cNvSpPr>
                <a:spLocks/>
              </p:cNvSpPr>
              <p:nvPr/>
            </p:nvSpPr>
            <p:spPr bwMode="auto">
              <a:xfrm>
                <a:off x="698977" y="7380620"/>
                <a:ext cx="49211" cy="23353"/>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825" dirty="0">
                  <a:solidFill>
                    <a:srgbClr val="000000"/>
                  </a:solidFill>
                  <a:latin typeface="Arial"/>
                </a:endParaRPr>
              </a:p>
            </p:txBody>
          </p:sp>
        </p:grpSp>
      </p:grpSp>
      <p:grpSp>
        <p:nvGrpSpPr>
          <p:cNvPr id="265" name="Group 264"/>
          <p:cNvGrpSpPr/>
          <p:nvPr/>
        </p:nvGrpSpPr>
        <p:grpSpPr>
          <a:xfrm>
            <a:off x="7712814" y="1874763"/>
            <a:ext cx="431936" cy="430246"/>
            <a:chOff x="9533869" y="2343353"/>
            <a:chExt cx="576214" cy="573810"/>
          </a:xfrm>
        </p:grpSpPr>
        <p:sp>
          <p:nvSpPr>
            <p:cNvPr id="209" name="Freeform 24"/>
            <p:cNvSpPr>
              <a:spLocks noEditPoints="1"/>
            </p:cNvSpPr>
            <p:nvPr/>
          </p:nvSpPr>
          <p:spPr bwMode="auto">
            <a:xfrm>
              <a:off x="9748308" y="2527843"/>
              <a:ext cx="175052" cy="172870"/>
            </a:xfrm>
            <a:custGeom>
              <a:avLst/>
              <a:gdLst/>
              <a:ahLst/>
              <a:cxnLst>
                <a:cxn ang="0">
                  <a:pos x="1329" y="160"/>
                </a:cxn>
                <a:cxn ang="0">
                  <a:pos x="1045" y="28"/>
                </a:cxn>
                <a:cxn ang="0">
                  <a:pos x="220" y="282"/>
                </a:cxn>
                <a:cxn ang="0">
                  <a:pos x="47" y="592"/>
                </a:cxn>
                <a:cxn ang="0">
                  <a:pos x="350" y="1503"/>
                </a:cxn>
                <a:cxn ang="0">
                  <a:pos x="600" y="1628"/>
                </a:cxn>
                <a:cxn ang="0">
                  <a:pos x="1236" y="1564"/>
                </a:cxn>
                <a:cxn ang="0">
                  <a:pos x="1647" y="1034"/>
                </a:cxn>
                <a:cxn ang="0">
                  <a:pos x="1514" y="463"/>
                </a:cxn>
                <a:cxn ang="0">
                  <a:pos x="1456" y="368"/>
                </a:cxn>
                <a:cxn ang="0">
                  <a:pos x="1198" y="647"/>
                </a:cxn>
                <a:cxn ang="0">
                  <a:pos x="1422" y="844"/>
                </a:cxn>
                <a:cxn ang="0">
                  <a:pos x="881" y="266"/>
                </a:cxn>
                <a:cxn ang="0">
                  <a:pos x="759" y="476"/>
                </a:cxn>
                <a:cxn ang="0">
                  <a:pos x="489" y="721"/>
                </a:cxn>
                <a:cxn ang="0">
                  <a:pos x="572" y="354"/>
                </a:cxn>
                <a:cxn ang="0">
                  <a:pos x="865" y="622"/>
                </a:cxn>
                <a:cxn ang="0">
                  <a:pos x="940" y="645"/>
                </a:cxn>
                <a:cxn ang="0">
                  <a:pos x="857" y="918"/>
                </a:cxn>
                <a:cxn ang="0">
                  <a:pos x="1196" y="566"/>
                </a:cxn>
                <a:cxn ang="0">
                  <a:pos x="1352" y="417"/>
                </a:cxn>
                <a:cxn ang="0">
                  <a:pos x="1342" y="451"/>
                </a:cxn>
                <a:cxn ang="0">
                  <a:pos x="1302" y="250"/>
                </a:cxn>
                <a:cxn ang="0">
                  <a:pos x="1098" y="127"/>
                </a:cxn>
                <a:cxn ang="0">
                  <a:pos x="1110" y="581"/>
                </a:cxn>
                <a:cxn ang="0">
                  <a:pos x="1022" y="104"/>
                </a:cxn>
                <a:cxn ang="0">
                  <a:pos x="791" y="89"/>
                </a:cxn>
                <a:cxn ang="0">
                  <a:pos x="793" y="90"/>
                </a:cxn>
                <a:cxn ang="0">
                  <a:pos x="641" y="223"/>
                </a:cxn>
                <a:cxn ang="0">
                  <a:pos x="760" y="203"/>
                </a:cxn>
                <a:cxn ang="0">
                  <a:pos x="632" y="92"/>
                </a:cxn>
                <a:cxn ang="0">
                  <a:pos x="609" y="98"/>
                </a:cxn>
                <a:cxn ang="0">
                  <a:pos x="362" y="287"/>
                </a:cxn>
                <a:cxn ang="0">
                  <a:pos x="509" y="298"/>
                </a:cxn>
                <a:cxn ang="0">
                  <a:pos x="122" y="615"/>
                </a:cxn>
                <a:cxn ang="0">
                  <a:pos x="255" y="428"/>
                </a:cxn>
                <a:cxn ang="0">
                  <a:pos x="286" y="1340"/>
                </a:cxn>
                <a:cxn ang="0">
                  <a:pos x="310" y="1209"/>
                </a:cxn>
                <a:cxn ang="0">
                  <a:pos x="217" y="1006"/>
                </a:cxn>
                <a:cxn ang="0">
                  <a:pos x="295" y="588"/>
                </a:cxn>
                <a:cxn ang="0">
                  <a:pos x="348" y="1061"/>
                </a:cxn>
                <a:cxn ang="0">
                  <a:pos x="634" y="1382"/>
                </a:cxn>
                <a:cxn ang="0">
                  <a:pos x="436" y="1046"/>
                </a:cxn>
                <a:cxn ang="0">
                  <a:pos x="399" y="1176"/>
                </a:cxn>
                <a:cxn ang="0">
                  <a:pos x="990" y="1444"/>
                </a:cxn>
                <a:cxn ang="0">
                  <a:pos x="1108" y="1024"/>
                </a:cxn>
                <a:cxn ang="0">
                  <a:pos x="732" y="1329"/>
                </a:cxn>
                <a:cxn ang="0">
                  <a:pos x="1263" y="1407"/>
                </a:cxn>
                <a:cxn ang="0">
                  <a:pos x="1394" y="1262"/>
                </a:cxn>
                <a:cxn ang="0">
                  <a:pos x="1126" y="1296"/>
                </a:cxn>
                <a:cxn ang="0">
                  <a:pos x="1395" y="1260"/>
                </a:cxn>
                <a:cxn ang="0">
                  <a:pos x="1417" y="475"/>
                </a:cxn>
                <a:cxn ang="0">
                  <a:pos x="1515" y="736"/>
                </a:cxn>
                <a:cxn ang="0">
                  <a:pos x="1552" y="1078"/>
                </a:cxn>
                <a:cxn ang="0">
                  <a:pos x="1497" y="1170"/>
                </a:cxn>
                <a:cxn ang="0">
                  <a:pos x="1561" y="1051"/>
                </a:cxn>
              </a:cxnLst>
              <a:rect l="0" t="0" r="r" b="b"/>
              <a:pathLst>
                <a:path w="1678" h="1666">
                  <a:moveTo>
                    <a:pt x="1621" y="547"/>
                  </a:moveTo>
                  <a:cubicBezTo>
                    <a:pt x="1570" y="408"/>
                    <a:pt x="1481" y="283"/>
                    <a:pt x="1364" y="187"/>
                  </a:cubicBezTo>
                  <a:cubicBezTo>
                    <a:pt x="1359" y="184"/>
                    <a:pt x="1355" y="180"/>
                    <a:pt x="1350" y="176"/>
                  </a:cubicBezTo>
                  <a:cubicBezTo>
                    <a:pt x="1343" y="171"/>
                    <a:pt x="1336" y="166"/>
                    <a:pt x="1329" y="160"/>
                  </a:cubicBezTo>
                  <a:cubicBezTo>
                    <a:pt x="1267" y="115"/>
                    <a:pt x="1197" y="78"/>
                    <a:pt x="1121" y="51"/>
                  </a:cubicBezTo>
                  <a:cubicBezTo>
                    <a:pt x="1118" y="50"/>
                    <a:pt x="1115" y="49"/>
                    <a:pt x="1112" y="48"/>
                  </a:cubicBezTo>
                  <a:cubicBezTo>
                    <a:pt x="1102" y="44"/>
                    <a:pt x="1092" y="41"/>
                    <a:pt x="1082" y="38"/>
                  </a:cubicBezTo>
                  <a:cubicBezTo>
                    <a:pt x="1070" y="35"/>
                    <a:pt x="1058" y="31"/>
                    <a:pt x="1045" y="28"/>
                  </a:cubicBezTo>
                  <a:cubicBezTo>
                    <a:pt x="967" y="8"/>
                    <a:pt x="888" y="0"/>
                    <a:pt x="811" y="3"/>
                  </a:cubicBezTo>
                  <a:cubicBezTo>
                    <a:pt x="802" y="3"/>
                    <a:pt x="793" y="4"/>
                    <a:pt x="785" y="4"/>
                  </a:cubicBezTo>
                  <a:cubicBezTo>
                    <a:pt x="628" y="15"/>
                    <a:pt x="478" y="70"/>
                    <a:pt x="353" y="161"/>
                  </a:cubicBezTo>
                  <a:cubicBezTo>
                    <a:pt x="305" y="196"/>
                    <a:pt x="260" y="237"/>
                    <a:pt x="220" y="282"/>
                  </a:cubicBezTo>
                  <a:cubicBezTo>
                    <a:pt x="180" y="327"/>
                    <a:pt x="145" y="377"/>
                    <a:pt x="115" y="431"/>
                  </a:cubicBezTo>
                  <a:cubicBezTo>
                    <a:pt x="93" y="470"/>
                    <a:pt x="74" y="512"/>
                    <a:pt x="59" y="556"/>
                  </a:cubicBezTo>
                  <a:cubicBezTo>
                    <a:pt x="58" y="558"/>
                    <a:pt x="57" y="560"/>
                    <a:pt x="56" y="563"/>
                  </a:cubicBezTo>
                  <a:cubicBezTo>
                    <a:pt x="53" y="572"/>
                    <a:pt x="50" y="582"/>
                    <a:pt x="47" y="592"/>
                  </a:cubicBezTo>
                  <a:cubicBezTo>
                    <a:pt x="2" y="738"/>
                    <a:pt x="0" y="888"/>
                    <a:pt x="34" y="1028"/>
                  </a:cubicBezTo>
                  <a:cubicBezTo>
                    <a:pt x="51" y="1096"/>
                    <a:pt x="76" y="1162"/>
                    <a:pt x="109" y="1224"/>
                  </a:cubicBezTo>
                  <a:cubicBezTo>
                    <a:pt x="151" y="1304"/>
                    <a:pt x="208" y="1378"/>
                    <a:pt x="275" y="1441"/>
                  </a:cubicBezTo>
                  <a:cubicBezTo>
                    <a:pt x="299" y="1463"/>
                    <a:pt x="324" y="1484"/>
                    <a:pt x="350" y="1503"/>
                  </a:cubicBezTo>
                  <a:cubicBezTo>
                    <a:pt x="414" y="1549"/>
                    <a:pt x="485" y="1588"/>
                    <a:pt x="563" y="1615"/>
                  </a:cubicBezTo>
                  <a:cubicBezTo>
                    <a:pt x="566" y="1616"/>
                    <a:pt x="568" y="1617"/>
                    <a:pt x="571" y="1618"/>
                  </a:cubicBezTo>
                  <a:cubicBezTo>
                    <a:pt x="580" y="1621"/>
                    <a:pt x="590" y="1625"/>
                    <a:pt x="599" y="1627"/>
                  </a:cubicBezTo>
                  <a:cubicBezTo>
                    <a:pt x="600" y="1628"/>
                    <a:pt x="600" y="1628"/>
                    <a:pt x="600" y="1628"/>
                  </a:cubicBezTo>
                  <a:cubicBezTo>
                    <a:pt x="613" y="1632"/>
                    <a:pt x="626" y="1635"/>
                    <a:pt x="638" y="1638"/>
                  </a:cubicBezTo>
                  <a:cubicBezTo>
                    <a:pt x="719" y="1659"/>
                    <a:pt x="800" y="1666"/>
                    <a:pt x="879" y="1663"/>
                  </a:cubicBezTo>
                  <a:cubicBezTo>
                    <a:pt x="912" y="1661"/>
                    <a:pt x="944" y="1658"/>
                    <a:pt x="976" y="1653"/>
                  </a:cubicBezTo>
                  <a:cubicBezTo>
                    <a:pt x="1067" y="1638"/>
                    <a:pt x="1155" y="1607"/>
                    <a:pt x="1236" y="1564"/>
                  </a:cubicBezTo>
                  <a:cubicBezTo>
                    <a:pt x="1298" y="1531"/>
                    <a:pt x="1355" y="1489"/>
                    <a:pt x="1407" y="1441"/>
                  </a:cubicBezTo>
                  <a:cubicBezTo>
                    <a:pt x="1504" y="1352"/>
                    <a:pt x="1581" y="1237"/>
                    <a:pt x="1627" y="1103"/>
                  </a:cubicBezTo>
                  <a:cubicBezTo>
                    <a:pt x="1630" y="1094"/>
                    <a:pt x="1633" y="1084"/>
                    <a:pt x="1636" y="1074"/>
                  </a:cubicBezTo>
                  <a:cubicBezTo>
                    <a:pt x="1640" y="1061"/>
                    <a:pt x="1644" y="1047"/>
                    <a:pt x="1647" y="1034"/>
                  </a:cubicBezTo>
                  <a:cubicBezTo>
                    <a:pt x="1659" y="985"/>
                    <a:pt x="1667" y="936"/>
                    <a:pt x="1670" y="887"/>
                  </a:cubicBezTo>
                  <a:cubicBezTo>
                    <a:pt x="1678" y="770"/>
                    <a:pt x="1660" y="654"/>
                    <a:pt x="1621" y="547"/>
                  </a:cubicBezTo>
                  <a:close/>
                  <a:moveTo>
                    <a:pt x="1456" y="368"/>
                  </a:moveTo>
                  <a:cubicBezTo>
                    <a:pt x="1480" y="399"/>
                    <a:pt x="1499" y="431"/>
                    <a:pt x="1514" y="463"/>
                  </a:cubicBezTo>
                  <a:cubicBezTo>
                    <a:pt x="1496" y="443"/>
                    <a:pt x="1478" y="423"/>
                    <a:pt x="1459" y="405"/>
                  </a:cubicBezTo>
                  <a:cubicBezTo>
                    <a:pt x="1451" y="393"/>
                    <a:pt x="1442" y="381"/>
                    <a:pt x="1433" y="370"/>
                  </a:cubicBezTo>
                  <a:cubicBezTo>
                    <a:pt x="1432" y="358"/>
                    <a:pt x="1430" y="346"/>
                    <a:pt x="1428" y="334"/>
                  </a:cubicBezTo>
                  <a:cubicBezTo>
                    <a:pt x="1438" y="345"/>
                    <a:pt x="1448" y="356"/>
                    <a:pt x="1456" y="368"/>
                  </a:cubicBezTo>
                  <a:close/>
                  <a:moveTo>
                    <a:pt x="1422" y="844"/>
                  </a:moveTo>
                  <a:cubicBezTo>
                    <a:pt x="1381" y="876"/>
                    <a:pt x="1330" y="901"/>
                    <a:pt x="1271" y="919"/>
                  </a:cubicBezTo>
                  <a:cubicBezTo>
                    <a:pt x="1248" y="926"/>
                    <a:pt x="1223" y="931"/>
                    <a:pt x="1198" y="936"/>
                  </a:cubicBezTo>
                  <a:cubicBezTo>
                    <a:pt x="1207" y="836"/>
                    <a:pt x="1207" y="739"/>
                    <a:pt x="1198" y="647"/>
                  </a:cubicBezTo>
                  <a:cubicBezTo>
                    <a:pt x="1205" y="646"/>
                    <a:pt x="1212" y="644"/>
                    <a:pt x="1218" y="642"/>
                  </a:cubicBezTo>
                  <a:cubicBezTo>
                    <a:pt x="1261" y="629"/>
                    <a:pt x="1300" y="610"/>
                    <a:pt x="1333" y="584"/>
                  </a:cubicBezTo>
                  <a:cubicBezTo>
                    <a:pt x="1343" y="601"/>
                    <a:pt x="1351" y="619"/>
                    <a:pt x="1359" y="637"/>
                  </a:cubicBezTo>
                  <a:cubicBezTo>
                    <a:pt x="1389" y="702"/>
                    <a:pt x="1410" y="772"/>
                    <a:pt x="1422" y="844"/>
                  </a:cubicBezTo>
                  <a:close/>
                  <a:moveTo>
                    <a:pt x="702" y="422"/>
                  </a:moveTo>
                  <a:cubicBezTo>
                    <a:pt x="697" y="416"/>
                    <a:pt x="692" y="410"/>
                    <a:pt x="688" y="405"/>
                  </a:cubicBezTo>
                  <a:cubicBezTo>
                    <a:pt x="667" y="377"/>
                    <a:pt x="652" y="348"/>
                    <a:pt x="644" y="320"/>
                  </a:cubicBezTo>
                  <a:cubicBezTo>
                    <a:pt x="720" y="289"/>
                    <a:pt x="800" y="271"/>
                    <a:pt x="881" y="266"/>
                  </a:cubicBezTo>
                  <a:cubicBezTo>
                    <a:pt x="819" y="308"/>
                    <a:pt x="759" y="360"/>
                    <a:pt x="702" y="422"/>
                  </a:cubicBezTo>
                  <a:close/>
                  <a:moveTo>
                    <a:pt x="960" y="310"/>
                  </a:moveTo>
                  <a:cubicBezTo>
                    <a:pt x="888" y="547"/>
                    <a:pt x="888" y="547"/>
                    <a:pt x="888" y="547"/>
                  </a:cubicBezTo>
                  <a:cubicBezTo>
                    <a:pt x="839" y="528"/>
                    <a:pt x="796" y="504"/>
                    <a:pt x="759" y="476"/>
                  </a:cubicBezTo>
                  <a:cubicBezTo>
                    <a:pt x="784" y="449"/>
                    <a:pt x="809" y="425"/>
                    <a:pt x="834" y="403"/>
                  </a:cubicBezTo>
                  <a:cubicBezTo>
                    <a:pt x="875" y="366"/>
                    <a:pt x="917" y="335"/>
                    <a:pt x="960" y="310"/>
                  </a:cubicBezTo>
                  <a:close/>
                  <a:moveTo>
                    <a:pt x="650" y="481"/>
                  </a:moveTo>
                  <a:cubicBezTo>
                    <a:pt x="591" y="552"/>
                    <a:pt x="538" y="633"/>
                    <a:pt x="489" y="721"/>
                  </a:cubicBezTo>
                  <a:cubicBezTo>
                    <a:pt x="465" y="698"/>
                    <a:pt x="443" y="674"/>
                    <a:pt x="424" y="649"/>
                  </a:cubicBezTo>
                  <a:cubicBezTo>
                    <a:pt x="392" y="607"/>
                    <a:pt x="368" y="564"/>
                    <a:pt x="353" y="520"/>
                  </a:cubicBezTo>
                  <a:cubicBezTo>
                    <a:pt x="411" y="459"/>
                    <a:pt x="477" y="407"/>
                    <a:pt x="548" y="366"/>
                  </a:cubicBezTo>
                  <a:cubicBezTo>
                    <a:pt x="556" y="362"/>
                    <a:pt x="564" y="358"/>
                    <a:pt x="572" y="354"/>
                  </a:cubicBezTo>
                  <a:cubicBezTo>
                    <a:pt x="583" y="388"/>
                    <a:pt x="602" y="422"/>
                    <a:pt x="625" y="453"/>
                  </a:cubicBezTo>
                  <a:cubicBezTo>
                    <a:pt x="633" y="463"/>
                    <a:pt x="641" y="472"/>
                    <a:pt x="650" y="481"/>
                  </a:cubicBezTo>
                  <a:close/>
                  <a:moveTo>
                    <a:pt x="708" y="535"/>
                  </a:moveTo>
                  <a:cubicBezTo>
                    <a:pt x="752" y="570"/>
                    <a:pt x="805" y="600"/>
                    <a:pt x="865" y="622"/>
                  </a:cubicBezTo>
                  <a:cubicBezTo>
                    <a:pt x="782" y="895"/>
                    <a:pt x="782" y="895"/>
                    <a:pt x="782" y="895"/>
                  </a:cubicBezTo>
                  <a:cubicBezTo>
                    <a:pt x="694" y="865"/>
                    <a:pt x="616" y="822"/>
                    <a:pt x="551" y="773"/>
                  </a:cubicBezTo>
                  <a:cubicBezTo>
                    <a:pt x="598" y="685"/>
                    <a:pt x="651" y="605"/>
                    <a:pt x="708" y="535"/>
                  </a:cubicBezTo>
                  <a:close/>
                  <a:moveTo>
                    <a:pt x="940" y="645"/>
                  </a:moveTo>
                  <a:cubicBezTo>
                    <a:pt x="1002" y="660"/>
                    <a:pt x="1063" y="664"/>
                    <a:pt x="1120" y="660"/>
                  </a:cubicBezTo>
                  <a:cubicBezTo>
                    <a:pt x="1121" y="668"/>
                    <a:pt x="1122" y="675"/>
                    <a:pt x="1122" y="683"/>
                  </a:cubicBezTo>
                  <a:cubicBezTo>
                    <a:pt x="1129" y="766"/>
                    <a:pt x="1127" y="854"/>
                    <a:pt x="1118" y="945"/>
                  </a:cubicBezTo>
                  <a:cubicBezTo>
                    <a:pt x="1036" y="950"/>
                    <a:pt x="947" y="941"/>
                    <a:pt x="857" y="918"/>
                  </a:cubicBezTo>
                  <a:lnTo>
                    <a:pt x="940" y="645"/>
                  </a:lnTo>
                  <a:close/>
                  <a:moveTo>
                    <a:pt x="1126" y="341"/>
                  </a:moveTo>
                  <a:cubicBezTo>
                    <a:pt x="1190" y="390"/>
                    <a:pt x="1246" y="449"/>
                    <a:pt x="1292" y="516"/>
                  </a:cubicBezTo>
                  <a:cubicBezTo>
                    <a:pt x="1267" y="538"/>
                    <a:pt x="1234" y="555"/>
                    <a:pt x="1196" y="566"/>
                  </a:cubicBezTo>
                  <a:cubicBezTo>
                    <a:pt x="1193" y="567"/>
                    <a:pt x="1191" y="568"/>
                    <a:pt x="1188" y="568"/>
                  </a:cubicBezTo>
                  <a:cubicBezTo>
                    <a:pt x="1184" y="544"/>
                    <a:pt x="1179" y="519"/>
                    <a:pt x="1174" y="495"/>
                  </a:cubicBezTo>
                  <a:cubicBezTo>
                    <a:pt x="1162" y="441"/>
                    <a:pt x="1145" y="389"/>
                    <a:pt x="1126" y="341"/>
                  </a:cubicBezTo>
                  <a:close/>
                  <a:moveTo>
                    <a:pt x="1352" y="417"/>
                  </a:moveTo>
                  <a:cubicBezTo>
                    <a:pt x="1351" y="423"/>
                    <a:pt x="1350" y="429"/>
                    <a:pt x="1348" y="434"/>
                  </a:cubicBezTo>
                  <a:cubicBezTo>
                    <a:pt x="1348" y="435"/>
                    <a:pt x="1347" y="437"/>
                    <a:pt x="1347" y="438"/>
                  </a:cubicBezTo>
                  <a:cubicBezTo>
                    <a:pt x="1347" y="439"/>
                    <a:pt x="1346" y="441"/>
                    <a:pt x="1345" y="442"/>
                  </a:cubicBezTo>
                  <a:cubicBezTo>
                    <a:pt x="1344" y="445"/>
                    <a:pt x="1343" y="448"/>
                    <a:pt x="1342" y="451"/>
                  </a:cubicBezTo>
                  <a:cubicBezTo>
                    <a:pt x="1318" y="417"/>
                    <a:pt x="1291" y="385"/>
                    <a:pt x="1262" y="356"/>
                  </a:cubicBezTo>
                  <a:cubicBezTo>
                    <a:pt x="1294" y="374"/>
                    <a:pt x="1324" y="394"/>
                    <a:pt x="1352" y="417"/>
                  </a:cubicBezTo>
                  <a:close/>
                  <a:moveTo>
                    <a:pt x="1297" y="243"/>
                  </a:moveTo>
                  <a:cubicBezTo>
                    <a:pt x="1299" y="245"/>
                    <a:pt x="1301" y="247"/>
                    <a:pt x="1302" y="250"/>
                  </a:cubicBezTo>
                  <a:cubicBezTo>
                    <a:pt x="1317" y="269"/>
                    <a:pt x="1329" y="289"/>
                    <a:pt x="1338" y="309"/>
                  </a:cubicBezTo>
                  <a:cubicBezTo>
                    <a:pt x="1291" y="279"/>
                    <a:pt x="1240" y="254"/>
                    <a:pt x="1186" y="234"/>
                  </a:cubicBezTo>
                  <a:cubicBezTo>
                    <a:pt x="1224" y="232"/>
                    <a:pt x="1261" y="235"/>
                    <a:pt x="1297" y="243"/>
                  </a:cubicBezTo>
                  <a:close/>
                  <a:moveTo>
                    <a:pt x="1098" y="127"/>
                  </a:moveTo>
                  <a:cubicBezTo>
                    <a:pt x="1122" y="136"/>
                    <a:pt x="1146" y="146"/>
                    <a:pt x="1169" y="157"/>
                  </a:cubicBezTo>
                  <a:cubicBezTo>
                    <a:pt x="1141" y="159"/>
                    <a:pt x="1112" y="164"/>
                    <a:pt x="1084" y="172"/>
                  </a:cubicBezTo>
                  <a:lnTo>
                    <a:pt x="1098" y="127"/>
                  </a:lnTo>
                  <a:close/>
                  <a:moveTo>
                    <a:pt x="1110" y="581"/>
                  </a:moveTo>
                  <a:cubicBezTo>
                    <a:pt x="1064" y="585"/>
                    <a:pt x="1014" y="581"/>
                    <a:pt x="963" y="570"/>
                  </a:cubicBezTo>
                  <a:cubicBezTo>
                    <a:pt x="1035" y="332"/>
                    <a:pt x="1035" y="332"/>
                    <a:pt x="1035" y="332"/>
                  </a:cubicBezTo>
                  <a:cubicBezTo>
                    <a:pt x="1070" y="404"/>
                    <a:pt x="1095" y="488"/>
                    <a:pt x="1110" y="581"/>
                  </a:cubicBezTo>
                  <a:close/>
                  <a:moveTo>
                    <a:pt x="1022" y="104"/>
                  </a:moveTo>
                  <a:cubicBezTo>
                    <a:pt x="1009" y="148"/>
                    <a:pt x="1009" y="148"/>
                    <a:pt x="1009" y="148"/>
                  </a:cubicBezTo>
                  <a:cubicBezTo>
                    <a:pt x="990" y="127"/>
                    <a:pt x="969" y="107"/>
                    <a:pt x="947" y="89"/>
                  </a:cubicBezTo>
                  <a:cubicBezTo>
                    <a:pt x="972" y="93"/>
                    <a:pt x="997" y="97"/>
                    <a:pt x="1022" y="104"/>
                  </a:cubicBezTo>
                  <a:close/>
                  <a:moveTo>
                    <a:pt x="791" y="89"/>
                  </a:moveTo>
                  <a:cubicBezTo>
                    <a:pt x="792" y="90"/>
                    <a:pt x="792" y="90"/>
                    <a:pt x="793" y="90"/>
                  </a:cubicBezTo>
                  <a:cubicBezTo>
                    <a:pt x="793" y="89"/>
                    <a:pt x="793" y="89"/>
                    <a:pt x="793" y="89"/>
                  </a:cubicBezTo>
                  <a:cubicBezTo>
                    <a:pt x="793" y="89"/>
                    <a:pt x="793" y="89"/>
                    <a:pt x="793" y="89"/>
                  </a:cubicBezTo>
                  <a:cubicBezTo>
                    <a:pt x="793" y="90"/>
                    <a:pt x="793" y="90"/>
                    <a:pt x="793" y="90"/>
                  </a:cubicBezTo>
                  <a:cubicBezTo>
                    <a:pt x="827" y="103"/>
                    <a:pt x="860" y="121"/>
                    <a:pt x="889" y="144"/>
                  </a:cubicBezTo>
                  <a:cubicBezTo>
                    <a:pt x="833" y="130"/>
                    <a:pt x="776" y="123"/>
                    <a:pt x="720" y="122"/>
                  </a:cubicBezTo>
                  <a:cubicBezTo>
                    <a:pt x="741" y="109"/>
                    <a:pt x="764" y="98"/>
                    <a:pt x="791" y="89"/>
                  </a:cubicBezTo>
                  <a:close/>
                  <a:moveTo>
                    <a:pt x="641" y="223"/>
                  </a:moveTo>
                  <a:cubicBezTo>
                    <a:pt x="642" y="222"/>
                    <a:pt x="642" y="221"/>
                    <a:pt x="642" y="220"/>
                  </a:cubicBezTo>
                  <a:cubicBezTo>
                    <a:pt x="643" y="218"/>
                    <a:pt x="644" y="215"/>
                    <a:pt x="645" y="212"/>
                  </a:cubicBezTo>
                  <a:cubicBezTo>
                    <a:pt x="646" y="209"/>
                    <a:pt x="647" y="206"/>
                    <a:pt x="648" y="203"/>
                  </a:cubicBezTo>
                  <a:cubicBezTo>
                    <a:pt x="685" y="200"/>
                    <a:pt x="722" y="200"/>
                    <a:pt x="760" y="203"/>
                  </a:cubicBezTo>
                  <a:cubicBezTo>
                    <a:pt x="718" y="211"/>
                    <a:pt x="678" y="223"/>
                    <a:pt x="638" y="238"/>
                  </a:cubicBezTo>
                  <a:cubicBezTo>
                    <a:pt x="639" y="233"/>
                    <a:pt x="640" y="228"/>
                    <a:pt x="641" y="223"/>
                  </a:cubicBezTo>
                  <a:close/>
                  <a:moveTo>
                    <a:pt x="609" y="98"/>
                  </a:moveTo>
                  <a:cubicBezTo>
                    <a:pt x="616" y="96"/>
                    <a:pt x="624" y="94"/>
                    <a:pt x="632" y="92"/>
                  </a:cubicBezTo>
                  <a:cubicBezTo>
                    <a:pt x="623" y="100"/>
                    <a:pt x="615" y="109"/>
                    <a:pt x="608" y="119"/>
                  </a:cubicBezTo>
                  <a:cubicBezTo>
                    <a:pt x="593" y="124"/>
                    <a:pt x="578" y="129"/>
                    <a:pt x="564" y="135"/>
                  </a:cubicBezTo>
                  <a:cubicBezTo>
                    <a:pt x="538" y="140"/>
                    <a:pt x="512" y="146"/>
                    <a:pt x="487" y="153"/>
                  </a:cubicBezTo>
                  <a:cubicBezTo>
                    <a:pt x="522" y="130"/>
                    <a:pt x="563" y="112"/>
                    <a:pt x="609" y="98"/>
                  </a:cubicBezTo>
                  <a:close/>
                  <a:moveTo>
                    <a:pt x="335" y="377"/>
                  </a:moveTo>
                  <a:cubicBezTo>
                    <a:pt x="337" y="361"/>
                    <a:pt x="341" y="344"/>
                    <a:pt x="345" y="328"/>
                  </a:cubicBezTo>
                  <a:cubicBezTo>
                    <a:pt x="347" y="323"/>
                    <a:pt x="348" y="319"/>
                    <a:pt x="350" y="314"/>
                  </a:cubicBezTo>
                  <a:cubicBezTo>
                    <a:pt x="353" y="305"/>
                    <a:pt x="357" y="296"/>
                    <a:pt x="362" y="287"/>
                  </a:cubicBezTo>
                  <a:cubicBezTo>
                    <a:pt x="425" y="254"/>
                    <a:pt x="493" y="230"/>
                    <a:pt x="562" y="216"/>
                  </a:cubicBezTo>
                  <a:cubicBezTo>
                    <a:pt x="561" y="220"/>
                    <a:pt x="560" y="225"/>
                    <a:pt x="559" y="230"/>
                  </a:cubicBezTo>
                  <a:cubicBezTo>
                    <a:pt x="557" y="244"/>
                    <a:pt x="556" y="258"/>
                    <a:pt x="557" y="273"/>
                  </a:cubicBezTo>
                  <a:cubicBezTo>
                    <a:pt x="541" y="281"/>
                    <a:pt x="525" y="289"/>
                    <a:pt x="509" y="298"/>
                  </a:cubicBezTo>
                  <a:cubicBezTo>
                    <a:pt x="447" y="333"/>
                    <a:pt x="388" y="377"/>
                    <a:pt x="334" y="428"/>
                  </a:cubicBezTo>
                  <a:cubicBezTo>
                    <a:pt x="333" y="411"/>
                    <a:pt x="333" y="394"/>
                    <a:pt x="335" y="377"/>
                  </a:cubicBezTo>
                  <a:close/>
                  <a:moveTo>
                    <a:pt x="122" y="615"/>
                  </a:moveTo>
                  <a:cubicBezTo>
                    <a:pt x="122" y="615"/>
                    <a:pt x="122" y="615"/>
                    <a:pt x="122" y="615"/>
                  </a:cubicBezTo>
                  <a:cubicBezTo>
                    <a:pt x="122" y="615"/>
                    <a:pt x="123" y="614"/>
                    <a:pt x="123" y="614"/>
                  </a:cubicBezTo>
                  <a:cubicBezTo>
                    <a:pt x="125" y="605"/>
                    <a:pt x="128" y="597"/>
                    <a:pt x="131" y="588"/>
                  </a:cubicBezTo>
                  <a:cubicBezTo>
                    <a:pt x="160" y="502"/>
                    <a:pt x="204" y="425"/>
                    <a:pt x="258" y="359"/>
                  </a:cubicBezTo>
                  <a:cubicBezTo>
                    <a:pt x="255" y="382"/>
                    <a:pt x="254" y="405"/>
                    <a:pt x="255" y="428"/>
                  </a:cubicBezTo>
                  <a:cubicBezTo>
                    <a:pt x="256" y="452"/>
                    <a:pt x="260" y="476"/>
                    <a:pt x="265" y="500"/>
                  </a:cubicBezTo>
                  <a:cubicBezTo>
                    <a:pt x="202" y="573"/>
                    <a:pt x="150" y="658"/>
                    <a:pt x="109" y="751"/>
                  </a:cubicBezTo>
                  <a:cubicBezTo>
                    <a:pt x="105" y="705"/>
                    <a:pt x="109" y="659"/>
                    <a:pt x="122" y="615"/>
                  </a:cubicBezTo>
                  <a:close/>
                  <a:moveTo>
                    <a:pt x="286" y="1340"/>
                  </a:moveTo>
                  <a:cubicBezTo>
                    <a:pt x="204" y="1250"/>
                    <a:pt x="145" y="1141"/>
                    <a:pt x="114" y="1023"/>
                  </a:cubicBezTo>
                  <a:cubicBezTo>
                    <a:pt x="115" y="1015"/>
                    <a:pt x="116" y="1008"/>
                    <a:pt x="118" y="1001"/>
                  </a:cubicBezTo>
                  <a:cubicBezTo>
                    <a:pt x="129" y="1019"/>
                    <a:pt x="141" y="1036"/>
                    <a:pt x="155" y="1054"/>
                  </a:cubicBezTo>
                  <a:cubicBezTo>
                    <a:pt x="197" y="1109"/>
                    <a:pt x="250" y="1162"/>
                    <a:pt x="310" y="1209"/>
                  </a:cubicBezTo>
                  <a:cubicBezTo>
                    <a:pt x="300" y="1253"/>
                    <a:pt x="293" y="1297"/>
                    <a:pt x="286" y="1340"/>
                  </a:cubicBezTo>
                  <a:close/>
                  <a:moveTo>
                    <a:pt x="348" y="1061"/>
                  </a:moveTo>
                  <a:cubicBezTo>
                    <a:pt x="342" y="1082"/>
                    <a:pt x="336" y="1103"/>
                    <a:pt x="331" y="1124"/>
                  </a:cubicBezTo>
                  <a:cubicBezTo>
                    <a:pt x="287" y="1087"/>
                    <a:pt x="249" y="1047"/>
                    <a:pt x="217" y="1006"/>
                  </a:cubicBezTo>
                  <a:cubicBezTo>
                    <a:pt x="187" y="966"/>
                    <a:pt x="163" y="925"/>
                    <a:pt x="145" y="884"/>
                  </a:cubicBezTo>
                  <a:cubicBezTo>
                    <a:pt x="145" y="883"/>
                    <a:pt x="145" y="882"/>
                    <a:pt x="146" y="881"/>
                  </a:cubicBezTo>
                  <a:cubicBezTo>
                    <a:pt x="149" y="871"/>
                    <a:pt x="152" y="861"/>
                    <a:pt x="155" y="851"/>
                  </a:cubicBezTo>
                  <a:cubicBezTo>
                    <a:pt x="189" y="753"/>
                    <a:pt x="237" y="665"/>
                    <a:pt x="295" y="588"/>
                  </a:cubicBezTo>
                  <a:cubicBezTo>
                    <a:pt x="312" y="626"/>
                    <a:pt x="335" y="662"/>
                    <a:pt x="361" y="697"/>
                  </a:cubicBezTo>
                  <a:cubicBezTo>
                    <a:pt x="387" y="731"/>
                    <a:pt x="418" y="764"/>
                    <a:pt x="452" y="794"/>
                  </a:cubicBezTo>
                  <a:cubicBezTo>
                    <a:pt x="418" y="866"/>
                    <a:pt x="387" y="942"/>
                    <a:pt x="361" y="1022"/>
                  </a:cubicBezTo>
                  <a:cubicBezTo>
                    <a:pt x="357" y="1035"/>
                    <a:pt x="352" y="1048"/>
                    <a:pt x="348" y="1061"/>
                  </a:cubicBezTo>
                  <a:close/>
                  <a:moveTo>
                    <a:pt x="586" y="1540"/>
                  </a:moveTo>
                  <a:cubicBezTo>
                    <a:pt x="500" y="1509"/>
                    <a:pt x="423" y="1464"/>
                    <a:pt x="357" y="1408"/>
                  </a:cubicBezTo>
                  <a:cubicBezTo>
                    <a:pt x="363" y="1359"/>
                    <a:pt x="370" y="1309"/>
                    <a:pt x="380" y="1259"/>
                  </a:cubicBezTo>
                  <a:cubicBezTo>
                    <a:pt x="456" y="1308"/>
                    <a:pt x="541" y="1350"/>
                    <a:pt x="634" y="1382"/>
                  </a:cubicBezTo>
                  <a:lnTo>
                    <a:pt x="586" y="1540"/>
                  </a:lnTo>
                  <a:close/>
                  <a:moveTo>
                    <a:pt x="399" y="1176"/>
                  </a:moveTo>
                  <a:cubicBezTo>
                    <a:pt x="406" y="1146"/>
                    <a:pt x="414" y="1115"/>
                    <a:pt x="424" y="1084"/>
                  </a:cubicBezTo>
                  <a:cubicBezTo>
                    <a:pt x="428" y="1072"/>
                    <a:pt x="432" y="1059"/>
                    <a:pt x="436" y="1046"/>
                  </a:cubicBezTo>
                  <a:cubicBezTo>
                    <a:pt x="459" y="976"/>
                    <a:pt x="486" y="908"/>
                    <a:pt x="515" y="845"/>
                  </a:cubicBezTo>
                  <a:cubicBezTo>
                    <a:pt x="586" y="896"/>
                    <a:pt x="668" y="939"/>
                    <a:pt x="759" y="971"/>
                  </a:cubicBezTo>
                  <a:cubicBezTo>
                    <a:pt x="657" y="1306"/>
                    <a:pt x="657" y="1306"/>
                    <a:pt x="657" y="1306"/>
                  </a:cubicBezTo>
                  <a:cubicBezTo>
                    <a:pt x="560" y="1273"/>
                    <a:pt x="473" y="1228"/>
                    <a:pt x="399" y="1176"/>
                  </a:cubicBezTo>
                  <a:close/>
                  <a:moveTo>
                    <a:pt x="926" y="1580"/>
                  </a:moveTo>
                  <a:cubicBezTo>
                    <a:pt x="839" y="1590"/>
                    <a:pt x="750" y="1585"/>
                    <a:pt x="661" y="1563"/>
                  </a:cubicBezTo>
                  <a:cubicBezTo>
                    <a:pt x="710" y="1405"/>
                    <a:pt x="710" y="1405"/>
                    <a:pt x="710" y="1405"/>
                  </a:cubicBezTo>
                  <a:cubicBezTo>
                    <a:pt x="805" y="1430"/>
                    <a:pt x="899" y="1443"/>
                    <a:pt x="990" y="1444"/>
                  </a:cubicBezTo>
                  <a:cubicBezTo>
                    <a:pt x="970" y="1491"/>
                    <a:pt x="949" y="1537"/>
                    <a:pt x="926" y="1580"/>
                  </a:cubicBezTo>
                  <a:close/>
                  <a:moveTo>
                    <a:pt x="732" y="1329"/>
                  </a:moveTo>
                  <a:cubicBezTo>
                    <a:pt x="834" y="994"/>
                    <a:pt x="834" y="994"/>
                    <a:pt x="834" y="994"/>
                  </a:cubicBezTo>
                  <a:cubicBezTo>
                    <a:pt x="928" y="1018"/>
                    <a:pt x="1020" y="1028"/>
                    <a:pt x="1108" y="1024"/>
                  </a:cubicBezTo>
                  <a:cubicBezTo>
                    <a:pt x="1095" y="1106"/>
                    <a:pt x="1076" y="1189"/>
                    <a:pt x="1051" y="1273"/>
                  </a:cubicBezTo>
                  <a:cubicBezTo>
                    <a:pt x="1047" y="1286"/>
                    <a:pt x="1043" y="1299"/>
                    <a:pt x="1039" y="1311"/>
                  </a:cubicBezTo>
                  <a:cubicBezTo>
                    <a:pt x="1033" y="1329"/>
                    <a:pt x="1027" y="1347"/>
                    <a:pt x="1020" y="1365"/>
                  </a:cubicBezTo>
                  <a:cubicBezTo>
                    <a:pt x="929" y="1367"/>
                    <a:pt x="831" y="1355"/>
                    <a:pt x="732" y="1329"/>
                  </a:cubicBezTo>
                  <a:close/>
                  <a:moveTo>
                    <a:pt x="1343" y="1393"/>
                  </a:moveTo>
                  <a:cubicBezTo>
                    <a:pt x="1251" y="1475"/>
                    <a:pt x="1141" y="1533"/>
                    <a:pt x="1023" y="1562"/>
                  </a:cubicBezTo>
                  <a:cubicBezTo>
                    <a:pt x="1042" y="1523"/>
                    <a:pt x="1060" y="1483"/>
                    <a:pt x="1076" y="1441"/>
                  </a:cubicBezTo>
                  <a:cubicBezTo>
                    <a:pt x="1142" y="1436"/>
                    <a:pt x="1204" y="1425"/>
                    <a:pt x="1263" y="1407"/>
                  </a:cubicBezTo>
                  <a:cubicBezTo>
                    <a:pt x="1294" y="1398"/>
                    <a:pt x="1323" y="1387"/>
                    <a:pt x="1351" y="1374"/>
                  </a:cubicBezTo>
                  <a:cubicBezTo>
                    <a:pt x="1348" y="1381"/>
                    <a:pt x="1346" y="1387"/>
                    <a:pt x="1343" y="1393"/>
                  </a:cubicBezTo>
                  <a:close/>
                  <a:moveTo>
                    <a:pt x="1395" y="1260"/>
                  </a:moveTo>
                  <a:cubicBezTo>
                    <a:pt x="1394" y="1260"/>
                    <a:pt x="1394" y="1261"/>
                    <a:pt x="1394" y="1262"/>
                  </a:cubicBezTo>
                  <a:cubicBezTo>
                    <a:pt x="1349" y="1291"/>
                    <a:pt x="1298" y="1314"/>
                    <a:pt x="1240" y="1331"/>
                  </a:cubicBezTo>
                  <a:cubicBezTo>
                    <a:pt x="1198" y="1344"/>
                    <a:pt x="1153" y="1353"/>
                    <a:pt x="1106" y="1359"/>
                  </a:cubicBezTo>
                  <a:cubicBezTo>
                    <a:pt x="1109" y="1351"/>
                    <a:pt x="1111" y="1344"/>
                    <a:pt x="1114" y="1336"/>
                  </a:cubicBezTo>
                  <a:cubicBezTo>
                    <a:pt x="1118" y="1323"/>
                    <a:pt x="1122" y="1310"/>
                    <a:pt x="1126" y="1296"/>
                  </a:cubicBezTo>
                  <a:cubicBezTo>
                    <a:pt x="1155" y="1202"/>
                    <a:pt x="1175" y="1109"/>
                    <a:pt x="1188" y="1017"/>
                  </a:cubicBezTo>
                  <a:cubicBezTo>
                    <a:pt x="1225" y="1012"/>
                    <a:pt x="1260" y="1004"/>
                    <a:pt x="1294" y="994"/>
                  </a:cubicBezTo>
                  <a:cubicBezTo>
                    <a:pt x="1344" y="979"/>
                    <a:pt x="1391" y="959"/>
                    <a:pt x="1433" y="933"/>
                  </a:cubicBezTo>
                  <a:cubicBezTo>
                    <a:pt x="1440" y="1039"/>
                    <a:pt x="1428" y="1150"/>
                    <a:pt x="1395" y="1260"/>
                  </a:cubicBezTo>
                  <a:close/>
                  <a:moveTo>
                    <a:pt x="1431" y="604"/>
                  </a:moveTo>
                  <a:cubicBezTo>
                    <a:pt x="1419" y="577"/>
                    <a:pt x="1405" y="551"/>
                    <a:pt x="1390" y="525"/>
                  </a:cubicBezTo>
                  <a:cubicBezTo>
                    <a:pt x="1398" y="514"/>
                    <a:pt x="1405" y="502"/>
                    <a:pt x="1411" y="489"/>
                  </a:cubicBezTo>
                  <a:cubicBezTo>
                    <a:pt x="1414" y="484"/>
                    <a:pt x="1416" y="480"/>
                    <a:pt x="1417" y="475"/>
                  </a:cubicBezTo>
                  <a:cubicBezTo>
                    <a:pt x="1467" y="525"/>
                    <a:pt x="1510" y="582"/>
                    <a:pt x="1544" y="645"/>
                  </a:cubicBezTo>
                  <a:cubicBezTo>
                    <a:pt x="1542" y="660"/>
                    <a:pt x="1539" y="674"/>
                    <a:pt x="1535" y="689"/>
                  </a:cubicBezTo>
                  <a:cubicBezTo>
                    <a:pt x="1533" y="694"/>
                    <a:pt x="1532" y="698"/>
                    <a:pt x="1530" y="703"/>
                  </a:cubicBezTo>
                  <a:cubicBezTo>
                    <a:pt x="1526" y="714"/>
                    <a:pt x="1521" y="725"/>
                    <a:pt x="1515" y="736"/>
                  </a:cubicBezTo>
                  <a:cubicBezTo>
                    <a:pt x="1508" y="751"/>
                    <a:pt x="1499" y="764"/>
                    <a:pt x="1489" y="777"/>
                  </a:cubicBezTo>
                  <a:cubicBezTo>
                    <a:pt x="1476" y="717"/>
                    <a:pt x="1456" y="659"/>
                    <a:pt x="1431" y="604"/>
                  </a:cubicBezTo>
                  <a:close/>
                  <a:moveTo>
                    <a:pt x="1561" y="1051"/>
                  </a:moveTo>
                  <a:cubicBezTo>
                    <a:pt x="1558" y="1060"/>
                    <a:pt x="1555" y="1069"/>
                    <a:pt x="1552" y="1078"/>
                  </a:cubicBezTo>
                  <a:cubicBezTo>
                    <a:pt x="1555" y="1069"/>
                    <a:pt x="1558" y="1061"/>
                    <a:pt x="1560" y="1052"/>
                  </a:cubicBezTo>
                  <a:cubicBezTo>
                    <a:pt x="1560" y="1052"/>
                    <a:pt x="1560" y="1052"/>
                    <a:pt x="1560" y="1052"/>
                  </a:cubicBezTo>
                  <a:cubicBezTo>
                    <a:pt x="1559" y="1058"/>
                    <a:pt x="1557" y="1063"/>
                    <a:pt x="1555" y="1069"/>
                  </a:cubicBezTo>
                  <a:cubicBezTo>
                    <a:pt x="1542" y="1105"/>
                    <a:pt x="1522" y="1139"/>
                    <a:pt x="1497" y="1170"/>
                  </a:cubicBezTo>
                  <a:cubicBezTo>
                    <a:pt x="1515" y="1071"/>
                    <a:pt x="1518" y="972"/>
                    <a:pt x="1507" y="876"/>
                  </a:cubicBezTo>
                  <a:cubicBezTo>
                    <a:pt x="1524" y="860"/>
                    <a:pt x="1540" y="842"/>
                    <a:pt x="1554" y="823"/>
                  </a:cubicBezTo>
                  <a:cubicBezTo>
                    <a:pt x="1568" y="805"/>
                    <a:pt x="1580" y="785"/>
                    <a:pt x="1590" y="764"/>
                  </a:cubicBezTo>
                  <a:cubicBezTo>
                    <a:pt x="1599" y="858"/>
                    <a:pt x="1590" y="955"/>
                    <a:pt x="1561" y="1051"/>
                  </a:cubicBezTo>
                  <a:close/>
                </a:path>
              </a:pathLst>
            </a:custGeom>
            <a:solidFill>
              <a:srgbClr val="FFFFFF"/>
            </a:solidFill>
            <a:ln>
              <a:noFill/>
            </a:ln>
            <a:effectLst/>
          </p:spPr>
          <p:txBody>
            <a:bodyPr/>
            <a:lstStyle/>
            <a:p>
              <a:pPr defTabSz="913684">
                <a:defRPr/>
              </a:pPr>
              <a:endParaRPr lang="en-US" sz="1900" kern="0" dirty="0">
                <a:solidFill>
                  <a:srgbClr val="000000"/>
                </a:solidFill>
                <a:latin typeface="Arial"/>
                <a:cs typeface="Arial" pitchFamily="34" charset="0"/>
              </a:endParaRPr>
            </a:p>
          </p:txBody>
        </p:sp>
        <p:grpSp>
          <p:nvGrpSpPr>
            <p:cNvPr id="264" name="Group 263"/>
            <p:cNvGrpSpPr/>
            <p:nvPr/>
          </p:nvGrpSpPr>
          <p:grpSpPr>
            <a:xfrm>
              <a:off x="9533869" y="2343353"/>
              <a:ext cx="576214" cy="573810"/>
              <a:chOff x="9533869" y="2343353"/>
              <a:chExt cx="576214" cy="573810"/>
            </a:xfrm>
          </p:grpSpPr>
          <p:sp>
            <p:nvSpPr>
              <p:cNvPr id="219" name="Freeform 60"/>
              <p:cNvSpPr>
                <a:spLocks/>
              </p:cNvSpPr>
              <p:nvPr/>
            </p:nvSpPr>
            <p:spPr bwMode="auto">
              <a:xfrm>
                <a:off x="9533869" y="2343353"/>
                <a:ext cx="274249" cy="377698"/>
              </a:xfrm>
              <a:custGeom>
                <a:avLst/>
                <a:gdLst/>
                <a:ahLst/>
                <a:cxnLst>
                  <a:cxn ang="0">
                    <a:pos x="81" y="26"/>
                  </a:cxn>
                  <a:cxn ang="0">
                    <a:pos x="121" y="13"/>
                  </a:cxn>
                  <a:cxn ang="0">
                    <a:pos x="121" y="0"/>
                  </a:cxn>
                  <a:cxn ang="0">
                    <a:pos x="74" y="15"/>
                  </a:cxn>
                  <a:cxn ang="0">
                    <a:pos x="24" y="167"/>
                  </a:cxn>
                  <a:cxn ang="0">
                    <a:pos x="36" y="160"/>
                  </a:cxn>
                  <a:cxn ang="0">
                    <a:pos x="81" y="26"/>
                  </a:cxn>
                </a:cxnLst>
                <a:rect l="0" t="0" r="r" b="b"/>
                <a:pathLst>
                  <a:path w="121" h="167">
                    <a:moveTo>
                      <a:pt x="81" y="26"/>
                    </a:moveTo>
                    <a:cubicBezTo>
                      <a:pt x="94" y="19"/>
                      <a:pt x="107" y="15"/>
                      <a:pt x="121" y="13"/>
                    </a:cubicBezTo>
                    <a:cubicBezTo>
                      <a:pt x="121" y="0"/>
                      <a:pt x="121" y="0"/>
                      <a:pt x="121" y="0"/>
                    </a:cubicBezTo>
                    <a:cubicBezTo>
                      <a:pt x="104" y="1"/>
                      <a:pt x="89" y="6"/>
                      <a:pt x="74" y="15"/>
                    </a:cubicBezTo>
                    <a:cubicBezTo>
                      <a:pt x="21" y="46"/>
                      <a:pt x="0" y="112"/>
                      <a:pt x="24" y="167"/>
                    </a:cubicBezTo>
                    <a:cubicBezTo>
                      <a:pt x="36" y="160"/>
                      <a:pt x="36" y="160"/>
                      <a:pt x="36" y="160"/>
                    </a:cubicBezTo>
                    <a:cubicBezTo>
                      <a:pt x="15" y="111"/>
                      <a:pt x="34" y="54"/>
                      <a:pt x="81" y="26"/>
                    </a:cubicBezTo>
                  </a:path>
                </a:pathLst>
              </a:custGeom>
              <a:solidFill>
                <a:srgbClr val="FFFFFF">
                  <a:alpha val="23000"/>
                </a:srgbClr>
              </a:solidFill>
              <a:ln>
                <a:noFill/>
              </a:ln>
              <a:effectLst/>
            </p:spPr>
            <p:txBody>
              <a:bodyPr/>
              <a:lstStyle/>
              <a:p>
                <a:pPr defTabSz="913684">
                  <a:defRPr/>
                </a:pPr>
                <a:endParaRPr lang="en-US" sz="1900" kern="0" dirty="0">
                  <a:solidFill>
                    <a:srgbClr val="000000"/>
                  </a:solidFill>
                  <a:latin typeface="Arial"/>
                  <a:cs typeface="Arial" pitchFamily="34" charset="0"/>
                </a:endParaRPr>
              </a:p>
            </p:txBody>
          </p:sp>
          <p:sp>
            <p:nvSpPr>
              <p:cNvPr id="220" name="Freeform 61"/>
              <p:cNvSpPr>
                <a:spLocks/>
              </p:cNvSpPr>
              <p:nvPr/>
            </p:nvSpPr>
            <p:spPr bwMode="auto">
              <a:xfrm>
                <a:off x="9617019" y="2757368"/>
                <a:ext cx="440548" cy="159795"/>
              </a:xfrm>
              <a:custGeom>
                <a:avLst/>
                <a:gdLst/>
                <a:ahLst/>
                <a:cxnLst>
                  <a:cxn ang="0">
                    <a:pos x="44" y="28"/>
                  </a:cxn>
                  <a:cxn ang="0">
                    <a:pos x="12" y="0"/>
                  </a:cxn>
                  <a:cxn ang="0">
                    <a:pos x="0" y="7"/>
                  </a:cxn>
                  <a:cxn ang="0">
                    <a:pos x="37" y="40"/>
                  </a:cxn>
                  <a:cxn ang="0">
                    <a:pos x="194" y="7"/>
                  </a:cxn>
                  <a:cxn ang="0">
                    <a:pos x="182" y="0"/>
                  </a:cxn>
                  <a:cxn ang="0">
                    <a:pos x="44" y="28"/>
                  </a:cxn>
                </a:cxnLst>
                <a:rect l="0" t="0" r="r" b="b"/>
                <a:pathLst>
                  <a:path w="194" h="71">
                    <a:moveTo>
                      <a:pt x="44" y="28"/>
                    </a:moveTo>
                    <a:cubicBezTo>
                      <a:pt x="31" y="21"/>
                      <a:pt x="20" y="12"/>
                      <a:pt x="12" y="0"/>
                    </a:cubicBezTo>
                    <a:cubicBezTo>
                      <a:pt x="0" y="7"/>
                      <a:pt x="0" y="7"/>
                      <a:pt x="0" y="7"/>
                    </a:cubicBezTo>
                    <a:cubicBezTo>
                      <a:pt x="10" y="21"/>
                      <a:pt x="22" y="31"/>
                      <a:pt x="37" y="40"/>
                    </a:cubicBezTo>
                    <a:cubicBezTo>
                      <a:pt x="90" y="71"/>
                      <a:pt x="158" y="56"/>
                      <a:pt x="194" y="7"/>
                    </a:cubicBezTo>
                    <a:cubicBezTo>
                      <a:pt x="182" y="0"/>
                      <a:pt x="182" y="0"/>
                      <a:pt x="182" y="0"/>
                    </a:cubicBezTo>
                    <a:cubicBezTo>
                      <a:pt x="150" y="43"/>
                      <a:pt x="91" y="55"/>
                      <a:pt x="44" y="28"/>
                    </a:cubicBezTo>
                  </a:path>
                </a:pathLst>
              </a:custGeom>
              <a:solidFill>
                <a:srgbClr val="FFFFFF">
                  <a:alpha val="23000"/>
                </a:srgbClr>
              </a:solidFill>
              <a:ln>
                <a:noFill/>
              </a:ln>
              <a:effectLst/>
            </p:spPr>
            <p:txBody>
              <a:bodyPr/>
              <a:lstStyle/>
              <a:p>
                <a:pPr defTabSz="913684">
                  <a:defRPr/>
                </a:pPr>
                <a:endParaRPr lang="en-US" sz="1900" kern="0" dirty="0">
                  <a:solidFill>
                    <a:srgbClr val="000000"/>
                  </a:solidFill>
                  <a:latin typeface="Arial"/>
                  <a:cs typeface="Arial" pitchFamily="34" charset="0"/>
                </a:endParaRPr>
              </a:p>
            </p:txBody>
          </p:sp>
          <p:sp>
            <p:nvSpPr>
              <p:cNvPr id="221" name="Freeform 62"/>
              <p:cNvSpPr>
                <a:spLocks/>
              </p:cNvSpPr>
              <p:nvPr/>
            </p:nvSpPr>
            <p:spPr bwMode="auto">
              <a:xfrm>
                <a:off x="9866468" y="2343353"/>
                <a:ext cx="243615" cy="377698"/>
              </a:xfrm>
              <a:custGeom>
                <a:avLst/>
                <a:gdLst/>
                <a:ahLst/>
                <a:cxnLst>
                  <a:cxn ang="0">
                    <a:pos x="94" y="119"/>
                  </a:cxn>
                  <a:cxn ang="0">
                    <a:pos x="85" y="160"/>
                  </a:cxn>
                  <a:cxn ang="0">
                    <a:pos x="97" y="167"/>
                  </a:cxn>
                  <a:cxn ang="0">
                    <a:pos x="107" y="119"/>
                  </a:cxn>
                  <a:cxn ang="0">
                    <a:pos x="0" y="0"/>
                  </a:cxn>
                  <a:cxn ang="0">
                    <a:pos x="0" y="13"/>
                  </a:cxn>
                  <a:cxn ang="0">
                    <a:pos x="94" y="119"/>
                  </a:cxn>
                </a:cxnLst>
                <a:rect l="0" t="0" r="r" b="b"/>
                <a:pathLst>
                  <a:path w="107" h="167">
                    <a:moveTo>
                      <a:pt x="94" y="119"/>
                    </a:moveTo>
                    <a:cubicBezTo>
                      <a:pt x="94" y="134"/>
                      <a:pt x="91" y="147"/>
                      <a:pt x="85" y="160"/>
                    </a:cubicBezTo>
                    <a:cubicBezTo>
                      <a:pt x="97" y="167"/>
                      <a:pt x="97" y="167"/>
                      <a:pt x="97" y="167"/>
                    </a:cubicBezTo>
                    <a:cubicBezTo>
                      <a:pt x="104" y="152"/>
                      <a:pt x="107" y="136"/>
                      <a:pt x="107" y="119"/>
                    </a:cubicBezTo>
                    <a:cubicBezTo>
                      <a:pt x="107" y="57"/>
                      <a:pt x="60" y="6"/>
                      <a:pt x="0" y="0"/>
                    </a:cubicBezTo>
                    <a:cubicBezTo>
                      <a:pt x="0" y="13"/>
                      <a:pt x="0" y="13"/>
                      <a:pt x="0" y="13"/>
                    </a:cubicBezTo>
                    <a:cubicBezTo>
                      <a:pt x="53" y="20"/>
                      <a:pt x="94" y="64"/>
                      <a:pt x="94" y="119"/>
                    </a:cubicBezTo>
                  </a:path>
                </a:pathLst>
              </a:custGeom>
              <a:solidFill>
                <a:srgbClr val="FFFFFF">
                  <a:alpha val="23000"/>
                </a:srgbClr>
              </a:solidFill>
              <a:ln>
                <a:noFill/>
              </a:ln>
              <a:effectLst/>
            </p:spPr>
            <p:txBody>
              <a:bodyPr/>
              <a:lstStyle/>
              <a:p>
                <a:pPr defTabSz="913684">
                  <a:defRPr/>
                </a:pPr>
                <a:endParaRPr lang="en-US" sz="1900" kern="0" dirty="0">
                  <a:solidFill>
                    <a:srgbClr val="000000"/>
                  </a:solidFill>
                  <a:latin typeface="Arial"/>
                  <a:cs typeface="Arial" pitchFamily="34" charset="0"/>
                </a:endParaRPr>
              </a:p>
            </p:txBody>
          </p:sp>
          <p:sp>
            <p:nvSpPr>
              <p:cNvPr id="216" name="Freeform 63"/>
              <p:cNvSpPr>
                <a:spLocks/>
              </p:cNvSpPr>
              <p:nvPr/>
            </p:nvSpPr>
            <p:spPr bwMode="auto">
              <a:xfrm>
                <a:off x="9600972" y="2402913"/>
                <a:ext cx="207145" cy="286180"/>
              </a:xfrm>
              <a:custGeom>
                <a:avLst/>
                <a:gdLst/>
                <a:ahLst/>
                <a:cxnLst>
                  <a:cxn ang="0">
                    <a:pos x="64" y="24"/>
                  </a:cxn>
                  <a:cxn ang="0">
                    <a:pos x="91" y="14"/>
                  </a:cxn>
                  <a:cxn ang="0">
                    <a:pos x="91" y="0"/>
                  </a:cxn>
                  <a:cxn ang="0">
                    <a:pos x="57" y="12"/>
                  </a:cxn>
                  <a:cxn ang="0">
                    <a:pos x="17" y="127"/>
                  </a:cxn>
                  <a:cxn ang="0">
                    <a:pos x="29" y="121"/>
                  </a:cxn>
                  <a:cxn ang="0">
                    <a:pos x="64" y="24"/>
                  </a:cxn>
                </a:cxnLst>
                <a:rect l="0" t="0" r="r" b="b"/>
                <a:pathLst>
                  <a:path w="91" h="127">
                    <a:moveTo>
                      <a:pt x="64" y="24"/>
                    </a:moveTo>
                    <a:cubicBezTo>
                      <a:pt x="73" y="19"/>
                      <a:pt x="81" y="16"/>
                      <a:pt x="91" y="14"/>
                    </a:cubicBezTo>
                    <a:cubicBezTo>
                      <a:pt x="91" y="0"/>
                      <a:pt x="91" y="0"/>
                      <a:pt x="91" y="0"/>
                    </a:cubicBezTo>
                    <a:cubicBezTo>
                      <a:pt x="79" y="2"/>
                      <a:pt x="68" y="6"/>
                      <a:pt x="57" y="12"/>
                    </a:cubicBezTo>
                    <a:cubicBezTo>
                      <a:pt x="17" y="36"/>
                      <a:pt x="0" y="85"/>
                      <a:pt x="17" y="127"/>
                    </a:cubicBezTo>
                    <a:cubicBezTo>
                      <a:pt x="29" y="121"/>
                      <a:pt x="29" y="121"/>
                      <a:pt x="29" y="121"/>
                    </a:cubicBezTo>
                    <a:cubicBezTo>
                      <a:pt x="16" y="85"/>
                      <a:pt x="30" y="43"/>
                      <a:pt x="64" y="24"/>
                    </a:cubicBezTo>
                  </a:path>
                </a:pathLst>
              </a:custGeom>
              <a:solidFill>
                <a:srgbClr val="FFFFFF">
                  <a:alpha val="51000"/>
                </a:srgbClr>
              </a:solidFill>
              <a:ln>
                <a:noFill/>
              </a:ln>
              <a:effectLst/>
            </p:spPr>
            <p:txBody>
              <a:bodyPr/>
              <a:lstStyle/>
              <a:p>
                <a:pPr defTabSz="913684">
                  <a:defRPr/>
                </a:pPr>
                <a:endParaRPr lang="en-US" sz="1900" kern="0" dirty="0">
                  <a:solidFill>
                    <a:srgbClr val="000000"/>
                  </a:solidFill>
                  <a:latin typeface="Arial"/>
                  <a:cs typeface="Arial" pitchFamily="34" charset="0"/>
                </a:endParaRPr>
              </a:p>
            </p:txBody>
          </p:sp>
          <p:sp>
            <p:nvSpPr>
              <p:cNvPr id="217" name="Freeform 64"/>
              <p:cNvSpPr>
                <a:spLocks/>
              </p:cNvSpPr>
              <p:nvPr/>
            </p:nvSpPr>
            <p:spPr bwMode="auto">
              <a:xfrm>
                <a:off x="9672452" y="2728315"/>
                <a:ext cx="331140" cy="119120"/>
              </a:xfrm>
              <a:custGeom>
                <a:avLst/>
                <a:gdLst/>
                <a:ahLst/>
                <a:cxnLst>
                  <a:cxn ang="0">
                    <a:pos x="33" y="18"/>
                  </a:cxn>
                  <a:cxn ang="0">
                    <a:pos x="11" y="0"/>
                  </a:cxn>
                  <a:cxn ang="0">
                    <a:pos x="0" y="7"/>
                  </a:cxn>
                  <a:cxn ang="0">
                    <a:pos x="26" y="30"/>
                  </a:cxn>
                  <a:cxn ang="0">
                    <a:pos x="146" y="7"/>
                  </a:cxn>
                  <a:cxn ang="0">
                    <a:pos x="135" y="0"/>
                  </a:cxn>
                  <a:cxn ang="0">
                    <a:pos x="33" y="18"/>
                  </a:cxn>
                </a:cxnLst>
                <a:rect l="0" t="0" r="r" b="b"/>
                <a:pathLst>
                  <a:path w="146" h="53">
                    <a:moveTo>
                      <a:pt x="33" y="18"/>
                    </a:moveTo>
                    <a:cubicBezTo>
                      <a:pt x="24" y="13"/>
                      <a:pt x="17" y="7"/>
                      <a:pt x="11" y="0"/>
                    </a:cubicBezTo>
                    <a:cubicBezTo>
                      <a:pt x="0" y="7"/>
                      <a:pt x="0" y="7"/>
                      <a:pt x="0" y="7"/>
                    </a:cubicBezTo>
                    <a:cubicBezTo>
                      <a:pt x="7" y="16"/>
                      <a:pt x="16" y="23"/>
                      <a:pt x="26" y="30"/>
                    </a:cubicBezTo>
                    <a:cubicBezTo>
                      <a:pt x="67" y="53"/>
                      <a:pt x="118" y="42"/>
                      <a:pt x="146" y="7"/>
                    </a:cubicBezTo>
                    <a:cubicBezTo>
                      <a:pt x="135" y="0"/>
                      <a:pt x="135" y="0"/>
                      <a:pt x="135" y="0"/>
                    </a:cubicBezTo>
                    <a:cubicBezTo>
                      <a:pt x="110" y="29"/>
                      <a:pt x="67" y="38"/>
                      <a:pt x="33" y="18"/>
                    </a:cubicBezTo>
                  </a:path>
                </a:pathLst>
              </a:custGeom>
              <a:solidFill>
                <a:srgbClr val="FFFFFF">
                  <a:alpha val="51000"/>
                </a:srgbClr>
              </a:solidFill>
              <a:ln>
                <a:noFill/>
              </a:ln>
              <a:effectLst/>
            </p:spPr>
            <p:txBody>
              <a:bodyPr/>
              <a:lstStyle/>
              <a:p>
                <a:pPr defTabSz="913684">
                  <a:defRPr/>
                </a:pPr>
                <a:endParaRPr lang="en-US" sz="1900" kern="0" dirty="0">
                  <a:solidFill>
                    <a:srgbClr val="000000"/>
                  </a:solidFill>
                  <a:latin typeface="Arial"/>
                  <a:cs typeface="Arial" pitchFamily="34" charset="0"/>
                </a:endParaRPr>
              </a:p>
            </p:txBody>
          </p:sp>
          <p:sp>
            <p:nvSpPr>
              <p:cNvPr id="218" name="Freeform 65"/>
              <p:cNvSpPr>
                <a:spLocks/>
              </p:cNvSpPr>
              <p:nvPr/>
            </p:nvSpPr>
            <p:spPr bwMode="auto">
              <a:xfrm>
                <a:off x="9866468" y="2404366"/>
                <a:ext cx="182346" cy="287632"/>
              </a:xfrm>
              <a:custGeom>
                <a:avLst/>
                <a:gdLst/>
                <a:ahLst/>
                <a:cxnLst>
                  <a:cxn ang="0">
                    <a:pos x="0" y="0"/>
                  </a:cxn>
                  <a:cxn ang="0">
                    <a:pos x="0" y="13"/>
                  </a:cxn>
                  <a:cxn ang="0">
                    <a:pos x="67" y="92"/>
                  </a:cxn>
                  <a:cxn ang="0">
                    <a:pos x="62" y="120"/>
                  </a:cxn>
                  <a:cxn ang="0">
                    <a:pos x="74" y="127"/>
                  </a:cxn>
                  <a:cxn ang="0">
                    <a:pos x="80" y="92"/>
                  </a:cxn>
                  <a:cxn ang="0">
                    <a:pos x="0" y="0"/>
                  </a:cxn>
                </a:cxnLst>
                <a:rect l="0" t="0" r="r" b="b"/>
                <a:pathLst>
                  <a:path w="80" h="127">
                    <a:moveTo>
                      <a:pt x="0" y="0"/>
                    </a:moveTo>
                    <a:cubicBezTo>
                      <a:pt x="0" y="13"/>
                      <a:pt x="0" y="13"/>
                      <a:pt x="0" y="13"/>
                    </a:cubicBezTo>
                    <a:cubicBezTo>
                      <a:pt x="38" y="19"/>
                      <a:pt x="67" y="52"/>
                      <a:pt x="67" y="92"/>
                    </a:cubicBezTo>
                    <a:cubicBezTo>
                      <a:pt x="67" y="102"/>
                      <a:pt x="65" y="111"/>
                      <a:pt x="62" y="120"/>
                    </a:cubicBezTo>
                    <a:cubicBezTo>
                      <a:pt x="74" y="127"/>
                      <a:pt x="74" y="127"/>
                      <a:pt x="74" y="127"/>
                    </a:cubicBezTo>
                    <a:cubicBezTo>
                      <a:pt x="78" y="116"/>
                      <a:pt x="80" y="104"/>
                      <a:pt x="80" y="92"/>
                    </a:cubicBezTo>
                    <a:cubicBezTo>
                      <a:pt x="80" y="45"/>
                      <a:pt x="46" y="6"/>
                      <a:pt x="0" y="0"/>
                    </a:cubicBezTo>
                  </a:path>
                </a:pathLst>
              </a:custGeom>
              <a:solidFill>
                <a:srgbClr val="FFFFFF">
                  <a:alpha val="51000"/>
                </a:srgbClr>
              </a:solidFill>
              <a:ln>
                <a:noFill/>
              </a:ln>
              <a:effectLst/>
            </p:spPr>
            <p:txBody>
              <a:bodyPr/>
              <a:lstStyle/>
              <a:p>
                <a:pPr defTabSz="913684">
                  <a:defRPr/>
                </a:pPr>
                <a:endParaRPr lang="en-US" sz="1900" kern="0" dirty="0">
                  <a:solidFill>
                    <a:srgbClr val="000000"/>
                  </a:solidFill>
                  <a:latin typeface="Arial"/>
                  <a:cs typeface="Arial" pitchFamily="34" charset="0"/>
                </a:endParaRPr>
              </a:p>
            </p:txBody>
          </p:sp>
          <p:sp>
            <p:nvSpPr>
              <p:cNvPr id="213" name="Freeform 66"/>
              <p:cNvSpPr>
                <a:spLocks/>
              </p:cNvSpPr>
              <p:nvPr/>
            </p:nvSpPr>
            <p:spPr bwMode="auto">
              <a:xfrm>
                <a:off x="9670993" y="2465379"/>
                <a:ext cx="135666" cy="194660"/>
              </a:xfrm>
              <a:custGeom>
                <a:avLst/>
                <a:gdLst/>
                <a:ahLst/>
                <a:cxnLst>
                  <a:cxn ang="0">
                    <a:pos x="46" y="19"/>
                  </a:cxn>
                  <a:cxn ang="0">
                    <a:pos x="60" y="13"/>
                  </a:cxn>
                  <a:cxn ang="0">
                    <a:pos x="60" y="0"/>
                  </a:cxn>
                  <a:cxn ang="0">
                    <a:pos x="40" y="7"/>
                  </a:cxn>
                  <a:cxn ang="0">
                    <a:pos x="10" y="86"/>
                  </a:cxn>
                  <a:cxn ang="0">
                    <a:pos x="22" y="79"/>
                  </a:cxn>
                  <a:cxn ang="0">
                    <a:pos x="46" y="19"/>
                  </a:cxn>
                </a:cxnLst>
                <a:rect l="0" t="0" r="r" b="b"/>
                <a:pathLst>
                  <a:path w="60" h="86">
                    <a:moveTo>
                      <a:pt x="46" y="19"/>
                    </a:moveTo>
                    <a:cubicBezTo>
                      <a:pt x="51" y="16"/>
                      <a:pt x="55" y="14"/>
                      <a:pt x="60" y="13"/>
                    </a:cubicBezTo>
                    <a:cubicBezTo>
                      <a:pt x="60" y="0"/>
                      <a:pt x="60" y="0"/>
                      <a:pt x="60" y="0"/>
                    </a:cubicBezTo>
                    <a:cubicBezTo>
                      <a:pt x="53" y="1"/>
                      <a:pt x="46" y="3"/>
                      <a:pt x="40" y="7"/>
                    </a:cubicBezTo>
                    <a:cubicBezTo>
                      <a:pt x="12" y="23"/>
                      <a:pt x="0" y="57"/>
                      <a:pt x="10" y="86"/>
                    </a:cubicBezTo>
                    <a:cubicBezTo>
                      <a:pt x="22" y="79"/>
                      <a:pt x="22" y="79"/>
                      <a:pt x="22" y="79"/>
                    </a:cubicBezTo>
                    <a:cubicBezTo>
                      <a:pt x="15" y="56"/>
                      <a:pt x="25" y="31"/>
                      <a:pt x="46" y="19"/>
                    </a:cubicBezTo>
                  </a:path>
                </a:pathLst>
              </a:custGeom>
              <a:solidFill>
                <a:srgbClr val="FFFFFF">
                  <a:alpha val="76000"/>
                </a:srgbClr>
              </a:solidFill>
              <a:ln>
                <a:noFill/>
              </a:ln>
              <a:effectLst/>
            </p:spPr>
            <p:txBody>
              <a:bodyPr/>
              <a:lstStyle/>
              <a:p>
                <a:pPr defTabSz="913684">
                  <a:defRPr/>
                </a:pPr>
                <a:endParaRPr lang="en-US" sz="1900" kern="0" dirty="0">
                  <a:solidFill>
                    <a:srgbClr val="000000"/>
                  </a:solidFill>
                  <a:latin typeface="Arial"/>
                  <a:cs typeface="Arial" pitchFamily="34" charset="0"/>
                </a:endParaRPr>
              </a:p>
            </p:txBody>
          </p:sp>
          <p:sp>
            <p:nvSpPr>
              <p:cNvPr id="214" name="Freeform 67"/>
              <p:cNvSpPr>
                <a:spLocks/>
              </p:cNvSpPr>
              <p:nvPr/>
            </p:nvSpPr>
            <p:spPr bwMode="auto">
              <a:xfrm>
                <a:off x="9723509" y="2696355"/>
                <a:ext cx="227568" cy="82804"/>
              </a:xfrm>
              <a:custGeom>
                <a:avLst/>
                <a:gdLst/>
                <a:ahLst/>
                <a:cxnLst>
                  <a:cxn ang="0">
                    <a:pos x="23" y="9"/>
                  </a:cxn>
                  <a:cxn ang="0">
                    <a:pos x="12" y="0"/>
                  </a:cxn>
                  <a:cxn ang="0">
                    <a:pos x="0" y="7"/>
                  </a:cxn>
                  <a:cxn ang="0">
                    <a:pos x="17" y="21"/>
                  </a:cxn>
                  <a:cxn ang="0">
                    <a:pos x="100" y="7"/>
                  </a:cxn>
                  <a:cxn ang="0">
                    <a:pos x="88" y="0"/>
                  </a:cxn>
                  <a:cxn ang="0">
                    <a:pos x="23" y="9"/>
                  </a:cxn>
                </a:cxnLst>
                <a:rect l="0" t="0" r="r" b="b"/>
                <a:pathLst>
                  <a:path w="100" h="37">
                    <a:moveTo>
                      <a:pt x="23" y="9"/>
                    </a:moveTo>
                    <a:cubicBezTo>
                      <a:pt x="19" y="6"/>
                      <a:pt x="15" y="4"/>
                      <a:pt x="12" y="0"/>
                    </a:cubicBezTo>
                    <a:cubicBezTo>
                      <a:pt x="0" y="7"/>
                      <a:pt x="0" y="7"/>
                      <a:pt x="0" y="7"/>
                    </a:cubicBezTo>
                    <a:cubicBezTo>
                      <a:pt x="5" y="12"/>
                      <a:pt x="10" y="17"/>
                      <a:pt x="17" y="21"/>
                    </a:cubicBezTo>
                    <a:cubicBezTo>
                      <a:pt x="45" y="37"/>
                      <a:pt x="79" y="30"/>
                      <a:pt x="100" y="7"/>
                    </a:cubicBezTo>
                    <a:cubicBezTo>
                      <a:pt x="88" y="0"/>
                      <a:pt x="88" y="0"/>
                      <a:pt x="88" y="0"/>
                    </a:cubicBezTo>
                    <a:cubicBezTo>
                      <a:pt x="71" y="17"/>
                      <a:pt x="45" y="21"/>
                      <a:pt x="23" y="9"/>
                    </a:cubicBezTo>
                  </a:path>
                </a:pathLst>
              </a:custGeom>
              <a:solidFill>
                <a:srgbClr val="FFFFFF">
                  <a:alpha val="76000"/>
                </a:srgbClr>
              </a:solidFill>
              <a:ln>
                <a:noFill/>
              </a:ln>
              <a:effectLst/>
            </p:spPr>
            <p:txBody>
              <a:bodyPr/>
              <a:lstStyle/>
              <a:p>
                <a:pPr defTabSz="913684">
                  <a:defRPr/>
                </a:pPr>
                <a:endParaRPr lang="en-US" sz="1900" kern="0" dirty="0">
                  <a:solidFill>
                    <a:srgbClr val="000000"/>
                  </a:solidFill>
                  <a:latin typeface="Arial"/>
                  <a:cs typeface="Arial" pitchFamily="34" charset="0"/>
                </a:endParaRPr>
              </a:p>
            </p:txBody>
          </p:sp>
          <p:sp>
            <p:nvSpPr>
              <p:cNvPr id="215" name="Freeform 68"/>
              <p:cNvSpPr>
                <a:spLocks/>
              </p:cNvSpPr>
              <p:nvPr/>
            </p:nvSpPr>
            <p:spPr bwMode="auto">
              <a:xfrm>
                <a:off x="9866468" y="2465379"/>
                <a:ext cx="122537" cy="194660"/>
              </a:xfrm>
              <a:custGeom>
                <a:avLst/>
                <a:gdLst/>
                <a:ahLst/>
                <a:cxnLst>
                  <a:cxn ang="0">
                    <a:pos x="40" y="65"/>
                  </a:cxn>
                  <a:cxn ang="0">
                    <a:pos x="38" y="79"/>
                  </a:cxn>
                  <a:cxn ang="0">
                    <a:pos x="50" y="86"/>
                  </a:cxn>
                  <a:cxn ang="0">
                    <a:pos x="54" y="65"/>
                  </a:cxn>
                  <a:cxn ang="0">
                    <a:pos x="0" y="0"/>
                  </a:cxn>
                  <a:cxn ang="0">
                    <a:pos x="0" y="13"/>
                  </a:cxn>
                  <a:cxn ang="0">
                    <a:pos x="40" y="65"/>
                  </a:cxn>
                </a:cxnLst>
                <a:rect l="0" t="0" r="r" b="b"/>
                <a:pathLst>
                  <a:path w="54" h="86">
                    <a:moveTo>
                      <a:pt x="40" y="65"/>
                    </a:moveTo>
                    <a:cubicBezTo>
                      <a:pt x="40" y="70"/>
                      <a:pt x="40" y="75"/>
                      <a:pt x="38" y="79"/>
                    </a:cubicBezTo>
                    <a:cubicBezTo>
                      <a:pt x="50" y="86"/>
                      <a:pt x="50" y="86"/>
                      <a:pt x="50" y="86"/>
                    </a:cubicBezTo>
                    <a:cubicBezTo>
                      <a:pt x="52" y="79"/>
                      <a:pt x="54" y="72"/>
                      <a:pt x="54" y="65"/>
                    </a:cubicBezTo>
                    <a:cubicBezTo>
                      <a:pt x="54" y="33"/>
                      <a:pt x="31" y="6"/>
                      <a:pt x="0" y="0"/>
                    </a:cubicBezTo>
                    <a:cubicBezTo>
                      <a:pt x="0" y="13"/>
                      <a:pt x="0" y="13"/>
                      <a:pt x="0" y="13"/>
                    </a:cubicBezTo>
                    <a:cubicBezTo>
                      <a:pt x="23" y="19"/>
                      <a:pt x="40" y="40"/>
                      <a:pt x="40" y="65"/>
                    </a:cubicBezTo>
                  </a:path>
                </a:pathLst>
              </a:custGeom>
              <a:solidFill>
                <a:srgbClr val="FFFFFF">
                  <a:alpha val="76000"/>
                </a:srgbClr>
              </a:solidFill>
              <a:ln>
                <a:noFill/>
              </a:ln>
              <a:effectLst/>
            </p:spPr>
            <p:txBody>
              <a:bodyPr/>
              <a:lstStyle/>
              <a:p>
                <a:pPr defTabSz="913684">
                  <a:defRPr/>
                </a:pPr>
                <a:endParaRPr lang="en-US" sz="1900" kern="0" dirty="0">
                  <a:solidFill>
                    <a:srgbClr val="000000"/>
                  </a:solidFill>
                  <a:latin typeface="Arial"/>
                  <a:cs typeface="Arial" pitchFamily="34" charset="0"/>
                </a:endParaRPr>
              </a:p>
            </p:txBody>
          </p:sp>
        </p:grpSp>
      </p:grpSp>
      <p:grpSp>
        <p:nvGrpSpPr>
          <p:cNvPr id="249" name="Group 248"/>
          <p:cNvGrpSpPr/>
          <p:nvPr/>
        </p:nvGrpSpPr>
        <p:grpSpPr>
          <a:xfrm>
            <a:off x="5827356" y="2162406"/>
            <a:ext cx="171431" cy="363393"/>
            <a:chOff x="7096031" y="2807971"/>
            <a:chExt cx="178604" cy="378500"/>
          </a:xfrm>
        </p:grpSpPr>
        <p:sp>
          <p:nvSpPr>
            <p:cNvPr id="223" name="Freeform 7"/>
            <p:cNvSpPr>
              <a:spLocks noEditPoints="1"/>
            </p:cNvSpPr>
            <p:nvPr/>
          </p:nvSpPr>
          <p:spPr bwMode="auto">
            <a:xfrm>
              <a:off x="7096031" y="2807971"/>
              <a:ext cx="132853" cy="261971"/>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rgbClr val="FFFFFF"/>
            </a:solidFill>
            <a:ln>
              <a:noFill/>
            </a:ln>
            <a:effectLst/>
          </p:spPr>
          <p:txBody>
            <a:bodyPr/>
            <a:lstStyle/>
            <a:p>
              <a:pPr defTabSz="913684">
                <a:defRPr/>
              </a:pPr>
              <a:endParaRPr lang="en-US" sz="1574" kern="0" dirty="0">
                <a:solidFill>
                  <a:srgbClr val="000000"/>
                </a:solidFill>
                <a:latin typeface="Arial"/>
                <a:cs typeface="Arial" pitchFamily="34" charset="0"/>
              </a:endParaRPr>
            </a:p>
          </p:txBody>
        </p:sp>
        <p:sp>
          <p:nvSpPr>
            <p:cNvPr id="224" name="Freeform 223"/>
            <p:cNvSpPr>
              <a:spLocks/>
            </p:cNvSpPr>
            <p:nvPr/>
          </p:nvSpPr>
          <p:spPr bwMode="auto">
            <a:xfrm>
              <a:off x="7119787" y="2892082"/>
              <a:ext cx="84463" cy="28913"/>
            </a:xfrm>
            <a:custGeom>
              <a:avLst/>
              <a:gdLst>
                <a:gd name="T0" fmla="*/ 0 w 2590"/>
                <a:gd name="T1" fmla="*/ 542 h 773"/>
                <a:gd name="T2" fmla="*/ 231 w 2590"/>
                <a:gd name="T3" fmla="*/ 773 h 773"/>
                <a:gd name="T4" fmla="*/ 1295 w 2590"/>
                <a:gd name="T5" fmla="*/ 327 h 773"/>
                <a:gd name="T6" fmla="*/ 2359 w 2590"/>
                <a:gd name="T7" fmla="*/ 773 h 773"/>
                <a:gd name="T8" fmla="*/ 2590 w 2590"/>
                <a:gd name="T9" fmla="*/ 542 h 773"/>
                <a:gd name="T10" fmla="*/ 1295 w 2590"/>
                <a:gd name="T11" fmla="*/ 0 h 773"/>
                <a:gd name="T12" fmla="*/ 0 w 2590"/>
                <a:gd name="T13" fmla="*/ 542 h 773"/>
              </a:gdLst>
              <a:ahLst/>
              <a:cxnLst>
                <a:cxn ang="0">
                  <a:pos x="T0" y="T1"/>
                </a:cxn>
                <a:cxn ang="0">
                  <a:pos x="T2" y="T3"/>
                </a:cxn>
                <a:cxn ang="0">
                  <a:pos x="T4" y="T5"/>
                </a:cxn>
                <a:cxn ang="0">
                  <a:pos x="T6" y="T7"/>
                </a:cxn>
                <a:cxn ang="0">
                  <a:pos x="T8" y="T9"/>
                </a:cxn>
                <a:cxn ang="0">
                  <a:pos x="T10" y="T11"/>
                </a:cxn>
                <a:cxn ang="0">
                  <a:pos x="T12" y="T13"/>
                </a:cxn>
              </a:cxnLst>
              <a:rect l="0" t="0" r="r" b="b"/>
              <a:pathLst>
                <a:path w="2590" h="773">
                  <a:moveTo>
                    <a:pt x="0" y="542"/>
                  </a:moveTo>
                  <a:cubicBezTo>
                    <a:pt x="231" y="773"/>
                    <a:pt x="231" y="773"/>
                    <a:pt x="231" y="773"/>
                  </a:cubicBezTo>
                  <a:cubicBezTo>
                    <a:pt x="502" y="497"/>
                    <a:pt x="879" y="327"/>
                    <a:pt x="1295" y="327"/>
                  </a:cubicBezTo>
                  <a:cubicBezTo>
                    <a:pt x="1711" y="327"/>
                    <a:pt x="2088" y="497"/>
                    <a:pt x="2359" y="773"/>
                  </a:cubicBezTo>
                  <a:cubicBezTo>
                    <a:pt x="2590" y="542"/>
                    <a:pt x="2590" y="542"/>
                    <a:pt x="2590" y="542"/>
                  </a:cubicBezTo>
                  <a:cubicBezTo>
                    <a:pt x="2260" y="207"/>
                    <a:pt x="1801" y="0"/>
                    <a:pt x="1295" y="0"/>
                  </a:cubicBezTo>
                  <a:cubicBezTo>
                    <a:pt x="789" y="0"/>
                    <a:pt x="330" y="207"/>
                    <a:pt x="0" y="542"/>
                  </a:cubicBezTo>
                  <a:close/>
                </a:path>
              </a:pathLst>
            </a:custGeom>
            <a:solidFill>
              <a:srgbClr val="FFFFFF"/>
            </a:solidFill>
            <a:ln>
              <a:noFill/>
            </a:ln>
            <a:effectLst/>
            <a:extLst/>
          </p:spPr>
          <p:txBody>
            <a:bodyPr/>
            <a:lstStyle/>
            <a:p>
              <a:pPr defTabSz="913684">
                <a:defRPr/>
              </a:pPr>
              <a:endParaRPr lang="en-US" sz="1574" kern="0" dirty="0">
                <a:solidFill>
                  <a:srgbClr val="000000"/>
                </a:solidFill>
                <a:latin typeface="Arial"/>
                <a:cs typeface="Arial" pitchFamily="34" charset="0"/>
              </a:endParaRPr>
            </a:p>
          </p:txBody>
        </p:sp>
        <p:sp>
          <p:nvSpPr>
            <p:cNvPr id="225" name="Freeform 224"/>
            <p:cNvSpPr>
              <a:spLocks/>
            </p:cNvSpPr>
            <p:nvPr/>
          </p:nvSpPr>
          <p:spPr bwMode="auto">
            <a:xfrm>
              <a:off x="7134743" y="2915739"/>
              <a:ext cx="54549" cy="21028"/>
            </a:xfrm>
            <a:custGeom>
              <a:avLst/>
              <a:gdLst>
                <a:gd name="T0" fmla="*/ 0 w 1666"/>
                <a:gd name="T1" fmla="*/ 350 h 581"/>
                <a:gd name="T2" fmla="*/ 231 w 1666"/>
                <a:gd name="T3" fmla="*/ 581 h 581"/>
                <a:gd name="T4" fmla="*/ 231 w 1666"/>
                <a:gd name="T5" fmla="*/ 581 h 581"/>
                <a:gd name="T6" fmla="*/ 790 w 1666"/>
                <a:gd name="T7" fmla="*/ 328 h 581"/>
                <a:gd name="T8" fmla="*/ 833 w 1666"/>
                <a:gd name="T9" fmla="*/ 327 h 581"/>
                <a:gd name="T10" fmla="*/ 876 w 1666"/>
                <a:gd name="T11" fmla="*/ 328 h 581"/>
                <a:gd name="T12" fmla="*/ 1436 w 1666"/>
                <a:gd name="T13" fmla="*/ 581 h 581"/>
                <a:gd name="T14" fmla="*/ 1436 w 1666"/>
                <a:gd name="T15" fmla="*/ 581 h 581"/>
                <a:gd name="T16" fmla="*/ 1666 w 1666"/>
                <a:gd name="T17" fmla="*/ 350 h 581"/>
                <a:gd name="T18" fmla="*/ 833 w 1666"/>
                <a:gd name="T19" fmla="*/ 0 h 581"/>
                <a:gd name="T20" fmla="*/ 0 w 1666"/>
                <a:gd name="T21" fmla="*/ 35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6" h="581">
                  <a:moveTo>
                    <a:pt x="0" y="350"/>
                  </a:moveTo>
                  <a:cubicBezTo>
                    <a:pt x="231" y="581"/>
                    <a:pt x="231" y="581"/>
                    <a:pt x="231" y="581"/>
                  </a:cubicBezTo>
                  <a:cubicBezTo>
                    <a:pt x="231" y="581"/>
                    <a:pt x="231" y="581"/>
                    <a:pt x="231" y="581"/>
                  </a:cubicBezTo>
                  <a:cubicBezTo>
                    <a:pt x="374" y="434"/>
                    <a:pt x="571" y="339"/>
                    <a:pt x="790" y="328"/>
                  </a:cubicBezTo>
                  <a:cubicBezTo>
                    <a:pt x="804" y="327"/>
                    <a:pt x="819" y="327"/>
                    <a:pt x="833" y="327"/>
                  </a:cubicBezTo>
                  <a:cubicBezTo>
                    <a:pt x="848" y="327"/>
                    <a:pt x="862" y="327"/>
                    <a:pt x="876" y="328"/>
                  </a:cubicBezTo>
                  <a:cubicBezTo>
                    <a:pt x="1095" y="339"/>
                    <a:pt x="1292" y="434"/>
                    <a:pt x="1436" y="581"/>
                  </a:cubicBezTo>
                  <a:cubicBezTo>
                    <a:pt x="1436" y="581"/>
                    <a:pt x="1436" y="581"/>
                    <a:pt x="1436" y="581"/>
                  </a:cubicBezTo>
                  <a:cubicBezTo>
                    <a:pt x="1666" y="350"/>
                    <a:pt x="1666" y="350"/>
                    <a:pt x="1666" y="350"/>
                  </a:cubicBezTo>
                  <a:cubicBezTo>
                    <a:pt x="1454" y="135"/>
                    <a:pt x="1159" y="0"/>
                    <a:pt x="833" y="0"/>
                  </a:cubicBezTo>
                  <a:cubicBezTo>
                    <a:pt x="507" y="0"/>
                    <a:pt x="212" y="135"/>
                    <a:pt x="0" y="350"/>
                  </a:cubicBezTo>
                  <a:close/>
                </a:path>
              </a:pathLst>
            </a:custGeom>
            <a:solidFill>
              <a:srgbClr val="FFFFFF"/>
            </a:solidFill>
            <a:ln>
              <a:noFill/>
            </a:ln>
            <a:effectLst/>
            <a:extLst/>
          </p:spPr>
          <p:txBody>
            <a:bodyPr/>
            <a:lstStyle/>
            <a:p>
              <a:pPr defTabSz="913684">
                <a:defRPr/>
              </a:pPr>
              <a:endParaRPr lang="en-US" sz="1574" kern="0" dirty="0">
                <a:solidFill>
                  <a:srgbClr val="000000"/>
                </a:solidFill>
                <a:latin typeface="Arial"/>
                <a:cs typeface="Arial" pitchFamily="34" charset="0"/>
              </a:endParaRPr>
            </a:p>
          </p:txBody>
        </p:sp>
        <p:sp>
          <p:nvSpPr>
            <p:cNvPr id="226" name="Freeform 7"/>
            <p:cNvSpPr>
              <a:spLocks/>
            </p:cNvSpPr>
            <p:nvPr/>
          </p:nvSpPr>
          <p:spPr bwMode="auto">
            <a:xfrm>
              <a:off x="7101310" y="2936766"/>
              <a:ext cx="173325" cy="249705"/>
            </a:xfrm>
            <a:custGeom>
              <a:avLst/>
              <a:gdLst>
                <a:gd name="T0" fmla="*/ 1098 w 2852"/>
                <a:gd name="T1" fmla="*/ 22 h 4137"/>
                <a:gd name="T2" fmla="*/ 1176 w 2852"/>
                <a:gd name="T3" fmla="*/ 96 h 4137"/>
                <a:gd name="T4" fmla="*/ 1233 w 2852"/>
                <a:gd name="T5" fmla="*/ 286 h 4137"/>
                <a:gd name="T6" fmla="*/ 1251 w 2852"/>
                <a:gd name="T7" fmla="*/ 1948 h 4137"/>
                <a:gd name="T8" fmla="*/ 1285 w 2852"/>
                <a:gd name="T9" fmla="*/ 1946 h 4137"/>
                <a:gd name="T10" fmla="*/ 1305 w 2852"/>
                <a:gd name="T11" fmla="*/ 1821 h 4137"/>
                <a:gd name="T12" fmla="*/ 1301 w 2852"/>
                <a:gd name="T13" fmla="*/ 1111 h 4137"/>
                <a:gd name="T14" fmla="*/ 1368 w 2852"/>
                <a:gd name="T15" fmla="*/ 904 h 4137"/>
                <a:gd name="T16" fmla="*/ 1496 w 2852"/>
                <a:gd name="T17" fmla="*/ 840 h 4137"/>
                <a:gd name="T18" fmla="*/ 1688 w 2852"/>
                <a:gd name="T19" fmla="*/ 891 h 4137"/>
                <a:gd name="T20" fmla="*/ 1759 w 2852"/>
                <a:gd name="T21" fmla="*/ 992 h 4137"/>
                <a:gd name="T22" fmla="*/ 1770 w 2852"/>
                <a:gd name="T23" fmla="*/ 1234 h 4137"/>
                <a:gd name="T24" fmla="*/ 1808 w 2852"/>
                <a:gd name="T25" fmla="*/ 1952 h 4137"/>
                <a:gd name="T26" fmla="*/ 1851 w 2852"/>
                <a:gd name="T27" fmla="*/ 1798 h 4137"/>
                <a:gd name="T28" fmla="*/ 1856 w 2852"/>
                <a:gd name="T29" fmla="*/ 1089 h 4137"/>
                <a:gd name="T30" fmla="*/ 1984 w 2852"/>
                <a:gd name="T31" fmla="*/ 960 h 4137"/>
                <a:gd name="T32" fmla="*/ 2173 w 2852"/>
                <a:gd name="T33" fmla="*/ 962 h 4137"/>
                <a:gd name="T34" fmla="*/ 2305 w 2852"/>
                <a:gd name="T35" fmla="*/ 1116 h 4137"/>
                <a:gd name="T36" fmla="*/ 2312 w 2852"/>
                <a:gd name="T37" fmla="*/ 1936 h 4137"/>
                <a:gd name="T38" fmla="*/ 2384 w 2852"/>
                <a:gd name="T39" fmla="*/ 1936 h 4137"/>
                <a:gd name="T40" fmla="*/ 2408 w 2852"/>
                <a:gd name="T41" fmla="*/ 1296 h 4137"/>
                <a:gd name="T42" fmla="*/ 2462 w 2852"/>
                <a:gd name="T43" fmla="*/ 1236 h 4137"/>
                <a:gd name="T44" fmla="*/ 2568 w 2852"/>
                <a:gd name="T45" fmla="*/ 1177 h 4137"/>
                <a:gd name="T46" fmla="*/ 2792 w 2852"/>
                <a:gd name="T47" fmla="*/ 1257 h 4137"/>
                <a:gd name="T48" fmla="*/ 2852 w 2852"/>
                <a:gd name="T49" fmla="*/ 1538 h 4137"/>
                <a:gd name="T50" fmla="*/ 2840 w 2852"/>
                <a:gd name="T51" fmla="*/ 2848 h 4137"/>
                <a:gd name="T52" fmla="*/ 2801 w 2852"/>
                <a:gd name="T53" fmla="*/ 3009 h 4137"/>
                <a:gd name="T54" fmla="*/ 2737 w 2852"/>
                <a:gd name="T55" fmla="*/ 3161 h 4137"/>
                <a:gd name="T56" fmla="*/ 2656 w 2852"/>
                <a:gd name="T57" fmla="*/ 3289 h 4137"/>
                <a:gd name="T58" fmla="*/ 2498 w 2852"/>
                <a:gd name="T59" fmla="*/ 3651 h 4137"/>
                <a:gd name="T60" fmla="*/ 2472 w 2852"/>
                <a:gd name="T61" fmla="*/ 4137 h 4137"/>
                <a:gd name="T62" fmla="*/ 1047 w 2852"/>
                <a:gd name="T63" fmla="*/ 3712 h 4137"/>
                <a:gd name="T64" fmla="*/ 1000 w 2852"/>
                <a:gd name="T65" fmla="*/ 3609 h 4137"/>
                <a:gd name="T66" fmla="*/ 880 w 2852"/>
                <a:gd name="T67" fmla="*/ 3473 h 4137"/>
                <a:gd name="T68" fmla="*/ 648 w 2852"/>
                <a:gd name="T69" fmla="*/ 3240 h 4137"/>
                <a:gd name="T70" fmla="*/ 584 w 2852"/>
                <a:gd name="T71" fmla="*/ 3145 h 4137"/>
                <a:gd name="T72" fmla="*/ 512 w 2852"/>
                <a:gd name="T73" fmla="*/ 3017 h 4137"/>
                <a:gd name="T74" fmla="*/ 416 w 2852"/>
                <a:gd name="T75" fmla="*/ 2672 h 4137"/>
                <a:gd name="T76" fmla="*/ 388 w 2852"/>
                <a:gd name="T77" fmla="*/ 2304 h 4137"/>
                <a:gd name="T78" fmla="*/ 320 w 2852"/>
                <a:gd name="T79" fmla="*/ 2145 h 4137"/>
                <a:gd name="T80" fmla="*/ 200 w 2852"/>
                <a:gd name="T81" fmla="*/ 2048 h 4137"/>
                <a:gd name="T82" fmla="*/ 55 w 2852"/>
                <a:gd name="T83" fmla="*/ 1960 h 4137"/>
                <a:gd name="T84" fmla="*/ 0 w 2852"/>
                <a:gd name="T85" fmla="*/ 1761 h 4137"/>
                <a:gd name="T86" fmla="*/ 40 w 2852"/>
                <a:gd name="T87" fmla="*/ 1673 h 4137"/>
                <a:gd name="T88" fmla="*/ 204 w 2852"/>
                <a:gd name="T89" fmla="*/ 1582 h 4137"/>
                <a:gd name="T90" fmla="*/ 440 w 2852"/>
                <a:gd name="T91" fmla="*/ 1616 h 4137"/>
                <a:gd name="T92" fmla="*/ 569 w 2852"/>
                <a:gd name="T93" fmla="*/ 1695 h 4137"/>
                <a:gd name="T94" fmla="*/ 656 w 2852"/>
                <a:gd name="T95" fmla="*/ 1801 h 4137"/>
                <a:gd name="T96" fmla="*/ 690 w 2852"/>
                <a:gd name="T97" fmla="*/ 2093 h 4137"/>
                <a:gd name="T98" fmla="*/ 664 w 2852"/>
                <a:gd name="T99" fmla="*/ 2376 h 4137"/>
                <a:gd name="T100" fmla="*/ 624 w 2852"/>
                <a:gd name="T101" fmla="*/ 2489 h 4137"/>
                <a:gd name="T102" fmla="*/ 584 w 2852"/>
                <a:gd name="T103" fmla="*/ 2720 h 4137"/>
                <a:gd name="T104" fmla="*/ 637 w 2852"/>
                <a:gd name="T105" fmla="*/ 2723 h 4137"/>
                <a:gd name="T106" fmla="*/ 668 w 2852"/>
                <a:gd name="T107" fmla="*/ 2596 h 4137"/>
                <a:gd name="T108" fmla="*/ 712 w 2852"/>
                <a:gd name="T109" fmla="*/ 2449 h 4137"/>
                <a:gd name="T110" fmla="*/ 744 w 2852"/>
                <a:gd name="T111" fmla="*/ 2328 h 4137"/>
                <a:gd name="T112" fmla="*/ 760 w 2852"/>
                <a:gd name="T113" fmla="*/ 2042 h 4137"/>
                <a:gd name="T114" fmla="*/ 767 w 2852"/>
                <a:gd name="T115" fmla="*/ 1845 h 4137"/>
                <a:gd name="T116" fmla="*/ 760 w 2852"/>
                <a:gd name="T117" fmla="*/ 240 h 4137"/>
                <a:gd name="T118" fmla="*/ 855 w 2852"/>
                <a:gd name="T119" fmla="*/ 56 h 4137"/>
                <a:gd name="T120" fmla="*/ 985 w 2852"/>
                <a:gd name="T121" fmla="*/ 0 h 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4137">
                  <a:moveTo>
                    <a:pt x="985" y="0"/>
                  </a:moveTo>
                  <a:lnTo>
                    <a:pt x="997" y="1"/>
                  </a:lnTo>
                  <a:lnTo>
                    <a:pt x="1014" y="3"/>
                  </a:lnTo>
                  <a:lnTo>
                    <a:pt x="1032" y="6"/>
                  </a:lnTo>
                  <a:lnTo>
                    <a:pt x="1051" y="11"/>
                  </a:lnTo>
                  <a:lnTo>
                    <a:pt x="1070" y="15"/>
                  </a:lnTo>
                  <a:lnTo>
                    <a:pt x="1085" y="18"/>
                  </a:lnTo>
                  <a:lnTo>
                    <a:pt x="1098" y="22"/>
                  </a:lnTo>
                  <a:lnTo>
                    <a:pt x="1104" y="23"/>
                  </a:lnTo>
                  <a:lnTo>
                    <a:pt x="1112" y="40"/>
                  </a:lnTo>
                  <a:lnTo>
                    <a:pt x="1128" y="40"/>
                  </a:lnTo>
                  <a:lnTo>
                    <a:pt x="1135" y="56"/>
                  </a:lnTo>
                  <a:lnTo>
                    <a:pt x="1152" y="56"/>
                  </a:lnTo>
                  <a:lnTo>
                    <a:pt x="1152" y="64"/>
                  </a:lnTo>
                  <a:lnTo>
                    <a:pt x="1176" y="80"/>
                  </a:lnTo>
                  <a:lnTo>
                    <a:pt x="1176" y="96"/>
                  </a:lnTo>
                  <a:lnTo>
                    <a:pt x="1192" y="104"/>
                  </a:lnTo>
                  <a:lnTo>
                    <a:pt x="1192" y="120"/>
                  </a:lnTo>
                  <a:lnTo>
                    <a:pt x="1208" y="128"/>
                  </a:lnTo>
                  <a:lnTo>
                    <a:pt x="1217" y="152"/>
                  </a:lnTo>
                  <a:lnTo>
                    <a:pt x="1225" y="180"/>
                  </a:lnTo>
                  <a:lnTo>
                    <a:pt x="1230" y="213"/>
                  </a:lnTo>
                  <a:lnTo>
                    <a:pt x="1232" y="248"/>
                  </a:lnTo>
                  <a:lnTo>
                    <a:pt x="1233" y="286"/>
                  </a:lnTo>
                  <a:lnTo>
                    <a:pt x="1233" y="324"/>
                  </a:lnTo>
                  <a:lnTo>
                    <a:pt x="1233" y="361"/>
                  </a:lnTo>
                  <a:lnTo>
                    <a:pt x="1232" y="398"/>
                  </a:lnTo>
                  <a:lnTo>
                    <a:pt x="1232" y="432"/>
                  </a:lnTo>
                  <a:lnTo>
                    <a:pt x="1232" y="1936"/>
                  </a:lnTo>
                  <a:lnTo>
                    <a:pt x="1241" y="1941"/>
                  </a:lnTo>
                  <a:lnTo>
                    <a:pt x="1246" y="1945"/>
                  </a:lnTo>
                  <a:lnTo>
                    <a:pt x="1251" y="1948"/>
                  </a:lnTo>
                  <a:lnTo>
                    <a:pt x="1257" y="1950"/>
                  </a:lnTo>
                  <a:lnTo>
                    <a:pt x="1266" y="1952"/>
                  </a:lnTo>
                  <a:lnTo>
                    <a:pt x="1280" y="1953"/>
                  </a:lnTo>
                  <a:lnTo>
                    <a:pt x="1282" y="1950"/>
                  </a:lnTo>
                  <a:lnTo>
                    <a:pt x="1284" y="1949"/>
                  </a:lnTo>
                  <a:lnTo>
                    <a:pt x="1285" y="1948"/>
                  </a:lnTo>
                  <a:lnTo>
                    <a:pt x="1285" y="1948"/>
                  </a:lnTo>
                  <a:lnTo>
                    <a:pt x="1285" y="1946"/>
                  </a:lnTo>
                  <a:lnTo>
                    <a:pt x="1286" y="1946"/>
                  </a:lnTo>
                  <a:lnTo>
                    <a:pt x="1287" y="1946"/>
                  </a:lnTo>
                  <a:lnTo>
                    <a:pt x="1289" y="1946"/>
                  </a:lnTo>
                  <a:lnTo>
                    <a:pt x="1292" y="1945"/>
                  </a:lnTo>
                  <a:lnTo>
                    <a:pt x="1296" y="1944"/>
                  </a:lnTo>
                  <a:lnTo>
                    <a:pt x="1301" y="1906"/>
                  </a:lnTo>
                  <a:lnTo>
                    <a:pt x="1304" y="1865"/>
                  </a:lnTo>
                  <a:lnTo>
                    <a:pt x="1305" y="1821"/>
                  </a:lnTo>
                  <a:lnTo>
                    <a:pt x="1305" y="1777"/>
                  </a:lnTo>
                  <a:lnTo>
                    <a:pt x="1304" y="1732"/>
                  </a:lnTo>
                  <a:lnTo>
                    <a:pt x="1304" y="1689"/>
                  </a:lnTo>
                  <a:lnTo>
                    <a:pt x="1304" y="1264"/>
                  </a:lnTo>
                  <a:lnTo>
                    <a:pt x="1304" y="1228"/>
                  </a:lnTo>
                  <a:lnTo>
                    <a:pt x="1302" y="1189"/>
                  </a:lnTo>
                  <a:lnTo>
                    <a:pt x="1301" y="1150"/>
                  </a:lnTo>
                  <a:lnTo>
                    <a:pt x="1301" y="1111"/>
                  </a:lnTo>
                  <a:lnTo>
                    <a:pt x="1301" y="1074"/>
                  </a:lnTo>
                  <a:lnTo>
                    <a:pt x="1305" y="1037"/>
                  </a:lnTo>
                  <a:lnTo>
                    <a:pt x="1311" y="1004"/>
                  </a:lnTo>
                  <a:lnTo>
                    <a:pt x="1320" y="977"/>
                  </a:lnTo>
                  <a:lnTo>
                    <a:pt x="1328" y="977"/>
                  </a:lnTo>
                  <a:lnTo>
                    <a:pt x="1336" y="944"/>
                  </a:lnTo>
                  <a:lnTo>
                    <a:pt x="1360" y="928"/>
                  </a:lnTo>
                  <a:lnTo>
                    <a:pt x="1368" y="904"/>
                  </a:lnTo>
                  <a:lnTo>
                    <a:pt x="1384" y="904"/>
                  </a:lnTo>
                  <a:lnTo>
                    <a:pt x="1400" y="880"/>
                  </a:lnTo>
                  <a:lnTo>
                    <a:pt x="1415" y="880"/>
                  </a:lnTo>
                  <a:lnTo>
                    <a:pt x="1424" y="864"/>
                  </a:lnTo>
                  <a:lnTo>
                    <a:pt x="1440" y="864"/>
                  </a:lnTo>
                  <a:lnTo>
                    <a:pt x="1440" y="856"/>
                  </a:lnTo>
                  <a:lnTo>
                    <a:pt x="1496" y="849"/>
                  </a:lnTo>
                  <a:lnTo>
                    <a:pt x="1496" y="840"/>
                  </a:lnTo>
                  <a:lnTo>
                    <a:pt x="1518" y="836"/>
                  </a:lnTo>
                  <a:lnTo>
                    <a:pt x="1543" y="837"/>
                  </a:lnTo>
                  <a:lnTo>
                    <a:pt x="1570" y="841"/>
                  </a:lnTo>
                  <a:lnTo>
                    <a:pt x="1596" y="849"/>
                  </a:lnTo>
                  <a:lnTo>
                    <a:pt x="1623" y="857"/>
                  </a:lnTo>
                  <a:lnTo>
                    <a:pt x="1646" y="869"/>
                  </a:lnTo>
                  <a:lnTo>
                    <a:pt x="1669" y="880"/>
                  </a:lnTo>
                  <a:lnTo>
                    <a:pt x="1688" y="891"/>
                  </a:lnTo>
                  <a:lnTo>
                    <a:pt x="1703" y="903"/>
                  </a:lnTo>
                  <a:lnTo>
                    <a:pt x="1712" y="913"/>
                  </a:lnTo>
                  <a:lnTo>
                    <a:pt x="1712" y="928"/>
                  </a:lnTo>
                  <a:lnTo>
                    <a:pt x="1736" y="944"/>
                  </a:lnTo>
                  <a:lnTo>
                    <a:pt x="1736" y="960"/>
                  </a:lnTo>
                  <a:lnTo>
                    <a:pt x="1744" y="960"/>
                  </a:lnTo>
                  <a:lnTo>
                    <a:pt x="1752" y="992"/>
                  </a:lnTo>
                  <a:lnTo>
                    <a:pt x="1759" y="992"/>
                  </a:lnTo>
                  <a:lnTo>
                    <a:pt x="1766" y="1012"/>
                  </a:lnTo>
                  <a:lnTo>
                    <a:pt x="1770" y="1037"/>
                  </a:lnTo>
                  <a:lnTo>
                    <a:pt x="1771" y="1066"/>
                  </a:lnTo>
                  <a:lnTo>
                    <a:pt x="1772" y="1099"/>
                  </a:lnTo>
                  <a:lnTo>
                    <a:pt x="1772" y="1133"/>
                  </a:lnTo>
                  <a:lnTo>
                    <a:pt x="1771" y="1168"/>
                  </a:lnTo>
                  <a:lnTo>
                    <a:pt x="1771" y="1202"/>
                  </a:lnTo>
                  <a:lnTo>
                    <a:pt x="1770" y="1234"/>
                  </a:lnTo>
                  <a:lnTo>
                    <a:pt x="1768" y="1263"/>
                  </a:lnTo>
                  <a:lnTo>
                    <a:pt x="1768" y="1288"/>
                  </a:lnTo>
                  <a:lnTo>
                    <a:pt x="1768" y="1929"/>
                  </a:lnTo>
                  <a:lnTo>
                    <a:pt x="1777" y="1935"/>
                  </a:lnTo>
                  <a:lnTo>
                    <a:pt x="1785" y="1940"/>
                  </a:lnTo>
                  <a:lnTo>
                    <a:pt x="1791" y="1944"/>
                  </a:lnTo>
                  <a:lnTo>
                    <a:pt x="1798" y="1948"/>
                  </a:lnTo>
                  <a:lnTo>
                    <a:pt x="1808" y="1952"/>
                  </a:lnTo>
                  <a:lnTo>
                    <a:pt x="1824" y="1953"/>
                  </a:lnTo>
                  <a:lnTo>
                    <a:pt x="1832" y="1936"/>
                  </a:lnTo>
                  <a:lnTo>
                    <a:pt x="1839" y="1925"/>
                  </a:lnTo>
                  <a:lnTo>
                    <a:pt x="1845" y="1906"/>
                  </a:lnTo>
                  <a:lnTo>
                    <a:pt x="1847" y="1884"/>
                  </a:lnTo>
                  <a:lnTo>
                    <a:pt x="1850" y="1857"/>
                  </a:lnTo>
                  <a:lnTo>
                    <a:pt x="1851" y="1828"/>
                  </a:lnTo>
                  <a:lnTo>
                    <a:pt x="1851" y="1798"/>
                  </a:lnTo>
                  <a:lnTo>
                    <a:pt x="1851" y="1767"/>
                  </a:lnTo>
                  <a:lnTo>
                    <a:pt x="1850" y="1737"/>
                  </a:lnTo>
                  <a:lnTo>
                    <a:pt x="1849" y="1709"/>
                  </a:lnTo>
                  <a:lnTo>
                    <a:pt x="1849" y="1685"/>
                  </a:lnTo>
                  <a:lnTo>
                    <a:pt x="1847" y="1664"/>
                  </a:lnTo>
                  <a:lnTo>
                    <a:pt x="1847" y="1112"/>
                  </a:lnTo>
                  <a:lnTo>
                    <a:pt x="1856" y="1112"/>
                  </a:lnTo>
                  <a:lnTo>
                    <a:pt x="1856" y="1089"/>
                  </a:lnTo>
                  <a:lnTo>
                    <a:pt x="1864" y="1089"/>
                  </a:lnTo>
                  <a:lnTo>
                    <a:pt x="1873" y="1056"/>
                  </a:lnTo>
                  <a:lnTo>
                    <a:pt x="1888" y="1048"/>
                  </a:lnTo>
                  <a:lnTo>
                    <a:pt x="1888" y="1032"/>
                  </a:lnTo>
                  <a:lnTo>
                    <a:pt x="1928" y="1001"/>
                  </a:lnTo>
                  <a:lnTo>
                    <a:pt x="1937" y="984"/>
                  </a:lnTo>
                  <a:lnTo>
                    <a:pt x="1984" y="968"/>
                  </a:lnTo>
                  <a:lnTo>
                    <a:pt x="1984" y="960"/>
                  </a:lnTo>
                  <a:lnTo>
                    <a:pt x="2001" y="960"/>
                  </a:lnTo>
                  <a:lnTo>
                    <a:pt x="2001" y="952"/>
                  </a:lnTo>
                  <a:lnTo>
                    <a:pt x="2032" y="952"/>
                  </a:lnTo>
                  <a:lnTo>
                    <a:pt x="2060" y="947"/>
                  </a:lnTo>
                  <a:lnTo>
                    <a:pt x="2089" y="945"/>
                  </a:lnTo>
                  <a:lnTo>
                    <a:pt x="2117" y="948"/>
                  </a:lnTo>
                  <a:lnTo>
                    <a:pt x="2146" y="954"/>
                  </a:lnTo>
                  <a:lnTo>
                    <a:pt x="2173" y="962"/>
                  </a:lnTo>
                  <a:lnTo>
                    <a:pt x="2197" y="973"/>
                  </a:lnTo>
                  <a:lnTo>
                    <a:pt x="2217" y="984"/>
                  </a:lnTo>
                  <a:lnTo>
                    <a:pt x="2241" y="1016"/>
                  </a:lnTo>
                  <a:lnTo>
                    <a:pt x="2272" y="1041"/>
                  </a:lnTo>
                  <a:lnTo>
                    <a:pt x="2272" y="1056"/>
                  </a:lnTo>
                  <a:lnTo>
                    <a:pt x="2288" y="1065"/>
                  </a:lnTo>
                  <a:lnTo>
                    <a:pt x="2298" y="1089"/>
                  </a:lnTo>
                  <a:lnTo>
                    <a:pt x="2305" y="1116"/>
                  </a:lnTo>
                  <a:lnTo>
                    <a:pt x="2310" y="1148"/>
                  </a:lnTo>
                  <a:lnTo>
                    <a:pt x="2312" y="1182"/>
                  </a:lnTo>
                  <a:lnTo>
                    <a:pt x="2313" y="1218"/>
                  </a:lnTo>
                  <a:lnTo>
                    <a:pt x="2313" y="1254"/>
                  </a:lnTo>
                  <a:lnTo>
                    <a:pt x="2313" y="1291"/>
                  </a:lnTo>
                  <a:lnTo>
                    <a:pt x="2312" y="1326"/>
                  </a:lnTo>
                  <a:lnTo>
                    <a:pt x="2312" y="1360"/>
                  </a:lnTo>
                  <a:lnTo>
                    <a:pt x="2312" y="1936"/>
                  </a:lnTo>
                  <a:lnTo>
                    <a:pt x="2336" y="1944"/>
                  </a:lnTo>
                  <a:lnTo>
                    <a:pt x="2338" y="1948"/>
                  </a:lnTo>
                  <a:lnTo>
                    <a:pt x="2341" y="1950"/>
                  </a:lnTo>
                  <a:lnTo>
                    <a:pt x="2345" y="1953"/>
                  </a:lnTo>
                  <a:lnTo>
                    <a:pt x="2351" y="1954"/>
                  </a:lnTo>
                  <a:lnTo>
                    <a:pt x="2360" y="1953"/>
                  </a:lnTo>
                  <a:lnTo>
                    <a:pt x="2360" y="1944"/>
                  </a:lnTo>
                  <a:lnTo>
                    <a:pt x="2384" y="1936"/>
                  </a:lnTo>
                  <a:lnTo>
                    <a:pt x="2384" y="1376"/>
                  </a:lnTo>
                  <a:lnTo>
                    <a:pt x="2390" y="1366"/>
                  </a:lnTo>
                  <a:lnTo>
                    <a:pt x="2394" y="1352"/>
                  </a:lnTo>
                  <a:lnTo>
                    <a:pt x="2395" y="1340"/>
                  </a:lnTo>
                  <a:lnTo>
                    <a:pt x="2396" y="1326"/>
                  </a:lnTo>
                  <a:lnTo>
                    <a:pt x="2400" y="1312"/>
                  </a:lnTo>
                  <a:lnTo>
                    <a:pt x="2408" y="1312"/>
                  </a:lnTo>
                  <a:lnTo>
                    <a:pt x="2408" y="1296"/>
                  </a:lnTo>
                  <a:lnTo>
                    <a:pt x="2424" y="1288"/>
                  </a:lnTo>
                  <a:lnTo>
                    <a:pt x="2424" y="1272"/>
                  </a:lnTo>
                  <a:lnTo>
                    <a:pt x="2433" y="1272"/>
                  </a:lnTo>
                  <a:lnTo>
                    <a:pt x="2438" y="1264"/>
                  </a:lnTo>
                  <a:lnTo>
                    <a:pt x="2441" y="1258"/>
                  </a:lnTo>
                  <a:lnTo>
                    <a:pt x="2445" y="1251"/>
                  </a:lnTo>
                  <a:lnTo>
                    <a:pt x="2448" y="1241"/>
                  </a:lnTo>
                  <a:lnTo>
                    <a:pt x="2462" y="1236"/>
                  </a:lnTo>
                  <a:lnTo>
                    <a:pt x="2470" y="1231"/>
                  </a:lnTo>
                  <a:lnTo>
                    <a:pt x="2479" y="1224"/>
                  </a:lnTo>
                  <a:lnTo>
                    <a:pt x="2488" y="1217"/>
                  </a:lnTo>
                  <a:lnTo>
                    <a:pt x="2488" y="1208"/>
                  </a:lnTo>
                  <a:lnTo>
                    <a:pt x="2536" y="1193"/>
                  </a:lnTo>
                  <a:lnTo>
                    <a:pt x="2536" y="1184"/>
                  </a:lnTo>
                  <a:lnTo>
                    <a:pt x="2568" y="1184"/>
                  </a:lnTo>
                  <a:lnTo>
                    <a:pt x="2568" y="1177"/>
                  </a:lnTo>
                  <a:lnTo>
                    <a:pt x="2696" y="1184"/>
                  </a:lnTo>
                  <a:lnTo>
                    <a:pt x="2696" y="1193"/>
                  </a:lnTo>
                  <a:lnTo>
                    <a:pt x="2728" y="1200"/>
                  </a:lnTo>
                  <a:lnTo>
                    <a:pt x="2728" y="1208"/>
                  </a:lnTo>
                  <a:lnTo>
                    <a:pt x="2744" y="1208"/>
                  </a:lnTo>
                  <a:lnTo>
                    <a:pt x="2752" y="1224"/>
                  </a:lnTo>
                  <a:lnTo>
                    <a:pt x="2768" y="1224"/>
                  </a:lnTo>
                  <a:lnTo>
                    <a:pt x="2792" y="1257"/>
                  </a:lnTo>
                  <a:lnTo>
                    <a:pt x="2801" y="1257"/>
                  </a:lnTo>
                  <a:lnTo>
                    <a:pt x="2817" y="1285"/>
                  </a:lnTo>
                  <a:lnTo>
                    <a:pt x="2830" y="1318"/>
                  </a:lnTo>
                  <a:lnTo>
                    <a:pt x="2838" y="1357"/>
                  </a:lnTo>
                  <a:lnTo>
                    <a:pt x="2846" y="1399"/>
                  </a:lnTo>
                  <a:lnTo>
                    <a:pt x="2850" y="1443"/>
                  </a:lnTo>
                  <a:lnTo>
                    <a:pt x="2852" y="1489"/>
                  </a:lnTo>
                  <a:lnTo>
                    <a:pt x="2852" y="1538"/>
                  </a:lnTo>
                  <a:lnTo>
                    <a:pt x="2852" y="1587"/>
                  </a:lnTo>
                  <a:lnTo>
                    <a:pt x="2851" y="1636"/>
                  </a:lnTo>
                  <a:lnTo>
                    <a:pt x="2850" y="1684"/>
                  </a:lnTo>
                  <a:lnTo>
                    <a:pt x="2848" y="1732"/>
                  </a:lnTo>
                  <a:lnTo>
                    <a:pt x="2848" y="1777"/>
                  </a:lnTo>
                  <a:lnTo>
                    <a:pt x="2848" y="2793"/>
                  </a:lnTo>
                  <a:lnTo>
                    <a:pt x="2840" y="2793"/>
                  </a:lnTo>
                  <a:lnTo>
                    <a:pt x="2840" y="2848"/>
                  </a:lnTo>
                  <a:lnTo>
                    <a:pt x="2832" y="2848"/>
                  </a:lnTo>
                  <a:lnTo>
                    <a:pt x="2832" y="2888"/>
                  </a:lnTo>
                  <a:lnTo>
                    <a:pt x="2824" y="2888"/>
                  </a:lnTo>
                  <a:lnTo>
                    <a:pt x="2824" y="2929"/>
                  </a:lnTo>
                  <a:lnTo>
                    <a:pt x="2816" y="2929"/>
                  </a:lnTo>
                  <a:lnTo>
                    <a:pt x="2808" y="2985"/>
                  </a:lnTo>
                  <a:lnTo>
                    <a:pt x="2801" y="2985"/>
                  </a:lnTo>
                  <a:lnTo>
                    <a:pt x="2801" y="3009"/>
                  </a:lnTo>
                  <a:lnTo>
                    <a:pt x="2792" y="3009"/>
                  </a:lnTo>
                  <a:lnTo>
                    <a:pt x="2792" y="3033"/>
                  </a:lnTo>
                  <a:lnTo>
                    <a:pt x="2784" y="3033"/>
                  </a:lnTo>
                  <a:lnTo>
                    <a:pt x="2784" y="3057"/>
                  </a:lnTo>
                  <a:lnTo>
                    <a:pt x="2776" y="3057"/>
                  </a:lnTo>
                  <a:lnTo>
                    <a:pt x="2768" y="3088"/>
                  </a:lnTo>
                  <a:lnTo>
                    <a:pt x="2760" y="3088"/>
                  </a:lnTo>
                  <a:lnTo>
                    <a:pt x="2737" y="3161"/>
                  </a:lnTo>
                  <a:lnTo>
                    <a:pt x="2720" y="3177"/>
                  </a:lnTo>
                  <a:lnTo>
                    <a:pt x="2720" y="3192"/>
                  </a:lnTo>
                  <a:lnTo>
                    <a:pt x="2704" y="3201"/>
                  </a:lnTo>
                  <a:lnTo>
                    <a:pt x="2696" y="3233"/>
                  </a:lnTo>
                  <a:lnTo>
                    <a:pt x="2680" y="3240"/>
                  </a:lnTo>
                  <a:lnTo>
                    <a:pt x="2680" y="3256"/>
                  </a:lnTo>
                  <a:lnTo>
                    <a:pt x="2656" y="3273"/>
                  </a:lnTo>
                  <a:lnTo>
                    <a:pt x="2656" y="3289"/>
                  </a:lnTo>
                  <a:lnTo>
                    <a:pt x="2640" y="3297"/>
                  </a:lnTo>
                  <a:lnTo>
                    <a:pt x="2632" y="3329"/>
                  </a:lnTo>
                  <a:lnTo>
                    <a:pt x="2616" y="3337"/>
                  </a:lnTo>
                  <a:lnTo>
                    <a:pt x="2608" y="3368"/>
                  </a:lnTo>
                  <a:lnTo>
                    <a:pt x="2592" y="3377"/>
                  </a:lnTo>
                  <a:lnTo>
                    <a:pt x="2512" y="3569"/>
                  </a:lnTo>
                  <a:lnTo>
                    <a:pt x="2512" y="3601"/>
                  </a:lnTo>
                  <a:lnTo>
                    <a:pt x="2498" y="3651"/>
                  </a:lnTo>
                  <a:lnTo>
                    <a:pt x="2487" y="3704"/>
                  </a:lnTo>
                  <a:lnTo>
                    <a:pt x="2479" y="3760"/>
                  </a:lnTo>
                  <a:lnTo>
                    <a:pt x="2475" y="3819"/>
                  </a:lnTo>
                  <a:lnTo>
                    <a:pt x="2473" y="3881"/>
                  </a:lnTo>
                  <a:lnTo>
                    <a:pt x="2472" y="3944"/>
                  </a:lnTo>
                  <a:lnTo>
                    <a:pt x="2472" y="4008"/>
                  </a:lnTo>
                  <a:lnTo>
                    <a:pt x="2473" y="4072"/>
                  </a:lnTo>
                  <a:lnTo>
                    <a:pt x="2472" y="4137"/>
                  </a:lnTo>
                  <a:lnTo>
                    <a:pt x="1080" y="4137"/>
                  </a:lnTo>
                  <a:lnTo>
                    <a:pt x="1080" y="4057"/>
                  </a:lnTo>
                  <a:lnTo>
                    <a:pt x="1073" y="4057"/>
                  </a:lnTo>
                  <a:lnTo>
                    <a:pt x="1073" y="3921"/>
                  </a:lnTo>
                  <a:lnTo>
                    <a:pt x="1064" y="3736"/>
                  </a:lnTo>
                  <a:lnTo>
                    <a:pt x="1056" y="3736"/>
                  </a:lnTo>
                  <a:lnTo>
                    <a:pt x="1056" y="3712"/>
                  </a:lnTo>
                  <a:lnTo>
                    <a:pt x="1047" y="3712"/>
                  </a:lnTo>
                  <a:lnTo>
                    <a:pt x="1047" y="3689"/>
                  </a:lnTo>
                  <a:lnTo>
                    <a:pt x="1040" y="3689"/>
                  </a:lnTo>
                  <a:lnTo>
                    <a:pt x="1040" y="3665"/>
                  </a:lnTo>
                  <a:lnTo>
                    <a:pt x="1032" y="3665"/>
                  </a:lnTo>
                  <a:lnTo>
                    <a:pt x="1032" y="3648"/>
                  </a:lnTo>
                  <a:lnTo>
                    <a:pt x="1024" y="3648"/>
                  </a:lnTo>
                  <a:lnTo>
                    <a:pt x="1016" y="3617"/>
                  </a:lnTo>
                  <a:lnTo>
                    <a:pt x="1000" y="3609"/>
                  </a:lnTo>
                  <a:lnTo>
                    <a:pt x="1000" y="3593"/>
                  </a:lnTo>
                  <a:lnTo>
                    <a:pt x="992" y="3593"/>
                  </a:lnTo>
                  <a:lnTo>
                    <a:pt x="992" y="3577"/>
                  </a:lnTo>
                  <a:lnTo>
                    <a:pt x="968" y="3560"/>
                  </a:lnTo>
                  <a:lnTo>
                    <a:pt x="968" y="3545"/>
                  </a:lnTo>
                  <a:lnTo>
                    <a:pt x="912" y="3496"/>
                  </a:lnTo>
                  <a:lnTo>
                    <a:pt x="896" y="3473"/>
                  </a:lnTo>
                  <a:lnTo>
                    <a:pt x="880" y="3473"/>
                  </a:lnTo>
                  <a:lnTo>
                    <a:pt x="855" y="3441"/>
                  </a:lnTo>
                  <a:lnTo>
                    <a:pt x="840" y="3441"/>
                  </a:lnTo>
                  <a:lnTo>
                    <a:pt x="793" y="3385"/>
                  </a:lnTo>
                  <a:lnTo>
                    <a:pt x="776" y="3385"/>
                  </a:lnTo>
                  <a:lnTo>
                    <a:pt x="728" y="3321"/>
                  </a:lnTo>
                  <a:lnTo>
                    <a:pt x="679" y="3280"/>
                  </a:lnTo>
                  <a:lnTo>
                    <a:pt x="679" y="3265"/>
                  </a:lnTo>
                  <a:lnTo>
                    <a:pt x="648" y="3240"/>
                  </a:lnTo>
                  <a:lnTo>
                    <a:pt x="648" y="3225"/>
                  </a:lnTo>
                  <a:lnTo>
                    <a:pt x="632" y="3216"/>
                  </a:lnTo>
                  <a:lnTo>
                    <a:pt x="632" y="3201"/>
                  </a:lnTo>
                  <a:lnTo>
                    <a:pt x="608" y="3185"/>
                  </a:lnTo>
                  <a:lnTo>
                    <a:pt x="608" y="3169"/>
                  </a:lnTo>
                  <a:lnTo>
                    <a:pt x="592" y="3161"/>
                  </a:lnTo>
                  <a:lnTo>
                    <a:pt x="592" y="3145"/>
                  </a:lnTo>
                  <a:lnTo>
                    <a:pt x="584" y="3145"/>
                  </a:lnTo>
                  <a:lnTo>
                    <a:pt x="584" y="3128"/>
                  </a:lnTo>
                  <a:lnTo>
                    <a:pt x="568" y="3121"/>
                  </a:lnTo>
                  <a:lnTo>
                    <a:pt x="551" y="3073"/>
                  </a:lnTo>
                  <a:lnTo>
                    <a:pt x="536" y="3064"/>
                  </a:lnTo>
                  <a:lnTo>
                    <a:pt x="536" y="3049"/>
                  </a:lnTo>
                  <a:lnTo>
                    <a:pt x="528" y="3049"/>
                  </a:lnTo>
                  <a:lnTo>
                    <a:pt x="520" y="3017"/>
                  </a:lnTo>
                  <a:lnTo>
                    <a:pt x="512" y="3017"/>
                  </a:lnTo>
                  <a:lnTo>
                    <a:pt x="512" y="2993"/>
                  </a:lnTo>
                  <a:lnTo>
                    <a:pt x="504" y="2993"/>
                  </a:lnTo>
                  <a:lnTo>
                    <a:pt x="496" y="2961"/>
                  </a:lnTo>
                  <a:lnTo>
                    <a:pt x="487" y="2961"/>
                  </a:lnTo>
                  <a:lnTo>
                    <a:pt x="480" y="2921"/>
                  </a:lnTo>
                  <a:lnTo>
                    <a:pt x="472" y="2921"/>
                  </a:lnTo>
                  <a:lnTo>
                    <a:pt x="416" y="2720"/>
                  </a:lnTo>
                  <a:lnTo>
                    <a:pt x="416" y="2672"/>
                  </a:lnTo>
                  <a:lnTo>
                    <a:pt x="408" y="2672"/>
                  </a:lnTo>
                  <a:lnTo>
                    <a:pt x="408" y="2608"/>
                  </a:lnTo>
                  <a:lnTo>
                    <a:pt x="399" y="2608"/>
                  </a:lnTo>
                  <a:lnTo>
                    <a:pt x="399" y="2497"/>
                  </a:lnTo>
                  <a:lnTo>
                    <a:pt x="399" y="2443"/>
                  </a:lnTo>
                  <a:lnTo>
                    <a:pt x="398" y="2394"/>
                  </a:lnTo>
                  <a:lnTo>
                    <a:pt x="394" y="2347"/>
                  </a:lnTo>
                  <a:lnTo>
                    <a:pt x="388" y="2304"/>
                  </a:lnTo>
                  <a:lnTo>
                    <a:pt x="376" y="2264"/>
                  </a:lnTo>
                  <a:lnTo>
                    <a:pt x="376" y="2240"/>
                  </a:lnTo>
                  <a:lnTo>
                    <a:pt x="368" y="2240"/>
                  </a:lnTo>
                  <a:lnTo>
                    <a:pt x="352" y="2193"/>
                  </a:lnTo>
                  <a:lnTo>
                    <a:pt x="344" y="2193"/>
                  </a:lnTo>
                  <a:lnTo>
                    <a:pt x="344" y="2176"/>
                  </a:lnTo>
                  <a:lnTo>
                    <a:pt x="320" y="2160"/>
                  </a:lnTo>
                  <a:lnTo>
                    <a:pt x="320" y="2145"/>
                  </a:lnTo>
                  <a:lnTo>
                    <a:pt x="280" y="2112"/>
                  </a:lnTo>
                  <a:lnTo>
                    <a:pt x="264" y="2088"/>
                  </a:lnTo>
                  <a:lnTo>
                    <a:pt x="247" y="2088"/>
                  </a:lnTo>
                  <a:lnTo>
                    <a:pt x="240" y="2072"/>
                  </a:lnTo>
                  <a:lnTo>
                    <a:pt x="224" y="2072"/>
                  </a:lnTo>
                  <a:lnTo>
                    <a:pt x="216" y="2057"/>
                  </a:lnTo>
                  <a:lnTo>
                    <a:pt x="200" y="2057"/>
                  </a:lnTo>
                  <a:lnTo>
                    <a:pt x="200" y="2048"/>
                  </a:lnTo>
                  <a:lnTo>
                    <a:pt x="183" y="2048"/>
                  </a:lnTo>
                  <a:lnTo>
                    <a:pt x="183" y="2041"/>
                  </a:lnTo>
                  <a:lnTo>
                    <a:pt x="160" y="2041"/>
                  </a:lnTo>
                  <a:lnTo>
                    <a:pt x="160" y="2033"/>
                  </a:lnTo>
                  <a:lnTo>
                    <a:pt x="112" y="2017"/>
                  </a:lnTo>
                  <a:lnTo>
                    <a:pt x="112" y="2008"/>
                  </a:lnTo>
                  <a:lnTo>
                    <a:pt x="95" y="2008"/>
                  </a:lnTo>
                  <a:lnTo>
                    <a:pt x="55" y="1960"/>
                  </a:lnTo>
                  <a:lnTo>
                    <a:pt x="40" y="1953"/>
                  </a:lnTo>
                  <a:lnTo>
                    <a:pt x="40" y="1936"/>
                  </a:lnTo>
                  <a:lnTo>
                    <a:pt x="24" y="1929"/>
                  </a:lnTo>
                  <a:lnTo>
                    <a:pt x="24" y="1913"/>
                  </a:lnTo>
                  <a:lnTo>
                    <a:pt x="16" y="1913"/>
                  </a:lnTo>
                  <a:lnTo>
                    <a:pt x="8" y="1865"/>
                  </a:lnTo>
                  <a:lnTo>
                    <a:pt x="0" y="1865"/>
                  </a:lnTo>
                  <a:lnTo>
                    <a:pt x="0" y="1761"/>
                  </a:lnTo>
                  <a:lnTo>
                    <a:pt x="8" y="1761"/>
                  </a:lnTo>
                  <a:lnTo>
                    <a:pt x="8" y="1737"/>
                  </a:lnTo>
                  <a:lnTo>
                    <a:pt x="16" y="1737"/>
                  </a:lnTo>
                  <a:lnTo>
                    <a:pt x="16" y="1713"/>
                  </a:lnTo>
                  <a:lnTo>
                    <a:pt x="24" y="1713"/>
                  </a:lnTo>
                  <a:lnTo>
                    <a:pt x="24" y="1697"/>
                  </a:lnTo>
                  <a:lnTo>
                    <a:pt x="40" y="1689"/>
                  </a:lnTo>
                  <a:lnTo>
                    <a:pt x="40" y="1673"/>
                  </a:lnTo>
                  <a:lnTo>
                    <a:pt x="55" y="1664"/>
                  </a:lnTo>
                  <a:lnTo>
                    <a:pt x="95" y="1616"/>
                  </a:lnTo>
                  <a:lnTo>
                    <a:pt x="128" y="1609"/>
                  </a:lnTo>
                  <a:lnTo>
                    <a:pt x="128" y="1601"/>
                  </a:lnTo>
                  <a:lnTo>
                    <a:pt x="144" y="1601"/>
                  </a:lnTo>
                  <a:lnTo>
                    <a:pt x="144" y="1592"/>
                  </a:lnTo>
                  <a:lnTo>
                    <a:pt x="168" y="1592"/>
                  </a:lnTo>
                  <a:lnTo>
                    <a:pt x="204" y="1582"/>
                  </a:lnTo>
                  <a:lnTo>
                    <a:pt x="241" y="1577"/>
                  </a:lnTo>
                  <a:lnTo>
                    <a:pt x="278" y="1577"/>
                  </a:lnTo>
                  <a:lnTo>
                    <a:pt x="315" y="1581"/>
                  </a:lnTo>
                  <a:lnTo>
                    <a:pt x="350" y="1589"/>
                  </a:lnTo>
                  <a:lnTo>
                    <a:pt x="384" y="1597"/>
                  </a:lnTo>
                  <a:lnTo>
                    <a:pt x="416" y="1609"/>
                  </a:lnTo>
                  <a:lnTo>
                    <a:pt x="440" y="1609"/>
                  </a:lnTo>
                  <a:lnTo>
                    <a:pt x="440" y="1616"/>
                  </a:lnTo>
                  <a:lnTo>
                    <a:pt x="487" y="1632"/>
                  </a:lnTo>
                  <a:lnTo>
                    <a:pt x="487" y="1640"/>
                  </a:lnTo>
                  <a:lnTo>
                    <a:pt x="520" y="1649"/>
                  </a:lnTo>
                  <a:lnTo>
                    <a:pt x="528" y="1664"/>
                  </a:lnTo>
                  <a:lnTo>
                    <a:pt x="544" y="1664"/>
                  </a:lnTo>
                  <a:lnTo>
                    <a:pt x="544" y="1673"/>
                  </a:lnTo>
                  <a:lnTo>
                    <a:pt x="556" y="1684"/>
                  </a:lnTo>
                  <a:lnTo>
                    <a:pt x="569" y="1695"/>
                  </a:lnTo>
                  <a:lnTo>
                    <a:pt x="583" y="1705"/>
                  </a:lnTo>
                  <a:lnTo>
                    <a:pt x="600" y="1713"/>
                  </a:lnTo>
                  <a:lnTo>
                    <a:pt x="600" y="1728"/>
                  </a:lnTo>
                  <a:lnTo>
                    <a:pt x="617" y="1740"/>
                  </a:lnTo>
                  <a:lnTo>
                    <a:pt x="629" y="1753"/>
                  </a:lnTo>
                  <a:lnTo>
                    <a:pt x="637" y="1767"/>
                  </a:lnTo>
                  <a:lnTo>
                    <a:pt x="646" y="1783"/>
                  </a:lnTo>
                  <a:lnTo>
                    <a:pt x="656" y="1801"/>
                  </a:lnTo>
                  <a:lnTo>
                    <a:pt x="672" y="1808"/>
                  </a:lnTo>
                  <a:lnTo>
                    <a:pt x="672" y="1825"/>
                  </a:lnTo>
                  <a:lnTo>
                    <a:pt x="679" y="1825"/>
                  </a:lnTo>
                  <a:lnTo>
                    <a:pt x="679" y="1841"/>
                  </a:lnTo>
                  <a:lnTo>
                    <a:pt x="688" y="1841"/>
                  </a:lnTo>
                  <a:lnTo>
                    <a:pt x="688" y="2001"/>
                  </a:lnTo>
                  <a:lnTo>
                    <a:pt x="688" y="2047"/>
                  </a:lnTo>
                  <a:lnTo>
                    <a:pt x="690" y="2093"/>
                  </a:lnTo>
                  <a:lnTo>
                    <a:pt x="690" y="2142"/>
                  </a:lnTo>
                  <a:lnTo>
                    <a:pt x="688" y="2189"/>
                  </a:lnTo>
                  <a:lnTo>
                    <a:pt x="686" y="2234"/>
                  </a:lnTo>
                  <a:lnTo>
                    <a:pt x="681" y="2276"/>
                  </a:lnTo>
                  <a:lnTo>
                    <a:pt x="672" y="2312"/>
                  </a:lnTo>
                  <a:lnTo>
                    <a:pt x="672" y="2352"/>
                  </a:lnTo>
                  <a:lnTo>
                    <a:pt x="664" y="2352"/>
                  </a:lnTo>
                  <a:lnTo>
                    <a:pt x="664" y="2376"/>
                  </a:lnTo>
                  <a:lnTo>
                    <a:pt x="656" y="2376"/>
                  </a:lnTo>
                  <a:lnTo>
                    <a:pt x="656" y="2409"/>
                  </a:lnTo>
                  <a:lnTo>
                    <a:pt x="648" y="2409"/>
                  </a:lnTo>
                  <a:lnTo>
                    <a:pt x="648" y="2425"/>
                  </a:lnTo>
                  <a:lnTo>
                    <a:pt x="639" y="2425"/>
                  </a:lnTo>
                  <a:lnTo>
                    <a:pt x="632" y="2473"/>
                  </a:lnTo>
                  <a:lnTo>
                    <a:pt x="624" y="2473"/>
                  </a:lnTo>
                  <a:lnTo>
                    <a:pt x="624" y="2489"/>
                  </a:lnTo>
                  <a:lnTo>
                    <a:pt x="615" y="2489"/>
                  </a:lnTo>
                  <a:lnTo>
                    <a:pt x="608" y="2544"/>
                  </a:lnTo>
                  <a:lnTo>
                    <a:pt x="600" y="2544"/>
                  </a:lnTo>
                  <a:lnTo>
                    <a:pt x="600" y="2577"/>
                  </a:lnTo>
                  <a:lnTo>
                    <a:pt x="590" y="2612"/>
                  </a:lnTo>
                  <a:lnTo>
                    <a:pt x="583" y="2647"/>
                  </a:lnTo>
                  <a:lnTo>
                    <a:pt x="582" y="2684"/>
                  </a:lnTo>
                  <a:lnTo>
                    <a:pt x="584" y="2720"/>
                  </a:lnTo>
                  <a:lnTo>
                    <a:pt x="598" y="2725"/>
                  </a:lnTo>
                  <a:lnTo>
                    <a:pt x="613" y="2728"/>
                  </a:lnTo>
                  <a:lnTo>
                    <a:pt x="632" y="2729"/>
                  </a:lnTo>
                  <a:lnTo>
                    <a:pt x="634" y="2726"/>
                  </a:lnTo>
                  <a:lnTo>
                    <a:pt x="636" y="2725"/>
                  </a:lnTo>
                  <a:lnTo>
                    <a:pt x="637" y="2724"/>
                  </a:lnTo>
                  <a:lnTo>
                    <a:pt x="637" y="2723"/>
                  </a:lnTo>
                  <a:lnTo>
                    <a:pt x="637" y="2723"/>
                  </a:lnTo>
                  <a:lnTo>
                    <a:pt x="638" y="2723"/>
                  </a:lnTo>
                  <a:lnTo>
                    <a:pt x="639" y="2723"/>
                  </a:lnTo>
                  <a:lnTo>
                    <a:pt x="641" y="2723"/>
                  </a:lnTo>
                  <a:lnTo>
                    <a:pt x="644" y="2721"/>
                  </a:lnTo>
                  <a:lnTo>
                    <a:pt x="648" y="2720"/>
                  </a:lnTo>
                  <a:lnTo>
                    <a:pt x="652" y="2679"/>
                  </a:lnTo>
                  <a:lnTo>
                    <a:pt x="659" y="2636"/>
                  </a:lnTo>
                  <a:lnTo>
                    <a:pt x="668" y="2596"/>
                  </a:lnTo>
                  <a:lnTo>
                    <a:pt x="679" y="2561"/>
                  </a:lnTo>
                  <a:lnTo>
                    <a:pt x="679" y="2537"/>
                  </a:lnTo>
                  <a:lnTo>
                    <a:pt x="688" y="2537"/>
                  </a:lnTo>
                  <a:lnTo>
                    <a:pt x="688" y="2513"/>
                  </a:lnTo>
                  <a:lnTo>
                    <a:pt x="696" y="2513"/>
                  </a:lnTo>
                  <a:lnTo>
                    <a:pt x="703" y="2465"/>
                  </a:lnTo>
                  <a:lnTo>
                    <a:pt x="712" y="2465"/>
                  </a:lnTo>
                  <a:lnTo>
                    <a:pt x="712" y="2449"/>
                  </a:lnTo>
                  <a:lnTo>
                    <a:pt x="720" y="2449"/>
                  </a:lnTo>
                  <a:lnTo>
                    <a:pt x="720" y="2425"/>
                  </a:lnTo>
                  <a:lnTo>
                    <a:pt x="728" y="2425"/>
                  </a:lnTo>
                  <a:lnTo>
                    <a:pt x="728" y="2392"/>
                  </a:lnTo>
                  <a:lnTo>
                    <a:pt x="736" y="2392"/>
                  </a:lnTo>
                  <a:lnTo>
                    <a:pt x="736" y="2368"/>
                  </a:lnTo>
                  <a:lnTo>
                    <a:pt x="744" y="2368"/>
                  </a:lnTo>
                  <a:lnTo>
                    <a:pt x="744" y="2328"/>
                  </a:lnTo>
                  <a:lnTo>
                    <a:pt x="752" y="2328"/>
                  </a:lnTo>
                  <a:lnTo>
                    <a:pt x="752" y="2281"/>
                  </a:lnTo>
                  <a:lnTo>
                    <a:pt x="760" y="2281"/>
                  </a:lnTo>
                  <a:lnTo>
                    <a:pt x="760" y="2176"/>
                  </a:lnTo>
                  <a:lnTo>
                    <a:pt x="762" y="2149"/>
                  </a:lnTo>
                  <a:lnTo>
                    <a:pt x="764" y="2117"/>
                  </a:lnTo>
                  <a:lnTo>
                    <a:pt x="762" y="2081"/>
                  </a:lnTo>
                  <a:lnTo>
                    <a:pt x="760" y="2042"/>
                  </a:lnTo>
                  <a:lnTo>
                    <a:pt x="757" y="2002"/>
                  </a:lnTo>
                  <a:lnTo>
                    <a:pt x="755" y="1962"/>
                  </a:lnTo>
                  <a:lnTo>
                    <a:pt x="755" y="1921"/>
                  </a:lnTo>
                  <a:lnTo>
                    <a:pt x="756" y="1884"/>
                  </a:lnTo>
                  <a:lnTo>
                    <a:pt x="760" y="1849"/>
                  </a:lnTo>
                  <a:lnTo>
                    <a:pt x="767" y="1849"/>
                  </a:lnTo>
                  <a:lnTo>
                    <a:pt x="769" y="1846"/>
                  </a:lnTo>
                  <a:lnTo>
                    <a:pt x="767" y="1845"/>
                  </a:lnTo>
                  <a:lnTo>
                    <a:pt x="767" y="1843"/>
                  </a:lnTo>
                  <a:lnTo>
                    <a:pt x="766" y="1845"/>
                  </a:lnTo>
                  <a:lnTo>
                    <a:pt x="765" y="1845"/>
                  </a:lnTo>
                  <a:lnTo>
                    <a:pt x="764" y="1845"/>
                  </a:lnTo>
                  <a:lnTo>
                    <a:pt x="762" y="1845"/>
                  </a:lnTo>
                  <a:lnTo>
                    <a:pt x="761" y="1843"/>
                  </a:lnTo>
                  <a:lnTo>
                    <a:pt x="760" y="1841"/>
                  </a:lnTo>
                  <a:lnTo>
                    <a:pt x="760" y="240"/>
                  </a:lnTo>
                  <a:lnTo>
                    <a:pt x="767" y="240"/>
                  </a:lnTo>
                  <a:lnTo>
                    <a:pt x="776" y="152"/>
                  </a:lnTo>
                  <a:lnTo>
                    <a:pt x="784" y="152"/>
                  </a:lnTo>
                  <a:lnTo>
                    <a:pt x="784" y="137"/>
                  </a:lnTo>
                  <a:lnTo>
                    <a:pt x="793" y="137"/>
                  </a:lnTo>
                  <a:lnTo>
                    <a:pt x="793" y="120"/>
                  </a:lnTo>
                  <a:lnTo>
                    <a:pt x="840" y="56"/>
                  </a:lnTo>
                  <a:lnTo>
                    <a:pt x="855" y="56"/>
                  </a:lnTo>
                  <a:lnTo>
                    <a:pt x="864" y="40"/>
                  </a:lnTo>
                  <a:lnTo>
                    <a:pt x="880" y="40"/>
                  </a:lnTo>
                  <a:lnTo>
                    <a:pt x="888" y="23"/>
                  </a:lnTo>
                  <a:lnTo>
                    <a:pt x="936" y="16"/>
                  </a:lnTo>
                  <a:lnTo>
                    <a:pt x="936" y="8"/>
                  </a:lnTo>
                  <a:lnTo>
                    <a:pt x="976" y="8"/>
                  </a:lnTo>
                  <a:lnTo>
                    <a:pt x="976" y="0"/>
                  </a:lnTo>
                  <a:lnTo>
                    <a:pt x="985" y="0"/>
                  </a:lnTo>
                  <a:close/>
                </a:path>
              </a:pathLst>
            </a:custGeom>
            <a:solidFill>
              <a:srgbClr val="FFFFFF"/>
            </a:solidFill>
            <a:ln w="19050">
              <a:noFill/>
            </a:ln>
            <a:effectLst/>
          </p:spPr>
          <p:txBody>
            <a:bodyPr/>
            <a:lstStyle/>
            <a:p>
              <a:pPr defTabSz="913684">
                <a:defRPr/>
              </a:pPr>
              <a:endParaRPr lang="en-US" sz="1574" kern="0" dirty="0">
                <a:solidFill>
                  <a:srgbClr val="000000"/>
                </a:solidFill>
                <a:latin typeface="Arial"/>
                <a:cs typeface="Arial" pitchFamily="34" charset="0"/>
              </a:endParaRPr>
            </a:p>
          </p:txBody>
        </p:sp>
        <p:sp>
          <p:nvSpPr>
            <p:cNvPr id="227" name="Freeform 7"/>
            <p:cNvSpPr>
              <a:spLocks/>
            </p:cNvSpPr>
            <p:nvPr/>
          </p:nvSpPr>
          <p:spPr bwMode="auto">
            <a:xfrm>
              <a:off x="7101310" y="2936766"/>
              <a:ext cx="173325" cy="249705"/>
            </a:xfrm>
            <a:custGeom>
              <a:avLst/>
              <a:gdLst>
                <a:gd name="T0" fmla="*/ 1098 w 2852"/>
                <a:gd name="T1" fmla="*/ 22 h 4137"/>
                <a:gd name="T2" fmla="*/ 1176 w 2852"/>
                <a:gd name="T3" fmla="*/ 96 h 4137"/>
                <a:gd name="T4" fmla="*/ 1233 w 2852"/>
                <a:gd name="T5" fmla="*/ 286 h 4137"/>
                <a:gd name="T6" fmla="*/ 1251 w 2852"/>
                <a:gd name="T7" fmla="*/ 1948 h 4137"/>
                <a:gd name="T8" fmla="*/ 1285 w 2852"/>
                <a:gd name="T9" fmla="*/ 1946 h 4137"/>
                <a:gd name="T10" fmla="*/ 1305 w 2852"/>
                <a:gd name="T11" fmla="*/ 1821 h 4137"/>
                <a:gd name="T12" fmla="*/ 1301 w 2852"/>
                <a:gd name="T13" fmla="*/ 1111 h 4137"/>
                <a:gd name="T14" fmla="*/ 1368 w 2852"/>
                <a:gd name="T15" fmla="*/ 904 h 4137"/>
                <a:gd name="T16" fmla="*/ 1496 w 2852"/>
                <a:gd name="T17" fmla="*/ 840 h 4137"/>
                <a:gd name="T18" fmla="*/ 1688 w 2852"/>
                <a:gd name="T19" fmla="*/ 891 h 4137"/>
                <a:gd name="T20" fmla="*/ 1759 w 2852"/>
                <a:gd name="T21" fmla="*/ 992 h 4137"/>
                <a:gd name="T22" fmla="*/ 1770 w 2852"/>
                <a:gd name="T23" fmla="*/ 1234 h 4137"/>
                <a:gd name="T24" fmla="*/ 1808 w 2852"/>
                <a:gd name="T25" fmla="*/ 1952 h 4137"/>
                <a:gd name="T26" fmla="*/ 1851 w 2852"/>
                <a:gd name="T27" fmla="*/ 1798 h 4137"/>
                <a:gd name="T28" fmla="*/ 1856 w 2852"/>
                <a:gd name="T29" fmla="*/ 1089 h 4137"/>
                <a:gd name="T30" fmla="*/ 1984 w 2852"/>
                <a:gd name="T31" fmla="*/ 960 h 4137"/>
                <a:gd name="T32" fmla="*/ 2173 w 2852"/>
                <a:gd name="T33" fmla="*/ 962 h 4137"/>
                <a:gd name="T34" fmla="*/ 2305 w 2852"/>
                <a:gd name="T35" fmla="*/ 1116 h 4137"/>
                <a:gd name="T36" fmla="*/ 2312 w 2852"/>
                <a:gd name="T37" fmla="*/ 1936 h 4137"/>
                <a:gd name="T38" fmla="*/ 2384 w 2852"/>
                <a:gd name="T39" fmla="*/ 1936 h 4137"/>
                <a:gd name="T40" fmla="*/ 2408 w 2852"/>
                <a:gd name="T41" fmla="*/ 1296 h 4137"/>
                <a:gd name="T42" fmla="*/ 2462 w 2852"/>
                <a:gd name="T43" fmla="*/ 1236 h 4137"/>
                <a:gd name="T44" fmla="*/ 2568 w 2852"/>
                <a:gd name="T45" fmla="*/ 1177 h 4137"/>
                <a:gd name="T46" fmla="*/ 2792 w 2852"/>
                <a:gd name="T47" fmla="*/ 1257 h 4137"/>
                <a:gd name="T48" fmla="*/ 2852 w 2852"/>
                <a:gd name="T49" fmla="*/ 1538 h 4137"/>
                <a:gd name="T50" fmla="*/ 2840 w 2852"/>
                <a:gd name="T51" fmla="*/ 2848 h 4137"/>
                <a:gd name="T52" fmla="*/ 2801 w 2852"/>
                <a:gd name="T53" fmla="*/ 3009 h 4137"/>
                <a:gd name="T54" fmla="*/ 2737 w 2852"/>
                <a:gd name="T55" fmla="*/ 3161 h 4137"/>
                <a:gd name="T56" fmla="*/ 2656 w 2852"/>
                <a:gd name="T57" fmla="*/ 3289 h 4137"/>
                <a:gd name="T58" fmla="*/ 2498 w 2852"/>
                <a:gd name="T59" fmla="*/ 3651 h 4137"/>
                <a:gd name="T60" fmla="*/ 2472 w 2852"/>
                <a:gd name="T61" fmla="*/ 4137 h 4137"/>
                <a:gd name="T62" fmla="*/ 1047 w 2852"/>
                <a:gd name="T63" fmla="*/ 3712 h 4137"/>
                <a:gd name="T64" fmla="*/ 1000 w 2852"/>
                <a:gd name="T65" fmla="*/ 3609 h 4137"/>
                <a:gd name="T66" fmla="*/ 880 w 2852"/>
                <a:gd name="T67" fmla="*/ 3473 h 4137"/>
                <a:gd name="T68" fmla="*/ 648 w 2852"/>
                <a:gd name="T69" fmla="*/ 3240 h 4137"/>
                <a:gd name="T70" fmla="*/ 584 w 2852"/>
                <a:gd name="T71" fmla="*/ 3145 h 4137"/>
                <a:gd name="T72" fmla="*/ 512 w 2852"/>
                <a:gd name="T73" fmla="*/ 3017 h 4137"/>
                <a:gd name="T74" fmla="*/ 416 w 2852"/>
                <a:gd name="T75" fmla="*/ 2672 h 4137"/>
                <a:gd name="T76" fmla="*/ 388 w 2852"/>
                <a:gd name="T77" fmla="*/ 2304 h 4137"/>
                <a:gd name="T78" fmla="*/ 320 w 2852"/>
                <a:gd name="T79" fmla="*/ 2145 h 4137"/>
                <a:gd name="T80" fmla="*/ 200 w 2852"/>
                <a:gd name="T81" fmla="*/ 2048 h 4137"/>
                <a:gd name="T82" fmla="*/ 55 w 2852"/>
                <a:gd name="T83" fmla="*/ 1960 h 4137"/>
                <a:gd name="T84" fmla="*/ 0 w 2852"/>
                <a:gd name="T85" fmla="*/ 1761 h 4137"/>
                <a:gd name="T86" fmla="*/ 40 w 2852"/>
                <a:gd name="T87" fmla="*/ 1673 h 4137"/>
                <a:gd name="T88" fmla="*/ 204 w 2852"/>
                <a:gd name="T89" fmla="*/ 1582 h 4137"/>
                <a:gd name="T90" fmla="*/ 440 w 2852"/>
                <a:gd name="T91" fmla="*/ 1616 h 4137"/>
                <a:gd name="T92" fmla="*/ 569 w 2852"/>
                <a:gd name="T93" fmla="*/ 1695 h 4137"/>
                <a:gd name="T94" fmla="*/ 656 w 2852"/>
                <a:gd name="T95" fmla="*/ 1801 h 4137"/>
                <a:gd name="T96" fmla="*/ 690 w 2852"/>
                <a:gd name="T97" fmla="*/ 2093 h 4137"/>
                <a:gd name="T98" fmla="*/ 664 w 2852"/>
                <a:gd name="T99" fmla="*/ 2376 h 4137"/>
                <a:gd name="T100" fmla="*/ 624 w 2852"/>
                <a:gd name="T101" fmla="*/ 2489 h 4137"/>
                <a:gd name="T102" fmla="*/ 584 w 2852"/>
                <a:gd name="T103" fmla="*/ 2720 h 4137"/>
                <a:gd name="T104" fmla="*/ 637 w 2852"/>
                <a:gd name="T105" fmla="*/ 2723 h 4137"/>
                <a:gd name="T106" fmla="*/ 668 w 2852"/>
                <a:gd name="T107" fmla="*/ 2596 h 4137"/>
                <a:gd name="T108" fmla="*/ 712 w 2852"/>
                <a:gd name="T109" fmla="*/ 2449 h 4137"/>
                <a:gd name="T110" fmla="*/ 744 w 2852"/>
                <a:gd name="T111" fmla="*/ 2328 h 4137"/>
                <a:gd name="T112" fmla="*/ 760 w 2852"/>
                <a:gd name="T113" fmla="*/ 2042 h 4137"/>
                <a:gd name="T114" fmla="*/ 767 w 2852"/>
                <a:gd name="T115" fmla="*/ 1845 h 4137"/>
                <a:gd name="T116" fmla="*/ 760 w 2852"/>
                <a:gd name="T117" fmla="*/ 240 h 4137"/>
                <a:gd name="T118" fmla="*/ 855 w 2852"/>
                <a:gd name="T119" fmla="*/ 56 h 4137"/>
                <a:gd name="T120" fmla="*/ 985 w 2852"/>
                <a:gd name="T121" fmla="*/ 0 h 4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52" h="4137">
                  <a:moveTo>
                    <a:pt x="985" y="0"/>
                  </a:moveTo>
                  <a:lnTo>
                    <a:pt x="997" y="1"/>
                  </a:lnTo>
                  <a:lnTo>
                    <a:pt x="1014" y="3"/>
                  </a:lnTo>
                  <a:lnTo>
                    <a:pt x="1032" y="6"/>
                  </a:lnTo>
                  <a:lnTo>
                    <a:pt x="1051" y="11"/>
                  </a:lnTo>
                  <a:lnTo>
                    <a:pt x="1070" y="15"/>
                  </a:lnTo>
                  <a:lnTo>
                    <a:pt x="1085" y="18"/>
                  </a:lnTo>
                  <a:lnTo>
                    <a:pt x="1098" y="22"/>
                  </a:lnTo>
                  <a:lnTo>
                    <a:pt x="1104" y="23"/>
                  </a:lnTo>
                  <a:lnTo>
                    <a:pt x="1112" y="40"/>
                  </a:lnTo>
                  <a:lnTo>
                    <a:pt x="1128" y="40"/>
                  </a:lnTo>
                  <a:lnTo>
                    <a:pt x="1135" y="56"/>
                  </a:lnTo>
                  <a:lnTo>
                    <a:pt x="1152" y="56"/>
                  </a:lnTo>
                  <a:lnTo>
                    <a:pt x="1152" y="64"/>
                  </a:lnTo>
                  <a:lnTo>
                    <a:pt x="1176" y="80"/>
                  </a:lnTo>
                  <a:lnTo>
                    <a:pt x="1176" y="96"/>
                  </a:lnTo>
                  <a:lnTo>
                    <a:pt x="1192" y="104"/>
                  </a:lnTo>
                  <a:lnTo>
                    <a:pt x="1192" y="120"/>
                  </a:lnTo>
                  <a:lnTo>
                    <a:pt x="1208" y="128"/>
                  </a:lnTo>
                  <a:lnTo>
                    <a:pt x="1217" y="152"/>
                  </a:lnTo>
                  <a:lnTo>
                    <a:pt x="1225" y="180"/>
                  </a:lnTo>
                  <a:lnTo>
                    <a:pt x="1230" y="213"/>
                  </a:lnTo>
                  <a:lnTo>
                    <a:pt x="1232" y="248"/>
                  </a:lnTo>
                  <a:lnTo>
                    <a:pt x="1233" y="286"/>
                  </a:lnTo>
                  <a:lnTo>
                    <a:pt x="1233" y="324"/>
                  </a:lnTo>
                  <a:lnTo>
                    <a:pt x="1233" y="361"/>
                  </a:lnTo>
                  <a:lnTo>
                    <a:pt x="1232" y="398"/>
                  </a:lnTo>
                  <a:lnTo>
                    <a:pt x="1232" y="432"/>
                  </a:lnTo>
                  <a:lnTo>
                    <a:pt x="1232" y="1936"/>
                  </a:lnTo>
                  <a:lnTo>
                    <a:pt x="1241" y="1941"/>
                  </a:lnTo>
                  <a:lnTo>
                    <a:pt x="1246" y="1945"/>
                  </a:lnTo>
                  <a:lnTo>
                    <a:pt x="1251" y="1948"/>
                  </a:lnTo>
                  <a:lnTo>
                    <a:pt x="1257" y="1950"/>
                  </a:lnTo>
                  <a:lnTo>
                    <a:pt x="1266" y="1952"/>
                  </a:lnTo>
                  <a:lnTo>
                    <a:pt x="1280" y="1953"/>
                  </a:lnTo>
                  <a:lnTo>
                    <a:pt x="1282" y="1950"/>
                  </a:lnTo>
                  <a:lnTo>
                    <a:pt x="1284" y="1949"/>
                  </a:lnTo>
                  <a:lnTo>
                    <a:pt x="1285" y="1948"/>
                  </a:lnTo>
                  <a:lnTo>
                    <a:pt x="1285" y="1948"/>
                  </a:lnTo>
                  <a:lnTo>
                    <a:pt x="1285" y="1946"/>
                  </a:lnTo>
                  <a:lnTo>
                    <a:pt x="1286" y="1946"/>
                  </a:lnTo>
                  <a:lnTo>
                    <a:pt x="1287" y="1946"/>
                  </a:lnTo>
                  <a:lnTo>
                    <a:pt x="1289" y="1946"/>
                  </a:lnTo>
                  <a:lnTo>
                    <a:pt x="1292" y="1945"/>
                  </a:lnTo>
                  <a:lnTo>
                    <a:pt x="1296" y="1944"/>
                  </a:lnTo>
                  <a:lnTo>
                    <a:pt x="1301" y="1906"/>
                  </a:lnTo>
                  <a:lnTo>
                    <a:pt x="1304" y="1865"/>
                  </a:lnTo>
                  <a:lnTo>
                    <a:pt x="1305" y="1821"/>
                  </a:lnTo>
                  <a:lnTo>
                    <a:pt x="1305" y="1777"/>
                  </a:lnTo>
                  <a:lnTo>
                    <a:pt x="1304" y="1732"/>
                  </a:lnTo>
                  <a:lnTo>
                    <a:pt x="1304" y="1689"/>
                  </a:lnTo>
                  <a:lnTo>
                    <a:pt x="1304" y="1264"/>
                  </a:lnTo>
                  <a:lnTo>
                    <a:pt x="1304" y="1228"/>
                  </a:lnTo>
                  <a:lnTo>
                    <a:pt x="1302" y="1189"/>
                  </a:lnTo>
                  <a:lnTo>
                    <a:pt x="1301" y="1150"/>
                  </a:lnTo>
                  <a:lnTo>
                    <a:pt x="1301" y="1111"/>
                  </a:lnTo>
                  <a:lnTo>
                    <a:pt x="1301" y="1074"/>
                  </a:lnTo>
                  <a:lnTo>
                    <a:pt x="1305" y="1037"/>
                  </a:lnTo>
                  <a:lnTo>
                    <a:pt x="1311" y="1004"/>
                  </a:lnTo>
                  <a:lnTo>
                    <a:pt x="1320" y="977"/>
                  </a:lnTo>
                  <a:lnTo>
                    <a:pt x="1328" y="977"/>
                  </a:lnTo>
                  <a:lnTo>
                    <a:pt x="1336" y="944"/>
                  </a:lnTo>
                  <a:lnTo>
                    <a:pt x="1360" y="928"/>
                  </a:lnTo>
                  <a:lnTo>
                    <a:pt x="1368" y="904"/>
                  </a:lnTo>
                  <a:lnTo>
                    <a:pt x="1384" y="904"/>
                  </a:lnTo>
                  <a:lnTo>
                    <a:pt x="1400" y="880"/>
                  </a:lnTo>
                  <a:lnTo>
                    <a:pt x="1415" y="880"/>
                  </a:lnTo>
                  <a:lnTo>
                    <a:pt x="1424" y="864"/>
                  </a:lnTo>
                  <a:lnTo>
                    <a:pt x="1440" y="864"/>
                  </a:lnTo>
                  <a:lnTo>
                    <a:pt x="1440" y="856"/>
                  </a:lnTo>
                  <a:lnTo>
                    <a:pt x="1496" y="849"/>
                  </a:lnTo>
                  <a:lnTo>
                    <a:pt x="1496" y="840"/>
                  </a:lnTo>
                  <a:lnTo>
                    <a:pt x="1518" y="836"/>
                  </a:lnTo>
                  <a:lnTo>
                    <a:pt x="1543" y="837"/>
                  </a:lnTo>
                  <a:lnTo>
                    <a:pt x="1570" y="841"/>
                  </a:lnTo>
                  <a:lnTo>
                    <a:pt x="1596" y="849"/>
                  </a:lnTo>
                  <a:lnTo>
                    <a:pt x="1623" y="857"/>
                  </a:lnTo>
                  <a:lnTo>
                    <a:pt x="1646" y="869"/>
                  </a:lnTo>
                  <a:lnTo>
                    <a:pt x="1669" y="880"/>
                  </a:lnTo>
                  <a:lnTo>
                    <a:pt x="1688" y="891"/>
                  </a:lnTo>
                  <a:lnTo>
                    <a:pt x="1703" y="903"/>
                  </a:lnTo>
                  <a:lnTo>
                    <a:pt x="1712" y="913"/>
                  </a:lnTo>
                  <a:lnTo>
                    <a:pt x="1712" y="928"/>
                  </a:lnTo>
                  <a:lnTo>
                    <a:pt x="1736" y="944"/>
                  </a:lnTo>
                  <a:lnTo>
                    <a:pt x="1736" y="960"/>
                  </a:lnTo>
                  <a:lnTo>
                    <a:pt x="1744" y="960"/>
                  </a:lnTo>
                  <a:lnTo>
                    <a:pt x="1752" y="992"/>
                  </a:lnTo>
                  <a:lnTo>
                    <a:pt x="1759" y="992"/>
                  </a:lnTo>
                  <a:lnTo>
                    <a:pt x="1766" y="1012"/>
                  </a:lnTo>
                  <a:lnTo>
                    <a:pt x="1770" y="1037"/>
                  </a:lnTo>
                  <a:lnTo>
                    <a:pt x="1771" y="1066"/>
                  </a:lnTo>
                  <a:lnTo>
                    <a:pt x="1772" y="1099"/>
                  </a:lnTo>
                  <a:lnTo>
                    <a:pt x="1772" y="1133"/>
                  </a:lnTo>
                  <a:lnTo>
                    <a:pt x="1771" y="1168"/>
                  </a:lnTo>
                  <a:lnTo>
                    <a:pt x="1771" y="1202"/>
                  </a:lnTo>
                  <a:lnTo>
                    <a:pt x="1770" y="1234"/>
                  </a:lnTo>
                  <a:lnTo>
                    <a:pt x="1768" y="1263"/>
                  </a:lnTo>
                  <a:lnTo>
                    <a:pt x="1768" y="1288"/>
                  </a:lnTo>
                  <a:lnTo>
                    <a:pt x="1768" y="1929"/>
                  </a:lnTo>
                  <a:lnTo>
                    <a:pt x="1777" y="1935"/>
                  </a:lnTo>
                  <a:lnTo>
                    <a:pt x="1785" y="1940"/>
                  </a:lnTo>
                  <a:lnTo>
                    <a:pt x="1791" y="1944"/>
                  </a:lnTo>
                  <a:lnTo>
                    <a:pt x="1798" y="1948"/>
                  </a:lnTo>
                  <a:lnTo>
                    <a:pt x="1808" y="1952"/>
                  </a:lnTo>
                  <a:lnTo>
                    <a:pt x="1824" y="1953"/>
                  </a:lnTo>
                  <a:lnTo>
                    <a:pt x="1832" y="1936"/>
                  </a:lnTo>
                  <a:lnTo>
                    <a:pt x="1839" y="1925"/>
                  </a:lnTo>
                  <a:lnTo>
                    <a:pt x="1845" y="1906"/>
                  </a:lnTo>
                  <a:lnTo>
                    <a:pt x="1847" y="1884"/>
                  </a:lnTo>
                  <a:lnTo>
                    <a:pt x="1850" y="1857"/>
                  </a:lnTo>
                  <a:lnTo>
                    <a:pt x="1851" y="1828"/>
                  </a:lnTo>
                  <a:lnTo>
                    <a:pt x="1851" y="1798"/>
                  </a:lnTo>
                  <a:lnTo>
                    <a:pt x="1851" y="1767"/>
                  </a:lnTo>
                  <a:lnTo>
                    <a:pt x="1850" y="1737"/>
                  </a:lnTo>
                  <a:lnTo>
                    <a:pt x="1849" y="1709"/>
                  </a:lnTo>
                  <a:lnTo>
                    <a:pt x="1849" y="1685"/>
                  </a:lnTo>
                  <a:lnTo>
                    <a:pt x="1847" y="1664"/>
                  </a:lnTo>
                  <a:lnTo>
                    <a:pt x="1847" y="1112"/>
                  </a:lnTo>
                  <a:lnTo>
                    <a:pt x="1856" y="1112"/>
                  </a:lnTo>
                  <a:lnTo>
                    <a:pt x="1856" y="1089"/>
                  </a:lnTo>
                  <a:lnTo>
                    <a:pt x="1864" y="1089"/>
                  </a:lnTo>
                  <a:lnTo>
                    <a:pt x="1873" y="1056"/>
                  </a:lnTo>
                  <a:lnTo>
                    <a:pt x="1888" y="1048"/>
                  </a:lnTo>
                  <a:lnTo>
                    <a:pt x="1888" y="1032"/>
                  </a:lnTo>
                  <a:lnTo>
                    <a:pt x="1928" y="1001"/>
                  </a:lnTo>
                  <a:lnTo>
                    <a:pt x="1937" y="984"/>
                  </a:lnTo>
                  <a:lnTo>
                    <a:pt x="1984" y="968"/>
                  </a:lnTo>
                  <a:lnTo>
                    <a:pt x="1984" y="960"/>
                  </a:lnTo>
                  <a:lnTo>
                    <a:pt x="2001" y="960"/>
                  </a:lnTo>
                  <a:lnTo>
                    <a:pt x="2001" y="952"/>
                  </a:lnTo>
                  <a:lnTo>
                    <a:pt x="2032" y="952"/>
                  </a:lnTo>
                  <a:lnTo>
                    <a:pt x="2060" y="947"/>
                  </a:lnTo>
                  <a:lnTo>
                    <a:pt x="2089" y="945"/>
                  </a:lnTo>
                  <a:lnTo>
                    <a:pt x="2117" y="948"/>
                  </a:lnTo>
                  <a:lnTo>
                    <a:pt x="2146" y="954"/>
                  </a:lnTo>
                  <a:lnTo>
                    <a:pt x="2173" y="962"/>
                  </a:lnTo>
                  <a:lnTo>
                    <a:pt x="2197" y="973"/>
                  </a:lnTo>
                  <a:lnTo>
                    <a:pt x="2217" y="984"/>
                  </a:lnTo>
                  <a:lnTo>
                    <a:pt x="2241" y="1016"/>
                  </a:lnTo>
                  <a:lnTo>
                    <a:pt x="2272" y="1041"/>
                  </a:lnTo>
                  <a:lnTo>
                    <a:pt x="2272" y="1056"/>
                  </a:lnTo>
                  <a:lnTo>
                    <a:pt x="2288" y="1065"/>
                  </a:lnTo>
                  <a:lnTo>
                    <a:pt x="2298" y="1089"/>
                  </a:lnTo>
                  <a:lnTo>
                    <a:pt x="2305" y="1116"/>
                  </a:lnTo>
                  <a:lnTo>
                    <a:pt x="2310" y="1148"/>
                  </a:lnTo>
                  <a:lnTo>
                    <a:pt x="2312" y="1182"/>
                  </a:lnTo>
                  <a:lnTo>
                    <a:pt x="2313" y="1218"/>
                  </a:lnTo>
                  <a:lnTo>
                    <a:pt x="2313" y="1254"/>
                  </a:lnTo>
                  <a:lnTo>
                    <a:pt x="2313" y="1291"/>
                  </a:lnTo>
                  <a:lnTo>
                    <a:pt x="2312" y="1326"/>
                  </a:lnTo>
                  <a:lnTo>
                    <a:pt x="2312" y="1360"/>
                  </a:lnTo>
                  <a:lnTo>
                    <a:pt x="2312" y="1936"/>
                  </a:lnTo>
                  <a:lnTo>
                    <a:pt x="2336" y="1944"/>
                  </a:lnTo>
                  <a:lnTo>
                    <a:pt x="2338" y="1948"/>
                  </a:lnTo>
                  <a:lnTo>
                    <a:pt x="2341" y="1950"/>
                  </a:lnTo>
                  <a:lnTo>
                    <a:pt x="2345" y="1953"/>
                  </a:lnTo>
                  <a:lnTo>
                    <a:pt x="2351" y="1954"/>
                  </a:lnTo>
                  <a:lnTo>
                    <a:pt x="2360" y="1953"/>
                  </a:lnTo>
                  <a:lnTo>
                    <a:pt x="2360" y="1944"/>
                  </a:lnTo>
                  <a:lnTo>
                    <a:pt x="2384" y="1936"/>
                  </a:lnTo>
                  <a:lnTo>
                    <a:pt x="2384" y="1376"/>
                  </a:lnTo>
                  <a:lnTo>
                    <a:pt x="2390" y="1366"/>
                  </a:lnTo>
                  <a:lnTo>
                    <a:pt x="2394" y="1352"/>
                  </a:lnTo>
                  <a:lnTo>
                    <a:pt x="2395" y="1340"/>
                  </a:lnTo>
                  <a:lnTo>
                    <a:pt x="2396" y="1326"/>
                  </a:lnTo>
                  <a:lnTo>
                    <a:pt x="2400" y="1312"/>
                  </a:lnTo>
                  <a:lnTo>
                    <a:pt x="2408" y="1312"/>
                  </a:lnTo>
                  <a:lnTo>
                    <a:pt x="2408" y="1296"/>
                  </a:lnTo>
                  <a:lnTo>
                    <a:pt x="2424" y="1288"/>
                  </a:lnTo>
                  <a:lnTo>
                    <a:pt x="2424" y="1272"/>
                  </a:lnTo>
                  <a:lnTo>
                    <a:pt x="2433" y="1272"/>
                  </a:lnTo>
                  <a:lnTo>
                    <a:pt x="2438" y="1264"/>
                  </a:lnTo>
                  <a:lnTo>
                    <a:pt x="2441" y="1258"/>
                  </a:lnTo>
                  <a:lnTo>
                    <a:pt x="2445" y="1251"/>
                  </a:lnTo>
                  <a:lnTo>
                    <a:pt x="2448" y="1241"/>
                  </a:lnTo>
                  <a:lnTo>
                    <a:pt x="2462" y="1236"/>
                  </a:lnTo>
                  <a:lnTo>
                    <a:pt x="2470" y="1231"/>
                  </a:lnTo>
                  <a:lnTo>
                    <a:pt x="2479" y="1224"/>
                  </a:lnTo>
                  <a:lnTo>
                    <a:pt x="2488" y="1217"/>
                  </a:lnTo>
                  <a:lnTo>
                    <a:pt x="2488" y="1208"/>
                  </a:lnTo>
                  <a:lnTo>
                    <a:pt x="2536" y="1193"/>
                  </a:lnTo>
                  <a:lnTo>
                    <a:pt x="2536" y="1184"/>
                  </a:lnTo>
                  <a:lnTo>
                    <a:pt x="2568" y="1184"/>
                  </a:lnTo>
                  <a:lnTo>
                    <a:pt x="2568" y="1177"/>
                  </a:lnTo>
                  <a:lnTo>
                    <a:pt x="2696" y="1184"/>
                  </a:lnTo>
                  <a:lnTo>
                    <a:pt x="2696" y="1193"/>
                  </a:lnTo>
                  <a:lnTo>
                    <a:pt x="2728" y="1200"/>
                  </a:lnTo>
                  <a:lnTo>
                    <a:pt x="2728" y="1208"/>
                  </a:lnTo>
                  <a:lnTo>
                    <a:pt x="2744" y="1208"/>
                  </a:lnTo>
                  <a:lnTo>
                    <a:pt x="2752" y="1224"/>
                  </a:lnTo>
                  <a:lnTo>
                    <a:pt x="2768" y="1224"/>
                  </a:lnTo>
                  <a:lnTo>
                    <a:pt x="2792" y="1257"/>
                  </a:lnTo>
                  <a:lnTo>
                    <a:pt x="2801" y="1257"/>
                  </a:lnTo>
                  <a:lnTo>
                    <a:pt x="2817" y="1285"/>
                  </a:lnTo>
                  <a:lnTo>
                    <a:pt x="2830" y="1318"/>
                  </a:lnTo>
                  <a:lnTo>
                    <a:pt x="2838" y="1357"/>
                  </a:lnTo>
                  <a:lnTo>
                    <a:pt x="2846" y="1399"/>
                  </a:lnTo>
                  <a:lnTo>
                    <a:pt x="2850" y="1443"/>
                  </a:lnTo>
                  <a:lnTo>
                    <a:pt x="2852" y="1489"/>
                  </a:lnTo>
                  <a:lnTo>
                    <a:pt x="2852" y="1538"/>
                  </a:lnTo>
                  <a:lnTo>
                    <a:pt x="2852" y="1587"/>
                  </a:lnTo>
                  <a:lnTo>
                    <a:pt x="2851" y="1636"/>
                  </a:lnTo>
                  <a:lnTo>
                    <a:pt x="2850" y="1684"/>
                  </a:lnTo>
                  <a:lnTo>
                    <a:pt x="2848" y="1732"/>
                  </a:lnTo>
                  <a:lnTo>
                    <a:pt x="2848" y="1777"/>
                  </a:lnTo>
                  <a:lnTo>
                    <a:pt x="2848" y="2793"/>
                  </a:lnTo>
                  <a:lnTo>
                    <a:pt x="2840" y="2793"/>
                  </a:lnTo>
                  <a:lnTo>
                    <a:pt x="2840" y="2848"/>
                  </a:lnTo>
                  <a:lnTo>
                    <a:pt x="2832" y="2848"/>
                  </a:lnTo>
                  <a:lnTo>
                    <a:pt x="2832" y="2888"/>
                  </a:lnTo>
                  <a:lnTo>
                    <a:pt x="2824" y="2888"/>
                  </a:lnTo>
                  <a:lnTo>
                    <a:pt x="2824" y="2929"/>
                  </a:lnTo>
                  <a:lnTo>
                    <a:pt x="2816" y="2929"/>
                  </a:lnTo>
                  <a:lnTo>
                    <a:pt x="2808" y="2985"/>
                  </a:lnTo>
                  <a:lnTo>
                    <a:pt x="2801" y="2985"/>
                  </a:lnTo>
                  <a:lnTo>
                    <a:pt x="2801" y="3009"/>
                  </a:lnTo>
                  <a:lnTo>
                    <a:pt x="2792" y="3009"/>
                  </a:lnTo>
                  <a:lnTo>
                    <a:pt x="2792" y="3033"/>
                  </a:lnTo>
                  <a:lnTo>
                    <a:pt x="2784" y="3033"/>
                  </a:lnTo>
                  <a:lnTo>
                    <a:pt x="2784" y="3057"/>
                  </a:lnTo>
                  <a:lnTo>
                    <a:pt x="2776" y="3057"/>
                  </a:lnTo>
                  <a:lnTo>
                    <a:pt x="2768" y="3088"/>
                  </a:lnTo>
                  <a:lnTo>
                    <a:pt x="2760" y="3088"/>
                  </a:lnTo>
                  <a:lnTo>
                    <a:pt x="2737" y="3161"/>
                  </a:lnTo>
                  <a:lnTo>
                    <a:pt x="2720" y="3177"/>
                  </a:lnTo>
                  <a:lnTo>
                    <a:pt x="2720" y="3192"/>
                  </a:lnTo>
                  <a:lnTo>
                    <a:pt x="2704" y="3201"/>
                  </a:lnTo>
                  <a:lnTo>
                    <a:pt x="2696" y="3233"/>
                  </a:lnTo>
                  <a:lnTo>
                    <a:pt x="2680" y="3240"/>
                  </a:lnTo>
                  <a:lnTo>
                    <a:pt x="2680" y="3256"/>
                  </a:lnTo>
                  <a:lnTo>
                    <a:pt x="2656" y="3273"/>
                  </a:lnTo>
                  <a:lnTo>
                    <a:pt x="2656" y="3289"/>
                  </a:lnTo>
                  <a:lnTo>
                    <a:pt x="2640" y="3297"/>
                  </a:lnTo>
                  <a:lnTo>
                    <a:pt x="2632" y="3329"/>
                  </a:lnTo>
                  <a:lnTo>
                    <a:pt x="2616" y="3337"/>
                  </a:lnTo>
                  <a:lnTo>
                    <a:pt x="2608" y="3368"/>
                  </a:lnTo>
                  <a:lnTo>
                    <a:pt x="2592" y="3377"/>
                  </a:lnTo>
                  <a:lnTo>
                    <a:pt x="2512" y="3569"/>
                  </a:lnTo>
                  <a:lnTo>
                    <a:pt x="2512" y="3601"/>
                  </a:lnTo>
                  <a:lnTo>
                    <a:pt x="2498" y="3651"/>
                  </a:lnTo>
                  <a:lnTo>
                    <a:pt x="2487" y="3704"/>
                  </a:lnTo>
                  <a:lnTo>
                    <a:pt x="2479" y="3760"/>
                  </a:lnTo>
                  <a:lnTo>
                    <a:pt x="2475" y="3819"/>
                  </a:lnTo>
                  <a:lnTo>
                    <a:pt x="2473" y="3881"/>
                  </a:lnTo>
                  <a:lnTo>
                    <a:pt x="2472" y="3944"/>
                  </a:lnTo>
                  <a:lnTo>
                    <a:pt x="2472" y="4008"/>
                  </a:lnTo>
                  <a:lnTo>
                    <a:pt x="2473" y="4072"/>
                  </a:lnTo>
                  <a:lnTo>
                    <a:pt x="2472" y="4137"/>
                  </a:lnTo>
                  <a:lnTo>
                    <a:pt x="1080" y="4137"/>
                  </a:lnTo>
                  <a:lnTo>
                    <a:pt x="1080" y="4057"/>
                  </a:lnTo>
                  <a:lnTo>
                    <a:pt x="1073" y="4057"/>
                  </a:lnTo>
                  <a:lnTo>
                    <a:pt x="1073" y="3921"/>
                  </a:lnTo>
                  <a:lnTo>
                    <a:pt x="1064" y="3736"/>
                  </a:lnTo>
                  <a:lnTo>
                    <a:pt x="1056" y="3736"/>
                  </a:lnTo>
                  <a:lnTo>
                    <a:pt x="1056" y="3712"/>
                  </a:lnTo>
                  <a:lnTo>
                    <a:pt x="1047" y="3712"/>
                  </a:lnTo>
                  <a:lnTo>
                    <a:pt x="1047" y="3689"/>
                  </a:lnTo>
                  <a:lnTo>
                    <a:pt x="1040" y="3689"/>
                  </a:lnTo>
                  <a:lnTo>
                    <a:pt x="1040" y="3665"/>
                  </a:lnTo>
                  <a:lnTo>
                    <a:pt x="1032" y="3665"/>
                  </a:lnTo>
                  <a:lnTo>
                    <a:pt x="1032" y="3648"/>
                  </a:lnTo>
                  <a:lnTo>
                    <a:pt x="1024" y="3648"/>
                  </a:lnTo>
                  <a:lnTo>
                    <a:pt x="1016" y="3617"/>
                  </a:lnTo>
                  <a:lnTo>
                    <a:pt x="1000" y="3609"/>
                  </a:lnTo>
                  <a:lnTo>
                    <a:pt x="1000" y="3593"/>
                  </a:lnTo>
                  <a:lnTo>
                    <a:pt x="992" y="3593"/>
                  </a:lnTo>
                  <a:lnTo>
                    <a:pt x="992" y="3577"/>
                  </a:lnTo>
                  <a:lnTo>
                    <a:pt x="968" y="3560"/>
                  </a:lnTo>
                  <a:lnTo>
                    <a:pt x="968" y="3545"/>
                  </a:lnTo>
                  <a:lnTo>
                    <a:pt x="912" y="3496"/>
                  </a:lnTo>
                  <a:lnTo>
                    <a:pt x="896" y="3473"/>
                  </a:lnTo>
                  <a:lnTo>
                    <a:pt x="880" y="3473"/>
                  </a:lnTo>
                  <a:lnTo>
                    <a:pt x="855" y="3441"/>
                  </a:lnTo>
                  <a:lnTo>
                    <a:pt x="840" y="3441"/>
                  </a:lnTo>
                  <a:lnTo>
                    <a:pt x="793" y="3385"/>
                  </a:lnTo>
                  <a:lnTo>
                    <a:pt x="776" y="3385"/>
                  </a:lnTo>
                  <a:lnTo>
                    <a:pt x="728" y="3321"/>
                  </a:lnTo>
                  <a:lnTo>
                    <a:pt x="679" y="3280"/>
                  </a:lnTo>
                  <a:lnTo>
                    <a:pt x="679" y="3265"/>
                  </a:lnTo>
                  <a:lnTo>
                    <a:pt x="648" y="3240"/>
                  </a:lnTo>
                  <a:lnTo>
                    <a:pt x="648" y="3225"/>
                  </a:lnTo>
                  <a:lnTo>
                    <a:pt x="632" y="3216"/>
                  </a:lnTo>
                  <a:lnTo>
                    <a:pt x="632" y="3201"/>
                  </a:lnTo>
                  <a:lnTo>
                    <a:pt x="608" y="3185"/>
                  </a:lnTo>
                  <a:lnTo>
                    <a:pt x="608" y="3169"/>
                  </a:lnTo>
                  <a:lnTo>
                    <a:pt x="592" y="3161"/>
                  </a:lnTo>
                  <a:lnTo>
                    <a:pt x="592" y="3145"/>
                  </a:lnTo>
                  <a:lnTo>
                    <a:pt x="584" y="3145"/>
                  </a:lnTo>
                  <a:lnTo>
                    <a:pt x="584" y="3128"/>
                  </a:lnTo>
                  <a:lnTo>
                    <a:pt x="568" y="3121"/>
                  </a:lnTo>
                  <a:lnTo>
                    <a:pt x="551" y="3073"/>
                  </a:lnTo>
                  <a:lnTo>
                    <a:pt x="536" y="3064"/>
                  </a:lnTo>
                  <a:lnTo>
                    <a:pt x="536" y="3049"/>
                  </a:lnTo>
                  <a:lnTo>
                    <a:pt x="528" y="3049"/>
                  </a:lnTo>
                  <a:lnTo>
                    <a:pt x="520" y="3017"/>
                  </a:lnTo>
                  <a:lnTo>
                    <a:pt x="512" y="3017"/>
                  </a:lnTo>
                  <a:lnTo>
                    <a:pt x="512" y="2993"/>
                  </a:lnTo>
                  <a:lnTo>
                    <a:pt x="504" y="2993"/>
                  </a:lnTo>
                  <a:lnTo>
                    <a:pt x="496" y="2961"/>
                  </a:lnTo>
                  <a:lnTo>
                    <a:pt x="487" y="2961"/>
                  </a:lnTo>
                  <a:lnTo>
                    <a:pt x="480" y="2921"/>
                  </a:lnTo>
                  <a:lnTo>
                    <a:pt x="472" y="2921"/>
                  </a:lnTo>
                  <a:lnTo>
                    <a:pt x="416" y="2720"/>
                  </a:lnTo>
                  <a:lnTo>
                    <a:pt x="416" y="2672"/>
                  </a:lnTo>
                  <a:lnTo>
                    <a:pt x="408" y="2672"/>
                  </a:lnTo>
                  <a:lnTo>
                    <a:pt x="408" y="2608"/>
                  </a:lnTo>
                  <a:lnTo>
                    <a:pt x="399" y="2608"/>
                  </a:lnTo>
                  <a:lnTo>
                    <a:pt x="399" y="2497"/>
                  </a:lnTo>
                  <a:lnTo>
                    <a:pt x="399" y="2443"/>
                  </a:lnTo>
                  <a:lnTo>
                    <a:pt x="398" y="2394"/>
                  </a:lnTo>
                  <a:lnTo>
                    <a:pt x="394" y="2347"/>
                  </a:lnTo>
                  <a:lnTo>
                    <a:pt x="388" y="2304"/>
                  </a:lnTo>
                  <a:lnTo>
                    <a:pt x="376" y="2264"/>
                  </a:lnTo>
                  <a:lnTo>
                    <a:pt x="376" y="2240"/>
                  </a:lnTo>
                  <a:lnTo>
                    <a:pt x="368" y="2240"/>
                  </a:lnTo>
                  <a:lnTo>
                    <a:pt x="352" y="2193"/>
                  </a:lnTo>
                  <a:lnTo>
                    <a:pt x="344" y="2193"/>
                  </a:lnTo>
                  <a:lnTo>
                    <a:pt x="344" y="2176"/>
                  </a:lnTo>
                  <a:lnTo>
                    <a:pt x="320" y="2160"/>
                  </a:lnTo>
                  <a:lnTo>
                    <a:pt x="320" y="2145"/>
                  </a:lnTo>
                  <a:lnTo>
                    <a:pt x="280" y="2112"/>
                  </a:lnTo>
                  <a:lnTo>
                    <a:pt x="264" y="2088"/>
                  </a:lnTo>
                  <a:lnTo>
                    <a:pt x="247" y="2088"/>
                  </a:lnTo>
                  <a:lnTo>
                    <a:pt x="240" y="2072"/>
                  </a:lnTo>
                  <a:lnTo>
                    <a:pt x="224" y="2072"/>
                  </a:lnTo>
                  <a:lnTo>
                    <a:pt x="216" y="2057"/>
                  </a:lnTo>
                  <a:lnTo>
                    <a:pt x="200" y="2057"/>
                  </a:lnTo>
                  <a:lnTo>
                    <a:pt x="200" y="2048"/>
                  </a:lnTo>
                  <a:lnTo>
                    <a:pt x="183" y="2048"/>
                  </a:lnTo>
                  <a:lnTo>
                    <a:pt x="183" y="2041"/>
                  </a:lnTo>
                  <a:lnTo>
                    <a:pt x="160" y="2041"/>
                  </a:lnTo>
                  <a:lnTo>
                    <a:pt x="160" y="2033"/>
                  </a:lnTo>
                  <a:lnTo>
                    <a:pt x="112" y="2017"/>
                  </a:lnTo>
                  <a:lnTo>
                    <a:pt x="112" y="2008"/>
                  </a:lnTo>
                  <a:lnTo>
                    <a:pt x="95" y="2008"/>
                  </a:lnTo>
                  <a:lnTo>
                    <a:pt x="55" y="1960"/>
                  </a:lnTo>
                  <a:lnTo>
                    <a:pt x="40" y="1953"/>
                  </a:lnTo>
                  <a:lnTo>
                    <a:pt x="40" y="1936"/>
                  </a:lnTo>
                  <a:lnTo>
                    <a:pt x="24" y="1929"/>
                  </a:lnTo>
                  <a:lnTo>
                    <a:pt x="24" y="1913"/>
                  </a:lnTo>
                  <a:lnTo>
                    <a:pt x="16" y="1913"/>
                  </a:lnTo>
                  <a:lnTo>
                    <a:pt x="8" y="1865"/>
                  </a:lnTo>
                  <a:lnTo>
                    <a:pt x="0" y="1865"/>
                  </a:lnTo>
                  <a:lnTo>
                    <a:pt x="0" y="1761"/>
                  </a:lnTo>
                  <a:lnTo>
                    <a:pt x="8" y="1761"/>
                  </a:lnTo>
                  <a:lnTo>
                    <a:pt x="8" y="1737"/>
                  </a:lnTo>
                  <a:lnTo>
                    <a:pt x="16" y="1737"/>
                  </a:lnTo>
                  <a:lnTo>
                    <a:pt x="16" y="1713"/>
                  </a:lnTo>
                  <a:lnTo>
                    <a:pt x="24" y="1713"/>
                  </a:lnTo>
                  <a:lnTo>
                    <a:pt x="24" y="1697"/>
                  </a:lnTo>
                  <a:lnTo>
                    <a:pt x="40" y="1689"/>
                  </a:lnTo>
                  <a:lnTo>
                    <a:pt x="40" y="1673"/>
                  </a:lnTo>
                  <a:lnTo>
                    <a:pt x="55" y="1664"/>
                  </a:lnTo>
                  <a:lnTo>
                    <a:pt x="95" y="1616"/>
                  </a:lnTo>
                  <a:lnTo>
                    <a:pt x="128" y="1609"/>
                  </a:lnTo>
                  <a:lnTo>
                    <a:pt x="128" y="1601"/>
                  </a:lnTo>
                  <a:lnTo>
                    <a:pt x="144" y="1601"/>
                  </a:lnTo>
                  <a:lnTo>
                    <a:pt x="144" y="1592"/>
                  </a:lnTo>
                  <a:lnTo>
                    <a:pt x="168" y="1592"/>
                  </a:lnTo>
                  <a:lnTo>
                    <a:pt x="204" y="1582"/>
                  </a:lnTo>
                  <a:lnTo>
                    <a:pt x="241" y="1577"/>
                  </a:lnTo>
                  <a:lnTo>
                    <a:pt x="278" y="1577"/>
                  </a:lnTo>
                  <a:lnTo>
                    <a:pt x="315" y="1581"/>
                  </a:lnTo>
                  <a:lnTo>
                    <a:pt x="350" y="1589"/>
                  </a:lnTo>
                  <a:lnTo>
                    <a:pt x="384" y="1597"/>
                  </a:lnTo>
                  <a:lnTo>
                    <a:pt x="416" y="1609"/>
                  </a:lnTo>
                  <a:lnTo>
                    <a:pt x="440" y="1609"/>
                  </a:lnTo>
                  <a:lnTo>
                    <a:pt x="440" y="1616"/>
                  </a:lnTo>
                  <a:lnTo>
                    <a:pt x="487" y="1632"/>
                  </a:lnTo>
                  <a:lnTo>
                    <a:pt x="487" y="1640"/>
                  </a:lnTo>
                  <a:lnTo>
                    <a:pt x="520" y="1649"/>
                  </a:lnTo>
                  <a:lnTo>
                    <a:pt x="528" y="1664"/>
                  </a:lnTo>
                  <a:lnTo>
                    <a:pt x="544" y="1664"/>
                  </a:lnTo>
                  <a:lnTo>
                    <a:pt x="544" y="1673"/>
                  </a:lnTo>
                  <a:lnTo>
                    <a:pt x="556" y="1684"/>
                  </a:lnTo>
                  <a:lnTo>
                    <a:pt x="569" y="1695"/>
                  </a:lnTo>
                  <a:lnTo>
                    <a:pt x="583" y="1705"/>
                  </a:lnTo>
                  <a:lnTo>
                    <a:pt x="600" y="1713"/>
                  </a:lnTo>
                  <a:lnTo>
                    <a:pt x="600" y="1728"/>
                  </a:lnTo>
                  <a:lnTo>
                    <a:pt x="617" y="1740"/>
                  </a:lnTo>
                  <a:lnTo>
                    <a:pt x="629" y="1753"/>
                  </a:lnTo>
                  <a:lnTo>
                    <a:pt x="637" y="1767"/>
                  </a:lnTo>
                  <a:lnTo>
                    <a:pt x="646" y="1783"/>
                  </a:lnTo>
                  <a:lnTo>
                    <a:pt x="656" y="1801"/>
                  </a:lnTo>
                  <a:lnTo>
                    <a:pt x="672" y="1808"/>
                  </a:lnTo>
                  <a:lnTo>
                    <a:pt x="672" y="1825"/>
                  </a:lnTo>
                  <a:lnTo>
                    <a:pt x="679" y="1825"/>
                  </a:lnTo>
                  <a:lnTo>
                    <a:pt x="679" y="1841"/>
                  </a:lnTo>
                  <a:lnTo>
                    <a:pt x="688" y="1841"/>
                  </a:lnTo>
                  <a:lnTo>
                    <a:pt x="688" y="2001"/>
                  </a:lnTo>
                  <a:lnTo>
                    <a:pt x="688" y="2047"/>
                  </a:lnTo>
                  <a:lnTo>
                    <a:pt x="690" y="2093"/>
                  </a:lnTo>
                  <a:lnTo>
                    <a:pt x="690" y="2142"/>
                  </a:lnTo>
                  <a:lnTo>
                    <a:pt x="688" y="2189"/>
                  </a:lnTo>
                  <a:lnTo>
                    <a:pt x="686" y="2234"/>
                  </a:lnTo>
                  <a:lnTo>
                    <a:pt x="681" y="2276"/>
                  </a:lnTo>
                  <a:lnTo>
                    <a:pt x="672" y="2312"/>
                  </a:lnTo>
                  <a:lnTo>
                    <a:pt x="672" y="2352"/>
                  </a:lnTo>
                  <a:lnTo>
                    <a:pt x="664" y="2352"/>
                  </a:lnTo>
                  <a:lnTo>
                    <a:pt x="664" y="2376"/>
                  </a:lnTo>
                  <a:lnTo>
                    <a:pt x="656" y="2376"/>
                  </a:lnTo>
                  <a:lnTo>
                    <a:pt x="656" y="2409"/>
                  </a:lnTo>
                  <a:lnTo>
                    <a:pt x="648" y="2409"/>
                  </a:lnTo>
                  <a:lnTo>
                    <a:pt x="648" y="2425"/>
                  </a:lnTo>
                  <a:lnTo>
                    <a:pt x="639" y="2425"/>
                  </a:lnTo>
                  <a:lnTo>
                    <a:pt x="632" y="2473"/>
                  </a:lnTo>
                  <a:lnTo>
                    <a:pt x="624" y="2473"/>
                  </a:lnTo>
                  <a:lnTo>
                    <a:pt x="624" y="2489"/>
                  </a:lnTo>
                  <a:lnTo>
                    <a:pt x="615" y="2489"/>
                  </a:lnTo>
                  <a:lnTo>
                    <a:pt x="608" y="2544"/>
                  </a:lnTo>
                  <a:lnTo>
                    <a:pt x="600" y="2544"/>
                  </a:lnTo>
                  <a:lnTo>
                    <a:pt x="600" y="2577"/>
                  </a:lnTo>
                  <a:lnTo>
                    <a:pt x="590" y="2612"/>
                  </a:lnTo>
                  <a:lnTo>
                    <a:pt x="583" y="2647"/>
                  </a:lnTo>
                  <a:lnTo>
                    <a:pt x="582" y="2684"/>
                  </a:lnTo>
                  <a:lnTo>
                    <a:pt x="584" y="2720"/>
                  </a:lnTo>
                  <a:lnTo>
                    <a:pt x="598" y="2725"/>
                  </a:lnTo>
                  <a:lnTo>
                    <a:pt x="613" y="2728"/>
                  </a:lnTo>
                  <a:lnTo>
                    <a:pt x="632" y="2729"/>
                  </a:lnTo>
                  <a:lnTo>
                    <a:pt x="634" y="2726"/>
                  </a:lnTo>
                  <a:lnTo>
                    <a:pt x="636" y="2725"/>
                  </a:lnTo>
                  <a:lnTo>
                    <a:pt x="637" y="2724"/>
                  </a:lnTo>
                  <a:lnTo>
                    <a:pt x="637" y="2723"/>
                  </a:lnTo>
                  <a:lnTo>
                    <a:pt x="637" y="2723"/>
                  </a:lnTo>
                  <a:lnTo>
                    <a:pt x="638" y="2723"/>
                  </a:lnTo>
                  <a:lnTo>
                    <a:pt x="639" y="2723"/>
                  </a:lnTo>
                  <a:lnTo>
                    <a:pt x="641" y="2723"/>
                  </a:lnTo>
                  <a:lnTo>
                    <a:pt x="644" y="2721"/>
                  </a:lnTo>
                  <a:lnTo>
                    <a:pt x="648" y="2720"/>
                  </a:lnTo>
                  <a:lnTo>
                    <a:pt x="652" y="2679"/>
                  </a:lnTo>
                  <a:lnTo>
                    <a:pt x="659" y="2636"/>
                  </a:lnTo>
                  <a:lnTo>
                    <a:pt x="668" y="2596"/>
                  </a:lnTo>
                  <a:lnTo>
                    <a:pt x="679" y="2561"/>
                  </a:lnTo>
                  <a:lnTo>
                    <a:pt x="679" y="2537"/>
                  </a:lnTo>
                  <a:lnTo>
                    <a:pt x="688" y="2537"/>
                  </a:lnTo>
                  <a:lnTo>
                    <a:pt x="688" y="2513"/>
                  </a:lnTo>
                  <a:lnTo>
                    <a:pt x="696" y="2513"/>
                  </a:lnTo>
                  <a:lnTo>
                    <a:pt x="703" y="2465"/>
                  </a:lnTo>
                  <a:lnTo>
                    <a:pt x="712" y="2465"/>
                  </a:lnTo>
                  <a:lnTo>
                    <a:pt x="712" y="2449"/>
                  </a:lnTo>
                  <a:lnTo>
                    <a:pt x="720" y="2449"/>
                  </a:lnTo>
                  <a:lnTo>
                    <a:pt x="720" y="2425"/>
                  </a:lnTo>
                  <a:lnTo>
                    <a:pt x="728" y="2425"/>
                  </a:lnTo>
                  <a:lnTo>
                    <a:pt x="728" y="2392"/>
                  </a:lnTo>
                  <a:lnTo>
                    <a:pt x="736" y="2392"/>
                  </a:lnTo>
                  <a:lnTo>
                    <a:pt x="736" y="2368"/>
                  </a:lnTo>
                  <a:lnTo>
                    <a:pt x="744" y="2368"/>
                  </a:lnTo>
                  <a:lnTo>
                    <a:pt x="744" y="2328"/>
                  </a:lnTo>
                  <a:lnTo>
                    <a:pt x="752" y="2328"/>
                  </a:lnTo>
                  <a:lnTo>
                    <a:pt x="752" y="2281"/>
                  </a:lnTo>
                  <a:lnTo>
                    <a:pt x="760" y="2281"/>
                  </a:lnTo>
                  <a:lnTo>
                    <a:pt x="760" y="2176"/>
                  </a:lnTo>
                  <a:lnTo>
                    <a:pt x="762" y="2149"/>
                  </a:lnTo>
                  <a:lnTo>
                    <a:pt x="764" y="2117"/>
                  </a:lnTo>
                  <a:lnTo>
                    <a:pt x="762" y="2081"/>
                  </a:lnTo>
                  <a:lnTo>
                    <a:pt x="760" y="2042"/>
                  </a:lnTo>
                  <a:lnTo>
                    <a:pt x="757" y="2002"/>
                  </a:lnTo>
                  <a:lnTo>
                    <a:pt x="755" y="1962"/>
                  </a:lnTo>
                  <a:lnTo>
                    <a:pt x="755" y="1921"/>
                  </a:lnTo>
                  <a:lnTo>
                    <a:pt x="756" y="1884"/>
                  </a:lnTo>
                  <a:lnTo>
                    <a:pt x="760" y="1849"/>
                  </a:lnTo>
                  <a:lnTo>
                    <a:pt x="767" y="1849"/>
                  </a:lnTo>
                  <a:lnTo>
                    <a:pt x="769" y="1846"/>
                  </a:lnTo>
                  <a:lnTo>
                    <a:pt x="767" y="1845"/>
                  </a:lnTo>
                  <a:lnTo>
                    <a:pt x="767" y="1843"/>
                  </a:lnTo>
                  <a:lnTo>
                    <a:pt x="766" y="1845"/>
                  </a:lnTo>
                  <a:lnTo>
                    <a:pt x="765" y="1845"/>
                  </a:lnTo>
                  <a:lnTo>
                    <a:pt x="764" y="1845"/>
                  </a:lnTo>
                  <a:lnTo>
                    <a:pt x="762" y="1845"/>
                  </a:lnTo>
                  <a:lnTo>
                    <a:pt x="761" y="1843"/>
                  </a:lnTo>
                  <a:lnTo>
                    <a:pt x="760" y="1841"/>
                  </a:lnTo>
                  <a:lnTo>
                    <a:pt x="760" y="240"/>
                  </a:lnTo>
                  <a:lnTo>
                    <a:pt x="767" y="240"/>
                  </a:lnTo>
                  <a:lnTo>
                    <a:pt x="776" y="152"/>
                  </a:lnTo>
                  <a:lnTo>
                    <a:pt x="784" y="152"/>
                  </a:lnTo>
                  <a:lnTo>
                    <a:pt x="784" y="137"/>
                  </a:lnTo>
                  <a:lnTo>
                    <a:pt x="793" y="137"/>
                  </a:lnTo>
                  <a:lnTo>
                    <a:pt x="793" y="120"/>
                  </a:lnTo>
                  <a:lnTo>
                    <a:pt x="840" y="56"/>
                  </a:lnTo>
                  <a:lnTo>
                    <a:pt x="855" y="56"/>
                  </a:lnTo>
                  <a:lnTo>
                    <a:pt x="864" y="40"/>
                  </a:lnTo>
                  <a:lnTo>
                    <a:pt x="880" y="40"/>
                  </a:lnTo>
                  <a:lnTo>
                    <a:pt x="888" y="23"/>
                  </a:lnTo>
                  <a:lnTo>
                    <a:pt x="936" y="16"/>
                  </a:lnTo>
                  <a:lnTo>
                    <a:pt x="936" y="8"/>
                  </a:lnTo>
                  <a:lnTo>
                    <a:pt x="976" y="8"/>
                  </a:lnTo>
                  <a:lnTo>
                    <a:pt x="976" y="0"/>
                  </a:lnTo>
                  <a:lnTo>
                    <a:pt x="985" y="0"/>
                  </a:lnTo>
                  <a:close/>
                </a:path>
              </a:pathLst>
            </a:custGeom>
            <a:solidFill>
              <a:srgbClr val="FFFFFF"/>
            </a:solidFill>
            <a:ln w="19050">
              <a:noFill/>
            </a:ln>
            <a:effectLst/>
          </p:spPr>
          <p:txBody>
            <a:bodyPr/>
            <a:lstStyle/>
            <a:p>
              <a:pPr defTabSz="913684">
                <a:defRPr/>
              </a:pPr>
              <a:endParaRPr lang="en-US" sz="1574" kern="0" dirty="0">
                <a:solidFill>
                  <a:srgbClr val="000000"/>
                </a:solidFill>
                <a:latin typeface="Arial"/>
                <a:cs typeface="Arial" pitchFamily="34" charset="0"/>
              </a:endParaRPr>
            </a:p>
          </p:txBody>
        </p:sp>
      </p:grpSp>
      <p:grpSp>
        <p:nvGrpSpPr>
          <p:cNvPr id="242" name="Group 241"/>
          <p:cNvGrpSpPr/>
          <p:nvPr/>
        </p:nvGrpSpPr>
        <p:grpSpPr>
          <a:xfrm>
            <a:off x="2726739" y="2585857"/>
            <a:ext cx="323159" cy="253729"/>
            <a:chOff x="560215" y="1620121"/>
            <a:chExt cx="431102" cy="338393"/>
          </a:xfrm>
          <a:solidFill>
            <a:schemeClr val="bg1"/>
          </a:solidFill>
        </p:grpSpPr>
        <p:sp>
          <p:nvSpPr>
            <p:cNvPr id="243" name="Oval 136"/>
            <p:cNvSpPr>
              <a:spLocks noChangeArrowheads="1"/>
            </p:cNvSpPr>
            <p:nvPr/>
          </p:nvSpPr>
          <p:spPr bwMode="auto">
            <a:xfrm>
              <a:off x="750270" y="1916794"/>
              <a:ext cx="46355" cy="4172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574">
                <a:solidFill>
                  <a:srgbClr val="000000"/>
                </a:solidFill>
              </a:endParaRPr>
            </a:p>
          </p:txBody>
        </p:sp>
        <p:sp>
          <p:nvSpPr>
            <p:cNvPr id="244" name="Freeform 137"/>
            <p:cNvSpPr>
              <a:spLocks/>
            </p:cNvSpPr>
            <p:nvPr/>
          </p:nvSpPr>
          <p:spPr bwMode="auto">
            <a:xfrm>
              <a:off x="560215" y="1620121"/>
              <a:ext cx="431102" cy="111252"/>
            </a:xfrm>
            <a:custGeom>
              <a:avLst/>
              <a:gdLst>
                <a:gd name="T0" fmla="*/ 793 w 808"/>
                <a:gd name="T1" fmla="*/ 141 h 204"/>
                <a:gd name="T2" fmla="*/ 404 w 808"/>
                <a:gd name="T3" fmla="*/ 0 h 204"/>
                <a:gd name="T4" fmla="*/ 16 w 808"/>
                <a:gd name="T5" fmla="*/ 141 h 204"/>
                <a:gd name="T6" fmla="*/ 12 w 808"/>
                <a:gd name="T7" fmla="*/ 188 h 204"/>
                <a:gd name="T8" fmla="*/ 59 w 808"/>
                <a:gd name="T9" fmla="*/ 192 h 204"/>
                <a:gd name="T10" fmla="*/ 404 w 808"/>
                <a:gd name="T11" fmla="*/ 66 h 204"/>
                <a:gd name="T12" fmla="*/ 749 w 808"/>
                <a:gd name="T13" fmla="*/ 192 h 204"/>
                <a:gd name="T14" fmla="*/ 771 w 808"/>
                <a:gd name="T15" fmla="*/ 200 h 204"/>
                <a:gd name="T16" fmla="*/ 796 w 808"/>
                <a:gd name="T17" fmla="*/ 188 h 204"/>
                <a:gd name="T18" fmla="*/ 793 w 808"/>
                <a:gd name="T19" fmla="*/ 14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204">
                  <a:moveTo>
                    <a:pt x="793" y="141"/>
                  </a:moveTo>
                  <a:cubicBezTo>
                    <a:pt x="684" y="49"/>
                    <a:pt x="550" y="0"/>
                    <a:pt x="404" y="0"/>
                  </a:cubicBezTo>
                  <a:cubicBezTo>
                    <a:pt x="258" y="0"/>
                    <a:pt x="124" y="49"/>
                    <a:pt x="16" y="141"/>
                  </a:cubicBezTo>
                  <a:cubicBezTo>
                    <a:pt x="2" y="153"/>
                    <a:pt x="0" y="174"/>
                    <a:pt x="12" y="188"/>
                  </a:cubicBezTo>
                  <a:cubicBezTo>
                    <a:pt x="24" y="202"/>
                    <a:pt x="45" y="204"/>
                    <a:pt x="59" y="192"/>
                  </a:cubicBezTo>
                  <a:cubicBezTo>
                    <a:pt x="155" y="110"/>
                    <a:pt x="275" y="66"/>
                    <a:pt x="404" y="66"/>
                  </a:cubicBezTo>
                  <a:cubicBezTo>
                    <a:pt x="534" y="66"/>
                    <a:pt x="653" y="110"/>
                    <a:pt x="749" y="192"/>
                  </a:cubicBezTo>
                  <a:cubicBezTo>
                    <a:pt x="756" y="197"/>
                    <a:pt x="763" y="200"/>
                    <a:pt x="771" y="200"/>
                  </a:cubicBezTo>
                  <a:cubicBezTo>
                    <a:pt x="780" y="200"/>
                    <a:pt x="790" y="196"/>
                    <a:pt x="796" y="188"/>
                  </a:cubicBezTo>
                  <a:cubicBezTo>
                    <a:pt x="808" y="174"/>
                    <a:pt x="807" y="153"/>
                    <a:pt x="793" y="14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574">
                <a:solidFill>
                  <a:srgbClr val="000000"/>
                </a:solidFill>
              </a:endParaRPr>
            </a:p>
          </p:txBody>
        </p:sp>
        <p:sp>
          <p:nvSpPr>
            <p:cNvPr id="245" name="Freeform 138"/>
            <p:cNvSpPr>
              <a:spLocks/>
            </p:cNvSpPr>
            <p:nvPr/>
          </p:nvSpPr>
          <p:spPr bwMode="auto">
            <a:xfrm>
              <a:off x="629747" y="1717467"/>
              <a:ext cx="287402" cy="83439"/>
            </a:xfrm>
            <a:custGeom>
              <a:avLst/>
              <a:gdLst>
                <a:gd name="T0" fmla="*/ 525 w 542"/>
                <a:gd name="T1" fmla="*/ 90 h 154"/>
                <a:gd name="T2" fmla="*/ 271 w 542"/>
                <a:gd name="T3" fmla="*/ 0 h 154"/>
                <a:gd name="T4" fmla="*/ 17 w 542"/>
                <a:gd name="T5" fmla="*/ 90 h 154"/>
                <a:gd name="T6" fmla="*/ 12 w 542"/>
                <a:gd name="T7" fmla="*/ 137 h 154"/>
                <a:gd name="T8" fmla="*/ 59 w 542"/>
                <a:gd name="T9" fmla="*/ 143 h 154"/>
                <a:gd name="T10" fmla="*/ 271 w 542"/>
                <a:gd name="T11" fmla="*/ 67 h 154"/>
                <a:gd name="T12" fmla="*/ 484 w 542"/>
                <a:gd name="T13" fmla="*/ 143 h 154"/>
                <a:gd name="T14" fmla="*/ 505 w 542"/>
                <a:gd name="T15" fmla="*/ 150 h 154"/>
                <a:gd name="T16" fmla="*/ 531 w 542"/>
                <a:gd name="T17" fmla="*/ 137 h 154"/>
                <a:gd name="T18" fmla="*/ 525 w 542"/>
                <a:gd name="T19" fmla="*/ 9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2" h="154">
                  <a:moveTo>
                    <a:pt x="525" y="90"/>
                  </a:moveTo>
                  <a:cubicBezTo>
                    <a:pt x="449" y="30"/>
                    <a:pt x="364" y="0"/>
                    <a:pt x="271" y="0"/>
                  </a:cubicBezTo>
                  <a:cubicBezTo>
                    <a:pt x="179" y="0"/>
                    <a:pt x="93" y="30"/>
                    <a:pt x="17" y="90"/>
                  </a:cubicBezTo>
                  <a:cubicBezTo>
                    <a:pt x="3" y="102"/>
                    <a:pt x="0" y="123"/>
                    <a:pt x="12" y="137"/>
                  </a:cubicBezTo>
                  <a:cubicBezTo>
                    <a:pt x="23" y="152"/>
                    <a:pt x="44" y="154"/>
                    <a:pt x="59" y="143"/>
                  </a:cubicBezTo>
                  <a:cubicBezTo>
                    <a:pt x="123" y="92"/>
                    <a:pt x="194" y="67"/>
                    <a:pt x="271" y="67"/>
                  </a:cubicBezTo>
                  <a:cubicBezTo>
                    <a:pt x="348" y="67"/>
                    <a:pt x="420" y="92"/>
                    <a:pt x="484" y="143"/>
                  </a:cubicBezTo>
                  <a:cubicBezTo>
                    <a:pt x="490" y="148"/>
                    <a:pt x="497" y="150"/>
                    <a:pt x="505" y="150"/>
                  </a:cubicBezTo>
                  <a:cubicBezTo>
                    <a:pt x="515" y="150"/>
                    <a:pt x="524" y="146"/>
                    <a:pt x="531" y="137"/>
                  </a:cubicBezTo>
                  <a:cubicBezTo>
                    <a:pt x="542" y="123"/>
                    <a:pt x="540" y="102"/>
                    <a:pt x="525" y="9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574">
                <a:solidFill>
                  <a:srgbClr val="000000"/>
                </a:solidFill>
              </a:endParaRPr>
            </a:p>
          </p:txBody>
        </p:sp>
        <p:sp>
          <p:nvSpPr>
            <p:cNvPr id="246" name="Freeform 139"/>
            <p:cNvSpPr>
              <a:spLocks/>
            </p:cNvSpPr>
            <p:nvPr/>
          </p:nvSpPr>
          <p:spPr bwMode="auto">
            <a:xfrm>
              <a:off x="699280" y="1819448"/>
              <a:ext cx="152972" cy="55626"/>
            </a:xfrm>
            <a:custGeom>
              <a:avLst/>
              <a:gdLst>
                <a:gd name="T0" fmla="*/ 269 w 289"/>
                <a:gd name="T1" fmla="*/ 38 h 104"/>
                <a:gd name="T2" fmla="*/ 144 w 289"/>
                <a:gd name="T3" fmla="*/ 0 h 104"/>
                <a:gd name="T4" fmla="*/ 19 w 289"/>
                <a:gd name="T5" fmla="*/ 38 h 104"/>
                <a:gd name="T6" fmla="*/ 10 w 289"/>
                <a:gd name="T7" fmla="*/ 85 h 104"/>
                <a:gd name="T8" fmla="*/ 56 w 289"/>
                <a:gd name="T9" fmla="*/ 94 h 104"/>
                <a:gd name="T10" fmla="*/ 232 w 289"/>
                <a:gd name="T11" fmla="*/ 94 h 104"/>
                <a:gd name="T12" fmla="*/ 251 w 289"/>
                <a:gd name="T13" fmla="*/ 99 h 104"/>
                <a:gd name="T14" fmla="*/ 278 w 289"/>
                <a:gd name="T15" fmla="*/ 85 h 104"/>
                <a:gd name="T16" fmla="*/ 269 w 289"/>
                <a:gd name="T17" fmla="*/ 3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04">
                  <a:moveTo>
                    <a:pt x="269" y="38"/>
                  </a:moveTo>
                  <a:cubicBezTo>
                    <a:pt x="232" y="13"/>
                    <a:pt x="189" y="0"/>
                    <a:pt x="144" y="0"/>
                  </a:cubicBezTo>
                  <a:cubicBezTo>
                    <a:pt x="100" y="0"/>
                    <a:pt x="56" y="13"/>
                    <a:pt x="19" y="38"/>
                  </a:cubicBezTo>
                  <a:cubicBezTo>
                    <a:pt x="4" y="49"/>
                    <a:pt x="0" y="69"/>
                    <a:pt x="10" y="85"/>
                  </a:cubicBezTo>
                  <a:cubicBezTo>
                    <a:pt x="20" y="100"/>
                    <a:pt x="41" y="104"/>
                    <a:pt x="56" y="94"/>
                  </a:cubicBezTo>
                  <a:cubicBezTo>
                    <a:pt x="109" y="59"/>
                    <a:pt x="180" y="59"/>
                    <a:pt x="232" y="94"/>
                  </a:cubicBezTo>
                  <a:cubicBezTo>
                    <a:pt x="238" y="98"/>
                    <a:pt x="244" y="99"/>
                    <a:pt x="251" y="99"/>
                  </a:cubicBezTo>
                  <a:cubicBezTo>
                    <a:pt x="261" y="99"/>
                    <a:pt x="272" y="94"/>
                    <a:pt x="278" y="85"/>
                  </a:cubicBezTo>
                  <a:cubicBezTo>
                    <a:pt x="289" y="69"/>
                    <a:pt x="285" y="49"/>
                    <a:pt x="269" y="3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574">
                <a:solidFill>
                  <a:srgbClr val="000000"/>
                </a:solidFill>
              </a:endParaRPr>
            </a:p>
          </p:txBody>
        </p:sp>
      </p:grpSp>
      <p:grpSp>
        <p:nvGrpSpPr>
          <p:cNvPr id="250" name="Group 249"/>
          <p:cNvGrpSpPr/>
          <p:nvPr/>
        </p:nvGrpSpPr>
        <p:grpSpPr>
          <a:xfrm>
            <a:off x="6756811" y="2045851"/>
            <a:ext cx="306599" cy="304394"/>
            <a:chOff x="6944307" y="1066933"/>
            <a:chExt cx="1477597" cy="1466598"/>
          </a:xfrm>
          <a:solidFill>
            <a:srgbClr val="FFFFFF"/>
          </a:solidFill>
          <a:effectLst/>
        </p:grpSpPr>
        <p:sp>
          <p:nvSpPr>
            <p:cNvPr id="251" name="Freeform 8"/>
            <p:cNvSpPr>
              <a:spLocks/>
            </p:cNvSpPr>
            <p:nvPr/>
          </p:nvSpPr>
          <p:spPr bwMode="auto">
            <a:xfrm>
              <a:off x="7513836" y="1309533"/>
              <a:ext cx="203490" cy="183325"/>
            </a:xfrm>
            <a:custGeom>
              <a:avLst/>
              <a:gdLst>
                <a:gd name="T0" fmla="*/ 0 w 141"/>
                <a:gd name="T1" fmla="*/ 59 h 127"/>
                <a:gd name="T2" fmla="*/ 105 w 141"/>
                <a:gd name="T3" fmla="*/ 127 h 127"/>
                <a:gd name="T4" fmla="*/ 91 w 141"/>
                <a:gd name="T5" fmla="*/ 35 h 127"/>
                <a:gd name="T6" fmla="*/ 0 w 141"/>
                <a:gd name="T7" fmla="*/ 59 h 127"/>
              </a:gdLst>
              <a:ahLst/>
              <a:cxnLst>
                <a:cxn ang="0">
                  <a:pos x="T0" y="T1"/>
                </a:cxn>
                <a:cxn ang="0">
                  <a:pos x="T2" y="T3"/>
                </a:cxn>
                <a:cxn ang="0">
                  <a:pos x="T4" y="T5"/>
                </a:cxn>
                <a:cxn ang="0">
                  <a:pos x="T6" y="T7"/>
                </a:cxn>
              </a:cxnLst>
              <a:rect l="0" t="0" r="r" b="b"/>
              <a:pathLst>
                <a:path w="141" h="127">
                  <a:moveTo>
                    <a:pt x="0" y="59"/>
                  </a:moveTo>
                  <a:cubicBezTo>
                    <a:pt x="105" y="127"/>
                    <a:pt x="105" y="127"/>
                    <a:pt x="105" y="127"/>
                  </a:cubicBezTo>
                  <a:cubicBezTo>
                    <a:pt x="105" y="127"/>
                    <a:pt x="141" y="65"/>
                    <a:pt x="91" y="35"/>
                  </a:cubicBezTo>
                  <a:cubicBezTo>
                    <a:pt x="34" y="0"/>
                    <a:pt x="0" y="59"/>
                    <a:pt x="0" y="5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sp>
          <p:nvSpPr>
            <p:cNvPr id="252" name="Freeform 9"/>
            <p:cNvSpPr>
              <a:spLocks/>
            </p:cNvSpPr>
            <p:nvPr/>
          </p:nvSpPr>
          <p:spPr bwMode="auto">
            <a:xfrm>
              <a:off x="7408729" y="1420750"/>
              <a:ext cx="254210" cy="253599"/>
            </a:xfrm>
            <a:custGeom>
              <a:avLst/>
              <a:gdLst>
                <a:gd name="T0" fmla="*/ 137 w 416"/>
                <a:gd name="T1" fmla="*/ 0 h 415"/>
                <a:gd name="T2" fmla="*/ 416 w 416"/>
                <a:gd name="T3" fmla="*/ 172 h 415"/>
                <a:gd name="T4" fmla="*/ 274 w 416"/>
                <a:gd name="T5" fmla="*/ 415 h 415"/>
                <a:gd name="T6" fmla="*/ 0 w 416"/>
                <a:gd name="T7" fmla="*/ 248 h 415"/>
                <a:gd name="T8" fmla="*/ 137 w 416"/>
                <a:gd name="T9" fmla="*/ 0 h 415"/>
              </a:gdLst>
              <a:ahLst/>
              <a:cxnLst>
                <a:cxn ang="0">
                  <a:pos x="T0" y="T1"/>
                </a:cxn>
                <a:cxn ang="0">
                  <a:pos x="T2" y="T3"/>
                </a:cxn>
                <a:cxn ang="0">
                  <a:pos x="T4" y="T5"/>
                </a:cxn>
                <a:cxn ang="0">
                  <a:pos x="T6" y="T7"/>
                </a:cxn>
                <a:cxn ang="0">
                  <a:pos x="T8" y="T9"/>
                </a:cxn>
              </a:cxnLst>
              <a:rect l="0" t="0" r="r" b="b"/>
              <a:pathLst>
                <a:path w="416" h="415">
                  <a:moveTo>
                    <a:pt x="137" y="0"/>
                  </a:moveTo>
                  <a:lnTo>
                    <a:pt x="416" y="172"/>
                  </a:lnTo>
                  <a:lnTo>
                    <a:pt x="274" y="415"/>
                  </a:lnTo>
                  <a:lnTo>
                    <a:pt x="0" y="248"/>
                  </a:lnTo>
                  <a:lnTo>
                    <a:pt x="13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sp>
          <p:nvSpPr>
            <p:cNvPr id="253" name="Freeform 252"/>
            <p:cNvSpPr>
              <a:spLocks/>
            </p:cNvSpPr>
            <p:nvPr/>
          </p:nvSpPr>
          <p:spPr bwMode="auto">
            <a:xfrm>
              <a:off x="7061024" y="1601019"/>
              <a:ext cx="496199" cy="702745"/>
            </a:xfrm>
            <a:custGeom>
              <a:avLst/>
              <a:gdLst>
                <a:gd name="T0" fmla="*/ 230 w 344"/>
                <a:gd name="T1" fmla="*/ 0 h 487"/>
                <a:gd name="T2" fmla="*/ 344 w 344"/>
                <a:gd name="T3" fmla="*/ 71 h 487"/>
                <a:gd name="T4" fmla="*/ 112 w 344"/>
                <a:gd name="T5" fmla="*/ 487 h 487"/>
                <a:gd name="T6" fmla="*/ 49 w 344"/>
                <a:gd name="T7" fmla="*/ 460 h 487"/>
                <a:gd name="T8" fmla="*/ 0 w 344"/>
                <a:gd name="T9" fmla="*/ 418 h 487"/>
                <a:gd name="T10" fmla="*/ 230 w 344"/>
                <a:gd name="T11" fmla="*/ 0 h 487"/>
              </a:gdLst>
              <a:ahLst/>
              <a:cxnLst>
                <a:cxn ang="0">
                  <a:pos x="T0" y="T1"/>
                </a:cxn>
                <a:cxn ang="0">
                  <a:pos x="T2" y="T3"/>
                </a:cxn>
                <a:cxn ang="0">
                  <a:pos x="T4" y="T5"/>
                </a:cxn>
                <a:cxn ang="0">
                  <a:pos x="T6" y="T7"/>
                </a:cxn>
                <a:cxn ang="0">
                  <a:pos x="T8" y="T9"/>
                </a:cxn>
                <a:cxn ang="0">
                  <a:pos x="T10" y="T11"/>
                </a:cxn>
              </a:cxnLst>
              <a:rect l="0" t="0" r="r" b="b"/>
              <a:pathLst>
                <a:path w="344" h="487">
                  <a:moveTo>
                    <a:pt x="230" y="0"/>
                  </a:moveTo>
                  <a:cubicBezTo>
                    <a:pt x="344" y="71"/>
                    <a:pt x="344" y="71"/>
                    <a:pt x="344" y="71"/>
                  </a:cubicBezTo>
                  <a:cubicBezTo>
                    <a:pt x="112" y="487"/>
                    <a:pt x="112" y="487"/>
                    <a:pt x="112" y="487"/>
                  </a:cubicBezTo>
                  <a:cubicBezTo>
                    <a:pt x="112" y="487"/>
                    <a:pt x="78" y="477"/>
                    <a:pt x="49" y="460"/>
                  </a:cubicBezTo>
                  <a:cubicBezTo>
                    <a:pt x="22" y="443"/>
                    <a:pt x="0" y="418"/>
                    <a:pt x="0" y="418"/>
                  </a:cubicBezTo>
                  <a:lnTo>
                    <a:pt x="23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sp>
          <p:nvSpPr>
            <p:cNvPr id="254" name="Freeform 253"/>
            <p:cNvSpPr>
              <a:spLocks/>
            </p:cNvSpPr>
            <p:nvPr/>
          </p:nvSpPr>
          <p:spPr bwMode="auto">
            <a:xfrm>
              <a:off x="7588999" y="1066933"/>
              <a:ext cx="529808" cy="922123"/>
            </a:xfrm>
            <a:custGeom>
              <a:avLst/>
              <a:gdLst>
                <a:gd name="T0" fmla="*/ 12 w 367"/>
                <a:gd name="T1" fmla="*/ 12 h 639"/>
                <a:gd name="T2" fmla="*/ 22 w 367"/>
                <a:gd name="T3" fmla="*/ 90 h 639"/>
                <a:gd name="T4" fmla="*/ 118 w 367"/>
                <a:gd name="T5" fmla="*/ 309 h 639"/>
                <a:gd name="T6" fmla="*/ 223 w 367"/>
                <a:gd name="T7" fmla="*/ 539 h 639"/>
                <a:gd name="T8" fmla="*/ 280 w 367"/>
                <a:gd name="T9" fmla="*/ 639 h 639"/>
                <a:gd name="T10" fmla="*/ 328 w 367"/>
                <a:gd name="T11" fmla="*/ 622 h 639"/>
                <a:gd name="T12" fmla="*/ 367 w 367"/>
                <a:gd name="T13" fmla="*/ 590 h 639"/>
                <a:gd name="T14" fmla="*/ 306 w 367"/>
                <a:gd name="T15" fmla="*/ 464 h 639"/>
                <a:gd name="T16" fmla="*/ 208 w 367"/>
                <a:gd name="T17" fmla="*/ 292 h 639"/>
                <a:gd name="T18" fmla="*/ 95 w 367"/>
                <a:gd name="T19" fmla="*/ 97 h 639"/>
                <a:gd name="T20" fmla="*/ 12 w 367"/>
                <a:gd name="T21" fmla="*/ 1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639">
                  <a:moveTo>
                    <a:pt x="12" y="12"/>
                  </a:moveTo>
                  <a:cubicBezTo>
                    <a:pt x="0" y="17"/>
                    <a:pt x="9" y="56"/>
                    <a:pt x="22" y="90"/>
                  </a:cubicBezTo>
                  <a:cubicBezTo>
                    <a:pt x="35" y="124"/>
                    <a:pt x="111" y="292"/>
                    <a:pt x="118" y="309"/>
                  </a:cubicBezTo>
                  <a:cubicBezTo>
                    <a:pt x="123" y="320"/>
                    <a:pt x="178" y="445"/>
                    <a:pt x="223" y="539"/>
                  </a:cubicBezTo>
                  <a:cubicBezTo>
                    <a:pt x="251" y="598"/>
                    <a:pt x="280" y="639"/>
                    <a:pt x="280" y="639"/>
                  </a:cubicBezTo>
                  <a:cubicBezTo>
                    <a:pt x="280" y="639"/>
                    <a:pt x="309" y="631"/>
                    <a:pt x="328" y="622"/>
                  </a:cubicBezTo>
                  <a:cubicBezTo>
                    <a:pt x="347" y="613"/>
                    <a:pt x="367" y="590"/>
                    <a:pt x="367" y="590"/>
                  </a:cubicBezTo>
                  <a:cubicBezTo>
                    <a:pt x="367" y="590"/>
                    <a:pt x="320" y="490"/>
                    <a:pt x="306" y="464"/>
                  </a:cubicBezTo>
                  <a:cubicBezTo>
                    <a:pt x="291" y="438"/>
                    <a:pt x="224" y="318"/>
                    <a:pt x="208" y="292"/>
                  </a:cubicBezTo>
                  <a:cubicBezTo>
                    <a:pt x="192" y="267"/>
                    <a:pt x="107" y="116"/>
                    <a:pt x="95" y="97"/>
                  </a:cubicBezTo>
                  <a:cubicBezTo>
                    <a:pt x="83" y="77"/>
                    <a:pt x="38" y="0"/>
                    <a:pt x="12" y="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sp>
          <p:nvSpPr>
            <p:cNvPr id="255" name="Freeform 254"/>
            <p:cNvSpPr>
              <a:spLocks/>
            </p:cNvSpPr>
            <p:nvPr/>
          </p:nvSpPr>
          <p:spPr bwMode="auto">
            <a:xfrm>
              <a:off x="8009423" y="1946281"/>
              <a:ext cx="204713" cy="240766"/>
            </a:xfrm>
            <a:custGeom>
              <a:avLst/>
              <a:gdLst>
                <a:gd name="T0" fmla="*/ 0 w 142"/>
                <a:gd name="T1" fmla="*/ 49 h 167"/>
                <a:gd name="T2" fmla="*/ 44 w 142"/>
                <a:gd name="T3" fmla="*/ 30 h 167"/>
                <a:gd name="T4" fmla="*/ 87 w 142"/>
                <a:gd name="T5" fmla="*/ 0 h 167"/>
                <a:gd name="T6" fmla="*/ 100 w 142"/>
                <a:gd name="T7" fmla="*/ 26 h 167"/>
                <a:gd name="T8" fmla="*/ 102 w 142"/>
                <a:gd name="T9" fmla="*/ 43 h 167"/>
                <a:gd name="T10" fmla="*/ 111 w 142"/>
                <a:gd name="T11" fmla="*/ 49 h 167"/>
                <a:gd name="T12" fmla="*/ 115 w 142"/>
                <a:gd name="T13" fmla="*/ 62 h 167"/>
                <a:gd name="T14" fmla="*/ 122 w 142"/>
                <a:gd name="T15" fmla="*/ 74 h 167"/>
                <a:gd name="T16" fmla="*/ 123 w 142"/>
                <a:gd name="T17" fmla="*/ 90 h 167"/>
                <a:gd name="T18" fmla="*/ 131 w 142"/>
                <a:gd name="T19" fmla="*/ 93 h 167"/>
                <a:gd name="T20" fmla="*/ 136 w 142"/>
                <a:gd name="T21" fmla="*/ 102 h 167"/>
                <a:gd name="T22" fmla="*/ 137 w 142"/>
                <a:gd name="T23" fmla="*/ 112 h 167"/>
                <a:gd name="T24" fmla="*/ 141 w 142"/>
                <a:gd name="T25" fmla="*/ 116 h 167"/>
                <a:gd name="T26" fmla="*/ 110 w 142"/>
                <a:gd name="T27" fmla="*/ 147 h 167"/>
                <a:gd name="T28" fmla="*/ 68 w 142"/>
                <a:gd name="T29" fmla="*/ 165 h 167"/>
                <a:gd name="T30" fmla="*/ 54 w 142"/>
                <a:gd name="T31" fmla="*/ 152 h 167"/>
                <a:gd name="T32" fmla="*/ 51 w 142"/>
                <a:gd name="T33" fmla="*/ 139 h 167"/>
                <a:gd name="T34" fmla="*/ 51 w 142"/>
                <a:gd name="T35" fmla="*/ 123 h 167"/>
                <a:gd name="T36" fmla="*/ 38 w 142"/>
                <a:gd name="T37" fmla="*/ 119 h 167"/>
                <a:gd name="T38" fmla="*/ 34 w 142"/>
                <a:gd name="T39" fmla="*/ 114 h 167"/>
                <a:gd name="T40" fmla="*/ 26 w 142"/>
                <a:gd name="T41" fmla="*/ 102 h 167"/>
                <a:gd name="T42" fmla="*/ 23 w 142"/>
                <a:gd name="T43" fmla="*/ 94 h 167"/>
                <a:gd name="T44" fmla="*/ 23 w 142"/>
                <a:gd name="T45" fmla="*/ 76 h 167"/>
                <a:gd name="T46" fmla="*/ 18 w 142"/>
                <a:gd name="T47" fmla="*/ 75 h 167"/>
                <a:gd name="T48" fmla="*/ 10 w 142"/>
                <a:gd name="T49" fmla="*/ 71 h 167"/>
                <a:gd name="T50" fmla="*/ 7 w 142"/>
                <a:gd name="T51" fmla="*/ 64 h 167"/>
                <a:gd name="T52" fmla="*/ 8 w 142"/>
                <a:gd name="T53" fmla="*/ 56 h 167"/>
                <a:gd name="T54" fmla="*/ 0 w 142"/>
                <a:gd name="T55" fmla="*/ 4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167">
                  <a:moveTo>
                    <a:pt x="0" y="49"/>
                  </a:moveTo>
                  <a:cubicBezTo>
                    <a:pt x="0" y="49"/>
                    <a:pt x="29" y="37"/>
                    <a:pt x="44" y="30"/>
                  </a:cubicBezTo>
                  <a:cubicBezTo>
                    <a:pt x="60" y="23"/>
                    <a:pt x="87" y="0"/>
                    <a:pt x="87" y="0"/>
                  </a:cubicBezTo>
                  <a:cubicBezTo>
                    <a:pt x="87" y="0"/>
                    <a:pt x="100" y="22"/>
                    <a:pt x="100" y="26"/>
                  </a:cubicBezTo>
                  <a:cubicBezTo>
                    <a:pt x="100" y="30"/>
                    <a:pt x="102" y="43"/>
                    <a:pt x="102" y="43"/>
                  </a:cubicBezTo>
                  <a:cubicBezTo>
                    <a:pt x="102" y="43"/>
                    <a:pt x="109" y="44"/>
                    <a:pt x="111" y="49"/>
                  </a:cubicBezTo>
                  <a:cubicBezTo>
                    <a:pt x="113" y="53"/>
                    <a:pt x="113" y="59"/>
                    <a:pt x="115" y="62"/>
                  </a:cubicBezTo>
                  <a:cubicBezTo>
                    <a:pt x="117" y="65"/>
                    <a:pt x="122" y="74"/>
                    <a:pt x="122" y="74"/>
                  </a:cubicBezTo>
                  <a:cubicBezTo>
                    <a:pt x="122" y="74"/>
                    <a:pt x="123" y="88"/>
                    <a:pt x="123" y="90"/>
                  </a:cubicBezTo>
                  <a:cubicBezTo>
                    <a:pt x="123" y="91"/>
                    <a:pt x="130" y="89"/>
                    <a:pt x="131" y="93"/>
                  </a:cubicBezTo>
                  <a:cubicBezTo>
                    <a:pt x="132" y="97"/>
                    <a:pt x="134" y="100"/>
                    <a:pt x="136" y="102"/>
                  </a:cubicBezTo>
                  <a:cubicBezTo>
                    <a:pt x="137" y="103"/>
                    <a:pt x="137" y="112"/>
                    <a:pt x="137" y="112"/>
                  </a:cubicBezTo>
                  <a:cubicBezTo>
                    <a:pt x="137" y="112"/>
                    <a:pt x="140" y="111"/>
                    <a:pt x="141" y="116"/>
                  </a:cubicBezTo>
                  <a:cubicBezTo>
                    <a:pt x="142" y="122"/>
                    <a:pt x="122" y="140"/>
                    <a:pt x="110" y="147"/>
                  </a:cubicBezTo>
                  <a:cubicBezTo>
                    <a:pt x="98" y="153"/>
                    <a:pt x="74" y="167"/>
                    <a:pt x="68" y="165"/>
                  </a:cubicBezTo>
                  <a:cubicBezTo>
                    <a:pt x="63" y="164"/>
                    <a:pt x="55" y="155"/>
                    <a:pt x="54" y="152"/>
                  </a:cubicBezTo>
                  <a:cubicBezTo>
                    <a:pt x="53" y="148"/>
                    <a:pt x="50" y="143"/>
                    <a:pt x="51" y="139"/>
                  </a:cubicBezTo>
                  <a:cubicBezTo>
                    <a:pt x="52" y="136"/>
                    <a:pt x="52" y="126"/>
                    <a:pt x="51" y="123"/>
                  </a:cubicBezTo>
                  <a:cubicBezTo>
                    <a:pt x="49" y="121"/>
                    <a:pt x="39" y="123"/>
                    <a:pt x="38" y="119"/>
                  </a:cubicBezTo>
                  <a:cubicBezTo>
                    <a:pt x="37" y="116"/>
                    <a:pt x="36" y="119"/>
                    <a:pt x="34" y="114"/>
                  </a:cubicBezTo>
                  <a:cubicBezTo>
                    <a:pt x="32" y="109"/>
                    <a:pt x="28" y="104"/>
                    <a:pt x="26" y="102"/>
                  </a:cubicBezTo>
                  <a:cubicBezTo>
                    <a:pt x="25" y="101"/>
                    <a:pt x="23" y="99"/>
                    <a:pt x="23" y="94"/>
                  </a:cubicBezTo>
                  <a:cubicBezTo>
                    <a:pt x="24" y="90"/>
                    <a:pt x="23" y="76"/>
                    <a:pt x="23" y="76"/>
                  </a:cubicBezTo>
                  <a:cubicBezTo>
                    <a:pt x="23" y="76"/>
                    <a:pt x="22" y="77"/>
                    <a:pt x="18" y="75"/>
                  </a:cubicBezTo>
                  <a:cubicBezTo>
                    <a:pt x="15" y="73"/>
                    <a:pt x="10" y="76"/>
                    <a:pt x="10" y="71"/>
                  </a:cubicBezTo>
                  <a:cubicBezTo>
                    <a:pt x="10" y="67"/>
                    <a:pt x="7" y="64"/>
                    <a:pt x="7" y="64"/>
                  </a:cubicBezTo>
                  <a:cubicBezTo>
                    <a:pt x="8" y="56"/>
                    <a:pt x="8" y="56"/>
                    <a:pt x="8" y="56"/>
                  </a:cubicBezTo>
                  <a:lnTo>
                    <a:pt x="0" y="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sp>
          <p:nvSpPr>
            <p:cNvPr id="256" name="Freeform 255"/>
            <p:cNvSpPr>
              <a:spLocks/>
            </p:cNvSpPr>
            <p:nvPr/>
          </p:nvSpPr>
          <p:spPr bwMode="auto">
            <a:xfrm>
              <a:off x="8130418" y="2155271"/>
              <a:ext cx="276820" cy="378260"/>
            </a:xfrm>
            <a:custGeom>
              <a:avLst/>
              <a:gdLst>
                <a:gd name="T0" fmla="*/ 0 w 192"/>
                <a:gd name="T1" fmla="*/ 34 h 262"/>
                <a:gd name="T2" fmla="*/ 31 w 192"/>
                <a:gd name="T3" fmla="*/ 20 h 262"/>
                <a:gd name="T4" fmla="*/ 59 w 192"/>
                <a:gd name="T5" fmla="*/ 0 h 262"/>
                <a:gd name="T6" fmla="*/ 176 w 192"/>
                <a:gd name="T7" fmla="*/ 181 h 262"/>
                <a:gd name="T8" fmla="*/ 152 w 192"/>
                <a:gd name="T9" fmla="*/ 243 h 262"/>
                <a:gd name="T10" fmla="*/ 81 w 192"/>
                <a:gd name="T11" fmla="*/ 237 h 262"/>
                <a:gd name="T12" fmla="*/ 43 w 192"/>
                <a:gd name="T13" fmla="*/ 150 h 262"/>
                <a:gd name="T14" fmla="*/ 0 w 192"/>
                <a:gd name="T15" fmla="*/ 34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262">
                  <a:moveTo>
                    <a:pt x="0" y="34"/>
                  </a:moveTo>
                  <a:cubicBezTo>
                    <a:pt x="0" y="34"/>
                    <a:pt x="21" y="26"/>
                    <a:pt x="31" y="20"/>
                  </a:cubicBezTo>
                  <a:cubicBezTo>
                    <a:pt x="42" y="13"/>
                    <a:pt x="59" y="0"/>
                    <a:pt x="59" y="0"/>
                  </a:cubicBezTo>
                  <a:cubicBezTo>
                    <a:pt x="59" y="0"/>
                    <a:pt x="132" y="105"/>
                    <a:pt x="176" y="181"/>
                  </a:cubicBezTo>
                  <a:cubicBezTo>
                    <a:pt x="192" y="210"/>
                    <a:pt x="171" y="232"/>
                    <a:pt x="152" y="243"/>
                  </a:cubicBezTo>
                  <a:cubicBezTo>
                    <a:pt x="132" y="254"/>
                    <a:pt x="94" y="262"/>
                    <a:pt x="81" y="237"/>
                  </a:cubicBezTo>
                  <a:cubicBezTo>
                    <a:pt x="76" y="226"/>
                    <a:pt x="59" y="190"/>
                    <a:pt x="43" y="150"/>
                  </a:cubicBezTo>
                  <a:cubicBezTo>
                    <a:pt x="22" y="95"/>
                    <a:pt x="0" y="34"/>
                    <a:pt x="0"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sp>
          <p:nvSpPr>
            <p:cNvPr id="257" name="Freeform 256"/>
            <p:cNvSpPr>
              <a:spLocks noEditPoints="1"/>
            </p:cNvSpPr>
            <p:nvPr/>
          </p:nvSpPr>
          <p:spPr bwMode="auto">
            <a:xfrm>
              <a:off x="7371453" y="1821620"/>
              <a:ext cx="646525" cy="294542"/>
            </a:xfrm>
            <a:custGeom>
              <a:avLst/>
              <a:gdLst>
                <a:gd name="T0" fmla="*/ 831 w 1058"/>
                <a:gd name="T1" fmla="*/ 104 h 482"/>
                <a:gd name="T2" fmla="*/ 831 w 1058"/>
                <a:gd name="T3" fmla="*/ 59 h 482"/>
                <a:gd name="T4" fmla="*/ 800 w 1058"/>
                <a:gd name="T5" fmla="*/ 0 h 482"/>
                <a:gd name="T6" fmla="*/ 264 w 1058"/>
                <a:gd name="T7" fmla="*/ 0 h 482"/>
                <a:gd name="T8" fmla="*/ 0 w 1058"/>
                <a:gd name="T9" fmla="*/ 482 h 482"/>
                <a:gd name="T10" fmla="*/ 1058 w 1058"/>
                <a:gd name="T11" fmla="*/ 482 h 482"/>
                <a:gd name="T12" fmla="*/ 855 w 1058"/>
                <a:gd name="T13" fmla="*/ 104 h 482"/>
                <a:gd name="T14" fmla="*/ 831 w 1058"/>
                <a:gd name="T15" fmla="*/ 104 h 482"/>
                <a:gd name="T16" fmla="*/ 302 w 1058"/>
                <a:gd name="T17" fmla="*/ 152 h 482"/>
                <a:gd name="T18" fmla="*/ 264 w 1058"/>
                <a:gd name="T19" fmla="*/ 152 h 482"/>
                <a:gd name="T20" fmla="*/ 264 w 1058"/>
                <a:gd name="T21" fmla="*/ 19 h 482"/>
                <a:gd name="T22" fmla="*/ 302 w 1058"/>
                <a:gd name="T23" fmla="*/ 19 h 482"/>
                <a:gd name="T24" fmla="*/ 302 w 1058"/>
                <a:gd name="T25" fmla="*/ 152 h 482"/>
                <a:gd name="T26" fmla="*/ 415 w 1058"/>
                <a:gd name="T27" fmla="*/ 104 h 482"/>
                <a:gd name="T28" fmla="*/ 378 w 1058"/>
                <a:gd name="T29" fmla="*/ 104 h 482"/>
                <a:gd name="T30" fmla="*/ 378 w 1058"/>
                <a:gd name="T31" fmla="*/ 17 h 482"/>
                <a:gd name="T32" fmla="*/ 415 w 1058"/>
                <a:gd name="T33" fmla="*/ 19 h 482"/>
                <a:gd name="T34" fmla="*/ 415 w 1058"/>
                <a:gd name="T35" fmla="*/ 104 h 482"/>
                <a:gd name="T36" fmla="*/ 531 w 1058"/>
                <a:gd name="T37" fmla="*/ 152 h 482"/>
                <a:gd name="T38" fmla="*/ 491 w 1058"/>
                <a:gd name="T39" fmla="*/ 152 h 482"/>
                <a:gd name="T40" fmla="*/ 491 w 1058"/>
                <a:gd name="T41" fmla="*/ 19 h 482"/>
                <a:gd name="T42" fmla="*/ 531 w 1058"/>
                <a:gd name="T43" fmla="*/ 19 h 482"/>
                <a:gd name="T44" fmla="*/ 531 w 1058"/>
                <a:gd name="T45" fmla="*/ 152 h 482"/>
                <a:gd name="T46" fmla="*/ 644 w 1058"/>
                <a:gd name="T47" fmla="*/ 102 h 482"/>
                <a:gd name="T48" fmla="*/ 604 w 1058"/>
                <a:gd name="T49" fmla="*/ 102 h 482"/>
                <a:gd name="T50" fmla="*/ 604 w 1058"/>
                <a:gd name="T51" fmla="*/ 19 h 482"/>
                <a:gd name="T52" fmla="*/ 644 w 1058"/>
                <a:gd name="T53" fmla="*/ 19 h 482"/>
                <a:gd name="T54" fmla="*/ 644 w 1058"/>
                <a:gd name="T55" fmla="*/ 102 h 482"/>
                <a:gd name="T56" fmla="*/ 755 w 1058"/>
                <a:gd name="T57" fmla="*/ 152 h 482"/>
                <a:gd name="T58" fmla="*/ 715 w 1058"/>
                <a:gd name="T59" fmla="*/ 149 h 482"/>
                <a:gd name="T60" fmla="*/ 715 w 1058"/>
                <a:gd name="T61" fmla="*/ 19 h 482"/>
                <a:gd name="T62" fmla="*/ 755 w 1058"/>
                <a:gd name="T63" fmla="*/ 19 h 482"/>
                <a:gd name="T64" fmla="*/ 755 w 1058"/>
                <a:gd name="T65" fmla="*/ 15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8" h="482">
                  <a:moveTo>
                    <a:pt x="831" y="104"/>
                  </a:moveTo>
                  <a:lnTo>
                    <a:pt x="831" y="59"/>
                  </a:lnTo>
                  <a:lnTo>
                    <a:pt x="800" y="0"/>
                  </a:lnTo>
                  <a:lnTo>
                    <a:pt x="264" y="0"/>
                  </a:lnTo>
                  <a:lnTo>
                    <a:pt x="0" y="482"/>
                  </a:lnTo>
                  <a:lnTo>
                    <a:pt x="1058" y="482"/>
                  </a:lnTo>
                  <a:lnTo>
                    <a:pt x="855" y="104"/>
                  </a:lnTo>
                  <a:lnTo>
                    <a:pt x="831" y="104"/>
                  </a:lnTo>
                  <a:close/>
                  <a:moveTo>
                    <a:pt x="302" y="152"/>
                  </a:moveTo>
                  <a:lnTo>
                    <a:pt x="264" y="152"/>
                  </a:lnTo>
                  <a:lnTo>
                    <a:pt x="264" y="19"/>
                  </a:lnTo>
                  <a:lnTo>
                    <a:pt x="302" y="19"/>
                  </a:lnTo>
                  <a:lnTo>
                    <a:pt x="302" y="152"/>
                  </a:lnTo>
                  <a:close/>
                  <a:moveTo>
                    <a:pt x="415" y="104"/>
                  </a:moveTo>
                  <a:lnTo>
                    <a:pt x="378" y="104"/>
                  </a:lnTo>
                  <a:lnTo>
                    <a:pt x="378" y="17"/>
                  </a:lnTo>
                  <a:lnTo>
                    <a:pt x="415" y="19"/>
                  </a:lnTo>
                  <a:lnTo>
                    <a:pt x="415" y="104"/>
                  </a:lnTo>
                  <a:close/>
                  <a:moveTo>
                    <a:pt x="531" y="152"/>
                  </a:moveTo>
                  <a:lnTo>
                    <a:pt x="491" y="152"/>
                  </a:lnTo>
                  <a:lnTo>
                    <a:pt x="491" y="19"/>
                  </a:lnTo>
                  <a:lnTo>
                    <a:pt x="531" y="19"/>
                  </a:lnTo>
                  <a:lnTo>
                    <a:pt x="531" y="152"/>
                  </a:lnTo>
                  <a:close/>
                  <a:moveTo>
                    <a:pt x="644" y="102"/>
                  </a:moveTo>
                  <a:lnTo>
                    <a:pt x="604" y="102"/>
                  </a:lnTo>
                  <a:lnTo>
                    <a:pt x="604" y="19"/>
                  </a:lnTo>
                  <a:lnTo>
                    <a:pt x="644" y="19"/>
                  </a:lnTo>
                  <a:lnTo>
                    <a:pt x="644" y="102"/>
                  </a:lnTo>
                  <a:close/>
                  <a:moveTo>
                    <a:pt x="755" y="152"/>
                  </a:moveTo>
                  <a:lnTo>
                    <a:pt x="715" y="149"/>
                  </a:lnTo>
                  <a:lnTo>
                    <a:pt x="715" y="19"/>
                  </a:lnTo>
                  <a:lnTo>
                    <a:pt x="755" y="19"/>
                  </a:lnTo>
                  <a:lnTo>
                    <a:pt x="755"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sp>
          <p:nvSpPr>
            <p:cNvPr id="258" name="Freeform 257"/>
            <p:cNvSpPr>
              <a:spLocks noEditPoints="1"/>
            </p:cNvSpPr>
            <p:nvPr/>
          </p:nvSpPr>
          <p:spPr bwMode="auto">
            <a:xfrm>
              <a:off x="6944307" y="1821620"/>
              <a:ext cx="288431" cy="294542"/>
            </a:xfrm>
            <a:custGeom>
              <a:avLst/>
              <a:gdLst>
                <a:gd name="T0" fmla="*/ 0 w 472"/>
                <a:gd name="T1" fmla="*/ 482 h 482"/>
                <a:gd name="T2" fmla="*/ 205 w 472"/>
                <a:gd name="T3" fmla="*/ 482 h 482"/>
                <a:gd name="T4" fmla="*/ 413 w 472"/>
                <a:gd name="T5" fmla="*/ 107 h 482"/>
                <a:gd name="T6" fmla="*/ 406 w 472"/>
                <a:gd name="T7" fmla="*/ 107 h 482"/>
                <a:gd name="T8" fmla="*/ 406 w 472"/>
                <a:gd name="T9" fmla="*/ 17 h 482"/>
                <a:gd name="T10" fmla="*/ 441 w 472"/>
                <a:gd name="T11" fmla="*/ 17 h 482"/>
                <a:gd name="T12" fmla="*/ 441 w 472"/>
                <a:gd name="T13" fmla="*/ 55 h 482"/>
                <a:gd name="T14" fmla="*/ 472 w 472"/>
                <a:gd name="T15" fmla="*/ 0 h 482"/>
                <a:gd name="T16" fmla="*/ 0 w 472"/>
                <a:gd name="T17" fmla="*/ 0 h 482"/>
                <a:gd name="T18" fmla="*/ 0 w 472"/>
                <a:gd name="T19" fmla="*/ 482 h 482"/>
                <a:gd name="T20" fmla="*/ 292 w 472"/>
                <a:gd name="T21" fmla="*/ 19 h 482"/>
                <a:gd name="T22" fmla="*/ 333 w 472"/>
                <a:gd name="T23" fmla="*/ 19 h 482"/>
                <a:gd name="T24" fmla="*/ 333 w 472"/>
                <a:gd name="T25" fmla="*/ 149 h 482"/>
                <a:gd name="T26" fmla="*/ 292 w 472"/>
                <a:gd name="T27" fmla="*/ 149 h 482"/>
                <a:gd name="T28" fmla="*/ 292 w 472"/>
                <a:gd name="T29" fmla="*/ 19 h 482"/>
                <a:gd name="T30" fmla="*/ 179 w 472"/>
                <a:gd name="T31" fmla="*/ 19 h 482"/>
                <a:gd name="T32" fmla="*/ 215 w 472"/>
                <a:gd name="T33" fmla="*/ 19 h 482"/>
                <a:gd name="T34" fmla="*/ 215 w 472"/>
                <a:gd name="T35" fmla="*/ 104 h 482"/>
                <a:gd name="T36" fmla="*/ 179 w 472"/>
                <a:gd name="T37" fmla="*/ 104 h 482"/>
                <a:gd name="T38" fmla="*/ 179 w 472"/>
                <a:gd name="T39" fmla="*/ 19 h 482"/>
                <a:gd name="T40" fmla="*/ 66 w 472"/>
                <a:gd name="T41" fmla="*/ 19 h 482"/>
                <a:gd name="T42" fmla="*/ 104 w 472"/>
                <a:gd name="T43" fmla="*/ 19 h 482"/>
                <a:gd name="T44" fmla="*/ 104 w 472"/>
                <a:gd name="T45" fmla="*/ 152 h 482"/>
                <a:gd name="T46" fmla="*/ 66 w 472"/>
                <a:gd name="T47" fmla="*/ 152 h 482"/>
                <a:gd name="T48" fmla="*/ 66 w 472"/>
                <a:gd name="T49" fmla="*/ 1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2" h="482">
                  <a:moveTo>
                    <a:pt x="0" y="482"/>
                  </a:moveTo>
                  <a:lnTo>
                    <a:pt x="205" y="482"/>
                  </a:lnTo>
                  <a:lnTo>
                    <a:pt x="413" y="107"/>
                  </a:lnTo>
                  <a:lnTo>
                    <a:pt x="406" y="107"/>
                  </a:lnTo>
                  <a:lnTo>
                    <a:pt x="406" y="17"/>
                  </a:lnTo>
                  <a:lnTo>
                    <a:pt x="441" y="17"/>
                  </a:lnTo>
                  <a:lnTo>
                    <a:pt x="441" y="55"/>
                  </a:lnTo>
                  <a:lnTo>
                    <a:pt x="472" y="0"/>
                  </a:lnTo>
                  <a:lnTo>
                    <a:pt x="0" y="0"/>
                  </a:lnTo>
                  <a:lnTo>
                    <a:pt x="0" y="482"/>
                  </a:lnTo>
                  <a:close/>
                  <a:moveTo>
                    <a:pt x="292" y="19"/>
                  </a:moveTo>
                  <a:lnTo>
                    <a:pt x="333" y="19"/>
                  </a:lnTo>
                  <a:lnTo>
                    <a:pt x="333" y="149"/>
                  </a:lnTo>
                  <a:lnTo>
                    <a:pt x="292" y="149"/>
                  </a:lnTo>
                  <a:lnTo>
                    <a:pt x="292" y="19"/>
                  </a:lnTo>
                  <a:close/>
                  <a:moveTo>
                    <a:pt x="179" y="19"/>
                  </a:moveTo>
                  <a:lnTo>
                    <a:pt x="215" y="19"/>
                  </a:lnTo>
                  <a:lnTo>
                    <a:pt x="215" y="104"/>
                  </a:lnTo>
                  <a:lnTo>
                    <a:pt x="179" y="104"/>
                  </a:lnTo>
                  <a:lnTo>
                    <a:pt x="179" y="19"/>
                  </a:lnTo>
                  <a:close/>
                  <a:moveTo>
                    <a:pt x="66" y="19"/>
                  </a:moveTo>
                  <a:lnTo>
                    <a:pt x="104" y="19"/>
                  </a:lnTo>
                  <a:lnTo>
                    <a:pt x="104" y="152"/>
                  </a:lnTo>
                  <a:lnTo>
                    <a:pt x="66" y="152"/>
                  </a:lnTo>
                  <a:lnTo>
                    <a:pt x="66" y="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sp>
          <p:nvSpPr>
            <p:cNvPr id="259" name="Freeform 258"/>
            <p:cNvSpPr>
              <a:spLocks noEditPoints="1"/>
            </p:cNvSpPr>
            <p:nvPr/>
          </p:nvSpPr>
          <p:spPr bwMode="auto">
            <a:xfrm>
              <a:off x="8115752" y="1821620"/>
              <a:ext cx="306152" cy="294542"/>
            </a:xfrm>
            <a:custGeom>
              <a:avLst/>
              <a:gdLst>
                <a:gd name="T0" fmla="*/ 0 w 501"/>
                <a:gd name="T1" fmla="*/ 0 h 482"/>
                <a:gd name="T2" fmla="*/ 218 w 501"/>
                <a:gd name="T3" fmla="*/ 482 h 482"/>
                <a:gd name="T4" fmla="*/ 501 w 501"/>
                <a:gd name="T5" fmla="*/ 482 h 482"/>
                <a:gd name="T6" fmla="*/ 501 w 501"/>
                <a:gd name="T7" fmla="*/ 0 h 482"/>
                <a:gd name="T8" fmla="*/ 0 w 501"/>
                <a:gd name="T9" fmla="*/ 0 h 482"/>
                <a:gd name="T10" fmla="*/ 107 w 501"/>
                <a:gd name="T11" fmla="*/ 104 h 482"/>
                <a:gd name="T12" fmla="*/ 64 w 501"/>
                <a:gd name="T13" fmla="*/ 104 h 482"/>
                <a:gd name="T14" fmla="*/ 64 w 501"/>
                <a:gd name="T15" fmla="*/ 17 h 482"/>
                <a:gd name="T16" fmla="*/ 107 w 501"/>
                <a:gd name="T17" fmla="*/ 17 h 482"/>
                <a:gd name="T18" fmla="*/ 107 w 501"/>
                <a:gd name="T19" fmla="*/ 104 h 482"/>
                <a:gd name="T20" fmla="*/ 208 w 501"/>
                <a:gd name="T21" fmla="*/ 152 h 482"/>
                <a:gd name="T22" fmla="*/ 168 w 501"/>
                <a:gd name="T23" fmla="*/ 152 h 482"/>
                <a:gd name="T24" fmla="*/ 168 w 501"/>
                <a:gd name="T25" fmla="*/ 17 h 482"/>
                <a:gd name="T26" fmla="*/ 208 w 501"/>
                <a:gd name="T27" fmla="*/ 19 h 482"/>
                <a:gd name="T28" fmla="*/ 208 w 501"/>
                <a:gd name="T29" fmla="*/ 152 h 482"/>
                <a:gd name="T30" fmla="*/ 322 w 501"/>
                <a:gd name="T31" fmla="*/ 102 h 482"/>
                <a:gd name="T32" fmla="*/ 281 w 501"/>
                <a:gd name="T33" fmla="*/ 102 h 482"/>
                <a:gd name="T34" fmla="*/ 281 w 501"/>
                <a:gd name="T35" fmla="*/ 17 h 482"/>
                <a:gd name="T36" fmla="*/ 322 w 501"/>
                <a:gd name="T37" fmla="*/ 19 h 482"/>
                <a:gd name="T38" fmla="*/ 322 w 501"/>
                <a:gd name="T39" fmla="*/ 102 h 482"/>
                <a:gd name="T40" fmla="*/ 435 w 501"/>
                <a:gd name="T41" fmla="*/ 149 h 482"/>
                <a:gd name="T42" fmla="*/ 397 w 501"/>
                <a:gd name="T43" fmla="*/ 149 h 482"/>
                <a:gd name="T44" fmla="*/ 397 w 501"/>
                <a:gd name="T45" fmla="*/ 19 h 482"/>
                <a:gd name="T46" fmla="*/ 435 w 501"/>
                <a:gd name="T47" fmla="*/ 19 h 482"/>
                <a:gd name="T48" fmla="*/ 435 w 501"/>
                <a:gd name="T49" fmla="*/ 14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1" h="482">
                  <a:moveTo>
                    <a:pt x="0" y="0"/>
                  </a:moveTo>
                  <a:lnTo>
                    <a:pt x="218" y="482"/>
                  </a:lnTo>
                  <a:lnTo>
                    <a:pt x="501" y="482"/>
                  </a:lnTo>
                  <a:lnTo>
                    <a:pt x="501" y="0"/>
                  </a:lnTo>
                  <a:lnTo>
                    <a:pt x="0" y="0"/>
                  </a:lnTo>
                  <a:close/>
                  <a:moveTo>
                    <a:pt x="107" y="104"/>
                  </a:moveTo>
                  <a:lnTo>
                    <a:pt x="64" y="104"/>
                  </a:lnTo>
                  <a:lnTo>
                    <a:pt x="64" y="17"/>
                  </a:lnTo>
                  <a:lnTo>
                    <a:pt x="107" y="17"/>
                  </a:lnTo>
                  <a:lnTo>
                    <a:pt x="107" y="104"/>
                  </a:lnTo>
                  <a:close/>
                  <a:moveTo>
                    <a:pt x="208" y="152"/>
                  </a:moveTo>
                  <a:lnTo>
                    <a:pt x="168" y="152"/>
                  </a:lnTo>
                  <a:lnTo>
                    <a:pt x="168" y="17"/>
                  </a:lnTo>
                  <a:lnTo>
                    <a:pt x="208" y="19"/>
                  </a:lnTo>
                  <a:lnTo>
                    <a:pt x="208" y="152"/>
                  </a:lnTo>
                  <a:close/>
                  <a:moveTo>
                    <a:pt x="322" y="102"/>
                  </a:moveTo>
                  <a:lnTo>
                    <a:pt x="281" y="102"/>
                  </a:lnTo>
                  <a:lnTo>
                    <a:pt x="281" y="17"/>
                  </a:lnTo>
                  <a:lnTo>
                    <a:pt x="322" y="19"/>
                  </a:lnTo>
                  <a:lnTo>
                    <a:pt x="322" y="102"/>
                  </a:lnTo>
                  <a:close/>
                  <a:moveTo>
                    <a:pt x="435" y="149"/>
                  </a:moveTo>
                  <a:lnTo>
                    <a:pt x="397" y="149"/>
                  </a:lnTo>
                  <a:lnTo>
                    <a:pt x="397" y="19"/>
                  </a:lnTo>
                  <a:lnTo>
                    <a:pt x="435" y="19"/>
                  </a:lnTo>
                  <a:lnTo>
                    <a:pt x="435"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sp>
          <p:nvSpPr>
            <p:cNvPr id="260" name="Freeform 259"/>
            <p:cNvSpPr>
              <a:spLocks/>
            </p:cNvSpPr>
            <p:nvPr/>
          </p:nvSpPr>
          <p:spPr bwMode="auto">
            <a:xfrm>
              <a:off x="6991971" y="2238989"/>
              <a:ext cx="208990" cy="272543"/>
            </a:xfrm>
            <a:custGeom>
              <a:avLst/>
              <a:gdLst>
                <a:gd name="T0" fmla="*/ 41 w 145"/>
                <a:gd name="T1" fmla="*/ 0 h 189"/>
                <a:gd name="T2" fmla="*/ 89 w 145"/>
                <a:gd name="T3" fmla="*/ 34 h 189"/>
                <a:gd name="T4" fmla="*/ 145 w 145"/>
                <a:gd name="T5" fmla="*/ 61 h 189"/>
                <a:gd name="T6" fmla="*/ 72 w 145"/>
                <a:gd name="T7" fmla="*/ 125 h 189"/>
                <a:gd name="T8" fmla="*/ 14 w 145"/>
                <a:gd name="T9" fmla="*/ 187 h 189"/>
                <a:gd name="T10" fmla="*/ 4 w 145"/>
                <a:gd name="T11" fmla="*/ 186 h 189"/>
                <a:gd name="T12" fmla="*/ 25 w 145"/>
                <a:gd name="T13" fmla="*/ 97 h 189"/>
                <a:gd name="T14" fmla="*/ 41 w 145"/>
                <a:gd name="T15" fmla="*/ 0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89">
                  <a:moveTo>
                    <a:pt x="41" y="0"/>
                  </a:moveTo>
                  <a:cubicBezTo>
                    <a:pt x="41" y="0"/>
                    <a:pt x="60" y="18"/>
                    <a:pt x="89" y="34"/>
                  </a:cubicBezTo>
                  <a:cubicBezTo>
                    <a:pt x="108" y="45"/>
                    <a:pt x="145" y="61"/>
                    <a:pt x="145" y="61"/>
                  </a:cubicBezTo>
                  <a:cubicBezTo>
                    <a:pt x="145" y="61"/>
                    <a:pt x="104" y="91"/>
                    <a:pt x="72" y="125"/>
                  </a:cubicBezTo>
                  <a:cubicBezTo>
                    <a:pt x="41" y="157"/>
                    <a:pt x="14" y="187"/>
                    <a:pt x="14" y="187"/>
                  </a:cubicBezTo>
                  <a:cubicBezTo>
                    <a:pt x="14" y="187"/>
                    <a:pt x="7" y="189"/>
                    <a:pt x="4" y="186"/>
                  </a:cubicBezTo>
                  <a:cubicBezTo>
                    <a:pt x="0" y="182"/>
                    <a:pt x="15" y="144"/>
                    <a:pt x="25" y="97"/>
                  </a:cubicBezTo>
                  <a:cubicBezTo>
                    <a:pt x="35" y="51"/>
                    <a:pt x="41" y="0"/>
                    <a:pt x="4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900">
                <a:solidFill>
                  <a:srgbClr val="000000"/>
                </a:solidFill>
              </a:endParaRPr>
            </a:p>
          </p:txBody>
        </p:sp>
      </p:grpSp>
      <p:sp>
        <p:nvSpPr>
          <p:cNvPr id="278" name="Freeform 277"/>
          <p:cNvSpPr/>
          <p:nvPr/>
        </p:nvSpPr>
        <p:spPr>
          <a:xfrm>
            <a:off x="523032" y="3252629"/>
            <a:ext cx="5562932" cy="250916"/>
          </a:xfrm>
          <a:custGeom>
            <a:avLst/>
            <a:gdLst>
              <a:gd name="connsiteX0" fmla="*/ 0 w 7551643"/>
              <a:gd name="connsiteY0" fmla="*/ 334641 h 334641"/>
              <a:gd name="connsiteX1" fmla="*/ 7199805 w 7551643"/>
              <a:gd name="connsiteY1" fmla="*/ 334641 h 334641"/>
              <a:gd name="connsiteX2" fmla="*/ 7551643 w 7551643"/>
              <a:gd name="connsiteY2" fmla="*/ 0 h 334641"/>
            </a:gdLst>
            <a:ahLst/>
            <a:cxnLst>
              <a:cxn ang="0">
                <a:pos x="connsiteX0" y="connsiteY0"/>
              </a:cxn>
              <a:cxn ang="0">
                <a:pos x="connsiteX1" y="connsiteY1"/>
              </a:cxn>
              <a:cxn ang="0">
                <a:pos x="connsiteX2" y="connsiteY2"/>
              </a:cxn>
            </a:cxnLst>
            <a:rect l="l" t="t" r="r" b="b"/>
            <a:pathLst>
              <a:path w="7551643" h="334641">
                <a:moveTo>
                  <a:pt x="0" y="334641"/>
                </a:moveTo>
                <a:lnTo>
                  <a:pt x="7199805" y="334641"/>
                </a:lnTo>
                <a:lnTo>
                  <a:pt x="7551643" y="0"/>
                </a:lnTo>
              </a:path>
            </a:pathLst>
          </a:custGeom>
          <a:ln w="952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lIns="68543" tIns="34273" rIns="68543" bIns="34273" rtlCol="0" anchor="ctr"/>
          <a:lstStyle/>
          <a:p>
            <a:pPr algn="ctr"/>
            <a:endParaRPr lang="en-US" sz="1125">
              <a:solidFill>
                <a:srgbClr val="049FD9"/>
              </a:solidFill>
            </a:endParaRPr>
          </a:p>
        </p:txBody>
      </p:sp>
      <p:sp>
        <p:nvSpPr>
          <p:cNvPr id="279" name="TextBox 278"/>
          <p:cNvSpPr txBox="1"/>
          <p:nvPr/>
        </p:nvSpPr>
        <p:spPr>
          <a:xfrm>
            <a:off x="445348" y="2808673"/>
            <a:ext cx="1164830" cy="438547"/>
          </a:xfrm>
          <a:prstGeom prst="rect">
            <a:avLst/>
          </a:prstGeom>
          <a:noFill/>
        </p:spPr>
        <p:txBody>
          <a:bodyPr wrap="square" lIns="68543" tIns="34273" rIns="68543" bIns="34273" rtlCol="0">
            <a:spAutoFit/>
          </a:bodyPr>
          <a:lstStyle/>
          <a:p>
            <a:r>
              <a:rPr lang="en-US" sz="1200" dirty="0">
                <a:solidFill>
                  <a:srgbClr val="19356F"/>
                </a:solidFill>
                <a:latin typeface="Arial"/>
              </a:rPr>
              <a:t>Cisco Wi-Fi </a:t>
            </a:r>
          </a:p>
          <a:p>
            <a:r>
              <a:rPr lang="ja-JP" altLang="en-US" sz="1200" dirty="0">
                <a:solidFill>
                  <a:srgbClr val="19356F"/>
                </a:solidFill>
                <a:latin typeface="Arial"/>
              </a:rPr>
              <a:t>リーダーシップ</a:t>
            </a:r>
            <a:endParaRPr lang="en-US" sz="1200" dirty="0">
              <a:solidFill>
                <a:srgbClr val="19356F"/>
              </a:solidFill>
              <a:latin typeface="Arial"/>
            </a:endParaRPr>
          </a:p>
        </p:txBody>
      </p:sp>
      <p:sp>
        <p:nvSpPr>
          <p:cNvPr id="280" name="TextBox 279"/>
          <p:cNvSpPr txBox="1"/>
          <p:nvPr/>
        </p:nvSpPr>
        <p:spPr>
          <a:xfrm>
            <a:off x="523034" y="3251568"/>
            <a:ext cx="1534703" cy="361603"/>
          </a:xfrm>
          <a:prstGeom prst="rect">
            <a:avLst/>
          </a:prstGeom>
          <a:noFill/>
        </p:spPr>
        <p:txBody>
          <a:bodyPr wrap="square" lIns="68543" tIns="34273" rIns="68543" bIns="34273" rtlCol="0">
            <a:spAutoFit/>
          </a:bodyPr>
          <a:lstStyle/>
          <a:p>
            <a:r>
              <a:rPr lang="en-US" sz="1900" dirty="0">
                <a:solidFill>
                  <a:srgbClr val="19356F"/>
                </a:solidFill>
                <a:latin typeface="Arial"/>
              </a:rPr>
              <a:t>Cisco LAN</a:t>
            </a:r>
          </a:p>
        </p:txBody>
      </p:sp>
      <p:sp>
        <p:nvSpPr>
          <p:cNvPr id="282" name="TextBox 281"/>
          <p:cNvSpPr txBox="1"/>
          <p:nvPr/>
        </p:nvSpPr>
        <p:spPr>
          <a:xfrm>
            <a:off x="1370773" y="2159478"/>
            <a:ext cx="1026890" cy="376982"/>
          </a:xfrm>
          <a:prstGeom prst="rect">
            <a:avLst/>
          </a:prstGeom>
          <a:noFill/>
        </p:spPr>
        <p:txBody>
          <a:bodyPr wrap="square" lIns="68535" tIns="34268" rIns="68535" bIns="34268" rtlCol="0">
            <a:spAutoFit/>
          </a:bodyPr>
          <a:lstStyle/>
          <a:p>
            <a:pPr algn="ctr"/>
            <a:r>
              <a:rPr lang="ja-JP" altLang="en-US" sz="1000" dirty="0">
                <a:solidFill>
                  <a:srgbClr val="000000"/>
                </a:solidFill>
                <a:latin typeface="Arial"/>
                <a:cs typeface="Arial Narrow"/>
              </a:rPr>
              <a:t>自律型</a:t>
            </a:r>
            <a:endParaRPr lang="en-US" altLang="ja-JP" sz="1000" dirty="0">
              <a:solidFill>
                <a:srgbClr val="000000"/>
              </a:solidFill>
              <a:latin typeface="Arial"/>
              <a:cs typeface="Arial Narrow"/>
            </a:endParaRPr>
          </a:p>
          <a:p>
            <a:pPr algn="ctr"/>
            <a:r>
              <a:rPr lang="ja-JP" altLang="en-US" sz="1000" dirty="0">
                <a:solidFill>
                  <a:srgbClr val="000000"/>
                </a:solidFill>
                <a:latin typeface="Arial"/>
                <a:cs typeface="Arial Narrow"/>
              </a:rPr>
              <a:t>アクセスポイント</a:t>
            </a:r>
            <a:endParaRPr lang="en-US" sz="1000" dirty="0">
              <a:solidFill>
                <a:srgbClr val="000000"/>
              </a:solidFill>
              <a:latin typeface="Arial"/>
              <a:cs typeface="Arial Narrow"/>
            </a:endParaRPr>
          </a:p>
        </p:txBody>
      </p:sp>
      <p:sp>
        <p:nvSpPr>
          <p:cNvPr id="283" name="TextBox 282"/>
          <p:cNvSpPr txBox="1"/>
          <p:nvPr/>
        </p:nvSpPr>
        <p:spPr>
          <a:xfrm>
            <a:off x="2282559" y="1679397"/>
            <a:ext cx="1193259" cy="807869"/>
          </a:xfrm>
          <a:prstGeom prst="rect">
            <a:avLst/>
          </a:prstGeom>
          <a:noFill/>
        </p:spPr>
        <p:txBody>
          <a:bodyPr wrap="square" lIns="68535" tIns="34268" rIns="68535" bIns="34268" rtlCol="0">
            <a:spAutoFit/>
          </a:bodyPr>
          <a:lstStyle/>
          <a:p>
            <a:pPr algn="ctr"/>
            <a:r>
              <a:rPr lang="ja-JP" altLang="en-US" sz="1200" dirty="0">
                <a:solidFill>
                  <a:srgbClr val="000000"/>
                </a:solidFill>
                <a:latin typeface="Arial"/>
                <a:cs typeface="Arial Narrow"/>
              </a:rPr>
              <a:t>コントローラ</a:t>
            </a:r>
            <a:endParaRPr lang="en-US" altLang="ja-JP" sz="1200" dirty="0">
              <a:solidFill>
                <a:srgbClr val="000000"/>
              </a:solidFill>
              <a:latin typeface="Arial"/>
              <a:cs typeface="Arial Narrow"/>
            </a:endParaRPr>
          </a:p>
          <a:p>
            <a:pPr algn="ctr"/>
            <a:r>
              <a:rPr lang="ja-JP" altLang="en-US" sz="1200" dirty="0">
                <a:solidFill>
                  <a:srgbClr val="000000"/>
                </a:solidFill>
                <a:latin typeface="Arial"/>
                <a:cs typeface="Arial Narrow"/>
              </a:rPr>
              <a:t>管理の</a:t>
            </a:r>
            <a:endParaRPr lang="en-US" altLang="ja-JP" sz="1200" dirty="0">
              <a:solidFill>
                <a:srgbClr val="000000"/>
              </a:solidFill>
              <a:latin typeface="Arial"/>
              <a:cs typeface="Arial Narrow"/>
            </a:endParaRPr>
          </a:p>
          <a:p>
            <a:pPr algn="ctr"/>
            <a:r>
              <a:rPr lang="ja-JP" altLang="en-US" sz="1200" dirty="0">
                <a:solidFill>
                  <a:srgbClr val="000000"/>
                </a:solidFill>
                <a:latin typeface="Arial"/>
                <a:cs typeface="Arial Narrow"/>
              </a:rPr>
              <a:t>アクセスポイント</a:t>
            </a:r>
            <a:endParaRPr lang="en-US" altLang="ja-JP" sz="1200" dirty="0">
              <a:solidFill>
                <a:srgbClr val="000000"/>
              </a:solidFill>
              <a:latin typeface="Arial"/>
              <a:cs typeface="Arial Narrow"/>
            </a:endParaRPr>
          </a:p>
          <a:p>
            <a:pPr algn="ctr"/>
            <a:r>
              <a:rPr lang="en-US" sz="1200" dirty="0">
                <a:solidFill>
                  <a:srgbClr val="000000"/>
                </a:solidFill>
                <a:latin typeface="Arial"/>
                <a:cs typeface="Arial Narrow"/>
              </a:rPr>
              <a:t>RRM</a:t>
            </a:r>
          </a:p>
        </p:txBody>
      </p:sp>
      <p:sp>
        <p:nvSpPr>
          <p:cNvPr id="284" name="TextBox 283"/>
          <p:cNvSpPr txBox="1"/>
          <p:nvPr/>
        </p:nvSpPr>
        <p:spPr>
          <a:xfrm>
            <a:off x="3392120" y="1537989"/>
            <a:ext cx="1026054" cy="807869"/>
          </a:xfrm>
          <a:prstGeom prst="rect">
            <a:avLst/>
          </a:prstGeom>
          <a:noFill/>
        </p:spPr>
        <p:txBody>
          <a:bodyPr wrap="square" lIns="68535" tIns="34268" rIns="68535" bIns="34268" rtlCol="0">
            <a:spAutoFit/>
          </a:bodyPr>
          <a:lstStyle/>
          <a:p>
            <a:pPr algn="ctr"/>
            <a:r>
              <a:rPr lang="en-US" sz="1200" dirty="0">
                <a:solidFill>
                  <a:srgbClr val="000000"/>
                </a:solidFill>
                <a:latin typeface="Arial"/>
                <a:cs typeface="Arial Narrow"/>
              </a:rPr>
              <a:t>1, 2, 3 </a:t>
            </a:r>
          </a:p>
          <a:p>
            <a:pPr algn="ctr"/>
            <a:r>
              <a:rPr lang="ja-JP" altLang="en-US" sz="1200" dirty="0">
                <a:solidFill>
                  <a:srgbClr val="000000"/>
                </a:solidFill>
                <a:latin typeface="Arial"/>
                <a:cs typeface="Arial Narrow"/>
              </a:rPr>
              <a:t>空間ストリーム</a:t>
            </a:r>
            <a:r>
              <a:rPr lang="en-US" sz="1200" dirty="0">
                <a:solidFill>
                  <a:srgbClr val="000000"/>
                </a:solidFill>
                <a:latin typeface="Arial"/>
                <a:cs typeface="Arial Narrow"/>
              </a:rPr>
              <a:t> 802.11n CleanAir</a:t>
            </a:r>
          </a:p>
        </p:txBody>
      </p:sp>
      <p:sp>
        <p:nvSpPr>
          <p:cNvPr id="285" name="TextBox 284"/>
          <p:cNvSpPr txBox="1"/>
          <p:nvPr/>
        </p:nvSpPr>
        <p:spPr>
          <a:xfrm>
            <a:off x="4402487" y="1536422"/>
            <a:ext cx="1039982" cy="623203"/>
          </a:xfrm>
          <a:prstGeom prst="rect">
            <a:avLst/>
          </a:prstGeom>
          <a:noFill/>
        </p:spPr>
        <p:txBody>
          <a:bodyPr wrap="square" lIns="68535" tIns="34268" rIns="68535" bIns="34268" rtlCol="0" anchor="b" anchorCtr="0">
            <a:spAutoFit/>
          </a:bodyPr>
          <a:lstStyle/>
          <a:p>
            <a:pPr algn="ctr"/>
            <a:r>
              <a:rPr lang="ja-JP" altLang="en-US" sz="1200" dirty="0">
                <a:solidFill>
                  <a:srgbClr val="000000"/>
                </a:solidFill>
                <a:latin typeface="Arial"/>
                <a:cs typeface="Arial Narrow"/>
              </a:rPr>
              <a:t>統合ポリシーとネットワーク管理</a:t>
            </a:r>
            <a:endParaRPr lang="en-US" sz="1200" dirty="0">
              <a:solidFill>
                <a:srgbClr val="000000"/>
              </a:solidFill>
              <a:latin typeface="Arial"/>
              <a:cs typeface="Arial Narrow"/>
            </a:endParaRPr>
          </a:p>
        </p:txBody>
      </p:sp>
      <p:sp>
        <p:nvSpPr>
          <p:cNvPr id="286" name="TextBox 285"/>
          <p:cNvSpPr txBox="1"/>
          <p:nvPr/>
        </p:nvSpPr>
        <p:spPr>
          <a:xfrm>
            <a:off x="6239622" y="1085858"/>
            <a:ext cx="1365204" cy="807869"/>
          </a:xfrm>
          <a:prstGeom prst="rect">
            <a:avLst/>
          </a:prstGeom>
          <a:noFill/>
        </p:spPr>
        <p:txBody>
          <a:bodyPr wrap="square" lIns="68535" tIns="34268" rIns="68535" bIns="34268" rtlCol="0" anchor="b" anchorCtr="0">
            <a:spAutoFit/>
          </a:bodyPr>
          <a:lstStyle/>
          <a:p>
            <a:pPr algn="ctr"/>
            <a:r>
              <a:rPr lang="en-US" sz="1200" dirty="0" err="1">
                <a:solidFill>
                  <a:srgbClr val="000000"/>
                </a:solidFill>
                <a:latin typeface="Arial"/>
                <a:cs typeface="Arial Narrow"/>
              </a:rPr>
              <a:t>Stateful</a:t>
            </a:r>
            <a:r>
              <a:rPr lang="en-US" sz="1200" dirty="0">
                <a:solidFill>
                  <a:srgbClr val="000000"/>
                </a:solidFill>
                <a:latin typeface="Arial"/>
                <a:cs typeface="Arial Narrow"/>
              </a:rPr>
              <a:t> Switchover(SSO),</a:t>
            </a:r>
          </a:p>
          <a:p>
            <a:pPr algn="ctr"/>
            <a:r>
              <a:rPr lang="en-US" sz="1200" dirty="0">
                <a:solidFill>
                  <a:srgbClr val="000000"/>
                </a:solidFill>
                <a:latin typeface="Arial"/>
                <a:cs typeface="Arial Narrow"/>
              </a:rPr>
              <a:t>Application </a:t>
            </a:r>
            <a:br>
              <a:rPr lang="en-US" sz="1200" dirty="0">
                <a:solidFill>
                  <a:srgbClr val="000000"/>
                </a:solidFill>
                <a:latin typeface="Arial"/>
                <a:cs typeface="Arial Narrow"/>
              </a:rPr>
            </a:br>
            <a:r>
              <a:rPr lang="ja-JP" altLang="en-US" sz="1200" dirty="0">
                <a:solidFill>
                  <a:srgbClr val="000000"/>
                </a:solidFill>
                <a:latin typeface="Arial"/>
                <a:cs typeface="Arial Narrow"/>
              </a:rPr>
              <a:t>見える化</a:t>
            </a:r>
            <a:r>
              <a:rPr lang="en-US" sz="1200" dirty="0">
                <a:solidFill>
                  <a:srgbClr val="000000"/>
                </a:solidFill>
                <a:latin typeface="Arial"/>
                <a:cs typeface="Arial Narrow"/>
              </a:rPr>
              <a:t>(AVC)</a:t>
            </a:r>
          </a:p>
        </p:txBody>
      </p:sp>
      <p:sp>
        <p:nvSpPr>
          <p:cNvPr id="287" name="TextBox 286"/>
          <p:cNvSpPr txBox="1"/>
          <p:nvPr/>
        </p:nvSpPr>
        <p:spPr>
          <a:xfrm>
            <a:off x="7417573" y="1134744"/>
            <a:ext cx="1049155" cy="623203"/>
          </a:xfrm>
          <a:prstGeom prst="rect">
            <a:avLst/>
          </a:prstGeom>
          <a:noFill/>
        </p:spPr>
        <p:txBody>
          <a:bodyPr wrap="square" lIns="68535" tIns="34268" rIns="68535" bIns="34268" rtlCol="0" anchor="b" anchorCtr="0">
            <a:spAutoFit/>
          </a:bodyPr>
          <a:lstStyle/>
          <a:p>
            <a:pPr algn="ctr"/>
            <a:r>
              <a:rPr lang="en-US" sz="1200" dirty="0">
                <a:solidFill>
                  <a:srgbClr val="000000"/>
                </a:solidFill>
                <a:latin typeface="Arial"/>
                <a:cs typeface="Arial Narrow"/>
              </a:rPr>
              <a:t>802.11ac Wave 2 &amp; </a:t>
            </a:r>
            <a:r>
              <a:rPr lang="en-US" sz="1200" dirty="0" err="1">
                <a:solidFill>
                  <a:srgbClr val="000000"/>
                </a:solidFill>
                <a:latin typeface="Arial"/>
                <a:cs typeface="Arial Narrow"/>
              </a:rPr>
              <a:t>mGig</a:t>
            </a:r>
            <a:endParaRPr lang="en-US" sz="1200" dirty="0">
              <a:solidFill>
                <a:srgbClr val="000000"/>
              </a:solidFill>
              <a:latin typeface="Arial"/>
              <a:cs typeface="Arial Narrow"/>
            </a:endParaRPr>
          </a:p>
        </p:txBody>
      </p:sp>
      <p:sp>
        <p:nvSpPr>
          <p:cNvPr id="288" name="TextBox 287"/>
          <p:cNvSpPr txBox="1"/>
          <p:nvPr/>
        </p:nvSpPr>
        <p:spPr>
          <a:xfrm>
            <a:off x="5411977" y="1408073"/>
            <a:ext cx="984122" cy="623203"/>
          </a:xfrm>
          <a:prstGeom prst="rect">
            <a:avLst/>
          </a:prstGeom>
          <a:noFill/>
        </p:spPr>
        <p:txBody>
          <a:bodyPr wrap="square" lIns="68535" tIns="34268" rIns="68535" bIns="34268" rtlCol="0" anchor="b" anchorCtr="0">
            <a:spAutoFit/>
          </a:bodyPr>
          <a:lstStyle/>
          <a:p>
            <a:pPr algn="ctr"/>
            <a:r>
              <a:rPr lang="en-US" sz="1200" dirty="0">
                <a:solidFill>
                  <a:srgbClr val="000000"/>
                </a:solidFill>
                <a:latin typeface="Arial"/>
                <a:cs typeface="Arial Narrow"/>
              </a:rPr>
              <a:t>Connected Mobile Experiences</a:t>
            </a:r>
          </a:p>
        </p:txBody>
      </p:sp>
      <p:sp>
        <p:nvSpPr>
          <p:cNvPr id="290" name="TextBox 26"/>
          <p:cNvSpPr txBox="1">
            <a:spLocks noChangeArrowheads="1"/>
          </p:cNvSpPr>
          <p:nvPr/>
        </p:nvSpPr>
        <p:spPr bwMode="auto">
          <a:xfrm>
            <a:off x="2244540" y="3515186"/>
            <a:ext cx="1287560" cy="459962"/>
          </a:xfrm>
          <a:prstGeom prst="rect">
            <a:avLst/>
          </a:prstGeom>
          <a:noFill/>
          <a:ln w="9525">
            <a:noFill/>
            <a:miter lim="800000"/>
            <a:headEnd/>
            <a:tailEnd/>
          </a:ln>
        </p:spPr>
        <p:txBody>
          <a:bodyPr wrap="square" lIns="28790" tIns="14397" rIns="28790" bIns="14397">
            <a:spAutoFit/>
          </a:bodyPr>
          <a:lstStyle>
            <a:defPPr>
              <a:defRPr lang="en-US"/>
            </a:defPPr>
            <a:lvl1pPr marL="285750" indent="-285750">
              <a:buFont typeface="Wingdings" charset="2"/>
              <a:buChar char="§"/>
              <a:defRPr sz="1400" i="0">
                <a:solidFill>
                  <a:srgbClr val="FFFFFF"/>
                </a:solidFill>
                <a:latin typeface="Arial Narrow"/>
                <a:ea typeface="ＭＳ Ｐゴシック"/>
                <a:cs typeface="Arial Narrow"/>
              </a:defRPr>
            </a:lvl1pPr>
          </a:lstStyle>
          <a:p>
            <a:pPr marL="0" indent="0" algn="ctr">
              <a:buSzPct val="120000"/>
              <a:buFont typeface="Wingdings" charset="2"/>
              <a:buNone/>
            </a:pPr>
            <a:r>
              <a:rPr lang="ja-JP" altLang="en-US" b="1" dirty="0">
                <a:solidFill>
                  <a:srgbClr val="19356F"/>
                </a:solidFill>
                <a:latin typeface="Arial"/>
                <a:ea typeface="ＭＳ Ｐゴシック" panose="020B0600070205080204" pitchFamily="50" charset="-128"/>
                <a:cs typeface="Arial" charset="0"/>
              </a:rPr>
              <a:t>自動学習</a:t>
            </a:r>
            <a:r>
              <a:rPr lang="en-US" b="1" dirty="0">
                <a:solidFill>
                  <a:srgbClr val="19356F"/>
                </a:solidFill>
                <a:latin typeface="Arial"/>
                <a:cs typeface="Arial" charset="0"/>
              </a:rPr>
              <a:t>  </a:t>
            </a:r>
            <a:br>
              <a:rPr lang="en-US" b="1" dirty="0">
                <a:solidFill>
                  <a:srgbClr val="19356F"/>
                </a:solidFill>
                <a:latin typeface="Arial"/>
                <a:cs typeface="Arial" charset="0"/>
              </a:rPr>
            </a:br>
            <a:r>
              <a:rPr lang="en-US" b="1" dirty="0">
                <a:solidFill>
                  <a:srgbClr val="19356F"/>
                </a:solidFill>
                <a:latin typeface="Arial"/>
                <a:cs typeface="Arial" charset="0"/>
              </a:rPr>
              <a:t>RRM</a:t>
            </a:r>
          </a:p>
        </p:txBody>
      </p:sp>
      <p:sp>
        <p:nvSpPr>
          <p:cNvPr id="291" name="TextBox 26"/>
          <p:cNvSpPr txBox="1">
            <a:spLocks noChangeArrowheads="1"/>
          </p:cNvSpPr>
          <p:nvPr/>
        </p:nvSpPr>
        <p:spPr bwMode="auto">
          <a:xfrm>
            <a:off x="3261368" y="3882413"/>
            <a:ext cx="1287560" cy="459962"/>
          </a:xfrm>
          <a:prstGeom prst="rect">
            <a:avLst/>
          </a:prstGeom>
          <a:noFill/>
          <a:ln w="9525">
            <a:noFill/>
            <a:miter lim="800000"/>
            <a:headEnd/>
            <a:tailEnd/>
          </a:ln>
        </p:spPr>
        <p:txBody>
          <a:bodyPr wrap="square" lIns="28790" tIns="14397" rIns="28790" bIns="14397">
            <a:spAutoFit/>
          </a:bodyPr>
          <a:lstStyle>
            <a:defPPr>
              <a:defRPr lang="en-US"/>
            </a:defPPr>
            <a:lvl1pPr marL="285750" indent="-285750">
              <a:buFont typeface="Wingdings" charset="2"/>
              <a:buChar char="§"/>
              <a:defRPr sz="1400" i="0">
                <a:solidFill>
                  <a:srgbClr val="FFFFFF"/>
                </a:solidFill>
                <a:latin typeface="Arial Narrow"/>
                <a:ea typeface="ＭＳ Ｐゴシック"/>
                <a:cs typeface="Arial Narrow"/>
              </a:defRPr>
            </a:lvl1pPr>
          </a:lstStyle>
          <a:p>
            <a:pPr marL="0" indent="0" algn="ctr">
              <a:buSzPct val="120000"/>
              <a:buFont typeface="Wingdings" charset="2"/>
              <a:buNone/>
            </a:pPr>
            <a:r>
              <a:rPr lang="ja-JP" altLang="en-US" b="1" dirty="0">
                <a:solidFill>
                  <a:srgbClr val="19356F"/>
                </a:solidFill>
                <a:latin typeface="Arial"/>
                <a:ea typeface="ＭＳ Ｐゴシック" panose="020B0600070205080204" pitchFamily="50" charset="-128"/>
                <a:cs typeface="Arial" charset="0"/>
              </a:rPr>
              <a:t>自動防御</a:t>
            </a:r>
            <a:r>
              <a:rPr lang="en-US" b="1" dirty="0">
                <a:solidFill>
                  <a:srgbClr val="19356F"/>
                </a:solidFill>
                <a:latin typeface="Arial"/>
                <a:cs typeface="Arial" charset="0"/>
              </a:rPr>
              <a:t>  </a:t>
            </a:r>
            <a:r>
              <a:rPr lang="en-US" b="1" dirty="0" err="1">
                <a:solidFill>
                  <a:srgbClr val="19356F"/>
                </a:solidFill>
                <a:latin typeface="Arial"/>
                <a:cs typeface="Arial" charset="0"/>
              </a:rPr>
              <a:t>CleanAir</a:t>
            </a:r>
            <a:endParaRPr lang="en-US" b="1" dirty="0">
              <a:solidFill>
                <a:srgbClr val="19356F"/>
              </a:solidFill>
              <a:latin typeface="Arial"/>
              <a:cs typeface="Arial" charset="0"/>
            </a:endParaRPr>
          </a:p>
        </p:txBody>
      </p:sp>
      <p:sp>
        <p:nvSpPr>
          <p:cNvPr id="292" name="TextBox 26"/>
          <p:cNvSpPr txBox="1">
            <a:spLocks noChangeArrowheads="1"/>
          </p:cNvSpPr>
          <p:nvPr/>
        </p:nvSpPr>
        <p:spPr bwMode="auto">
          <a:xfrm>
            <a:off x="6408724" y="3685134"/>
            <a:ext cx="1007303" cy="459962"/>
          </a:xfrm>
          <a:prstGeom prst="rect">
            <a:avLst/>
          </a:prstGeom>
          <a:noFill/>
          <a:ln w="9525">
            <a:noFill/>
            <a:miter lim="800000"/>
            <a:headEnd/>
            <a:tailEnd/>
          </a:ln>
        </p:spPr>
        <p:txBody>
          <a:bodyPr wrap="square" lIns="28790" tIns="14397" rIns="28790" bIns="14397">
            <a:spAutoFit/>
          </a:bodyPr>
          <a:lstStyle>
            <a:defPPr>
              <a:defRPr lang="en-US"/>
            </a:defPPr>
            <a:lvl1pPr marL="285750" indent="-285750">
              <a:buFont typeface="Wingdings" charset="2"/>
              <a:buChar char="§"/>
              <a:defRPr sz="1400" i="0">
                <a:solidFill>
                  <a:srgbClr val="FFFFFF"/>
                </a:solidFill>
                <a:latin typeface="Arial Narrow"/>
                <a:ea typeface="ＭＳ Ｐゴシック"/>
                <a:cs typeface="Arial Narrow"/>
              </a:defRPr>
            </a:lvl1pPr>
          </a:lstStyle>
          <a:p>
            <a:pPr marL="0" indent="0" algn="ctr">
              <a:buSzPct val="120000"/>
              <a:buFont typeface="Wingdings" charset="2"/>
              <a:buNone/>
            </a:pPr>
            <a:r>
              <a:rPr lang="ja-JP" altLang="en-US" b="1" dirty="0">
                <a:solidFill>
                  <a:srgbClr val="19356F"/>
                </a:solidFill>
                <a:latin typeface="Arial"/>
                <a:ea typeface="ＭＳ Ｐゴシック" panose="020B0600070205080204" pitchFamily="50" charset="-128"/>
                <a:cs typeface="Arial" charset="0"/>
              </a:rPr>
              <a:t>自動修復</a:t>
            </a:r>
            <a:r>
              <a:rPr lang="en-US" b="1" dirty="0">
                <a:solidFill>
                  <a:srgbClr val="19356F"/>
                </a:solidFill>
                <a:latin typeface="Arial"/>
                <a:cs typeface="Arial" charset="0"/>
              </a:rPr>
              <a:t>  SSO</a:t>
            </a:r>
          </a:p>
        </p:txBody>
      </p:sp>
      <p:sp>
        <p:nvSpPr>
          <p:cNvPr id="293" name="TextBox 26"/>
          <p:cNvSpPr txBox="1">
            <a:spLocks noChangeArrowheads="1"/>
          </p:cNvSpPr>
          <p:nvPr/>
        </p:nvSpPr>
        <p:spPr bwMode="auto">
          <a:xfrm>
            <a:off x="7295386" y="3498911"/>
            <a:ext cx="1287560" cy="459962"/>
          </a:xfrm>
          <a:prstGeom prst="rect">
            <a:avLst/>
          </a:prstGeom>
          <a:noFill/>
          <a:ln w="9525">
            <a:noFill/>
            <a:miter lim="800000"/>
            <a:headEnd/>
            <a:tailEnd/>
          </a:ln>
        </p:spPr>
        <p:txBody>
          <a:bodyPr wrap="square" lIns="28790" tIns="14397" rIns="28790" bIns="14397">
            <a:spAutoFit/>
          </a:bodyPr>
          <a:lstStyle>
            <a:defPPr>
              <a:defRPr lang="en-US"/>
            </a:defPPr>
            <a:lvl1pPr marL="285750" indent="-285750">
              <a:buFont typeface="Wingdings" charset="2"/>
              <a:buChar char="§"/>
              <a:defRPr sz="1400" i="0">
                <a:solidFill>
                  <a:srgbClr val="FFFFFF"/>
                </a:solidFill>
                <a:latin typeface="Arial Narrow"/>
                <a:ea typeface="ＭＳ Ｐゴシック"/>
                <a:cs typeface="Arial Narrow"/>
              </a:defRPr>
            </a:lvl1pPr>
          </a:lstStyle>
          <a:p>
            <a:pPr marL="0" indent="0" algn="ctr">
              <a:buSzPct val="120000"/>
              <a:buFont typeface="Wingdings" charset="2"/>
              <a:buNone/>
            </a:pPr>
            <a:r>
              <a:rPr lang="ja-JP" altLang="en-US" b="1" dirty="0">
                <a:solidFill>
                  <a:srgbClr val="19356F"/>
                </a:solidFill>
                <a:latin typeface="Arial"/>
                <a:ea typeface="ＭＳ Ｐゴシック" panose="020B0600070205080204" pitchFamily="50" charset="-128"/>
                <a:cs typeface="Arial" charset="0"/>
              </a:rPr>
              <a:t>自動最適化</a:t>
            </a:r>
            <a:endParaRPr lang="en-US" altLang="ja-JP" b="1" dirty="0">
              <a:solidFill>
                <a:srgbClr val="19356F"/>
              </a:solidFill>
              <a:latin typeface="Arial"/>
              <a:ea typeface="ＭＳ Ｐゴシック" panose="020B0600070205080204" pitchFamily="50" charset="-128"/>
              <a:cs typeface="Arial" charset="0"/>
            </a:endParaRPr>
          </a:p>
          <a:p>
            <a:pPr marL="0" indent="0" algn="ctr">
              <a:buSzPct val="120000"/>
              <a:buFont typeface="Wingdings" charset="2"/>
              <a:buNone/>
            </a:pPr>
            <a:r>
              <a:rPr lang="en-US" b="1" dirty="0">
                <a:solidFill>
                  <a:srgbClr val="19356F"/>
                </a:solidFill>
                <a:latin typeface="Arial"/>
                <a:cs typeface="Arial" charset="0"/>
              </a:rPr>
              <a:t>HDX </a:t>
            </a:r>
          </a:p>
        </p:txBody>
      </p:sp>
      <p:cxnSp>
        <p:nvCxnSpPr>
          <p:cNvPr id="295" name="Straight Connector 294"/>
          <p:cNvCxnSpPr>
            <a:endCxn id="290" idx="0"/>
          </p:cNvCxnSpPr>
          <p:nvPr/>
        </p:nvCxnSpPr>
        <p:spPr>
          <a:xfrm>
            <a:off x="2886581" y="3252624"/>
            <a:ext cx="1739" cy="262562"/>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3903409" y="3314470"/>
            <a:ext cx="1739" cy="561291"/>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6908612" y="3276544"/>
            <a:ext cx="0" cy="414722"/>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7943083" y="3267535"/>
            <a:ext cx="0" cy="2341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1" name="Rectangle 300"/>
          <p:cNvSpPr/>
          <p:nvPr/>
        </p:nvSpPr>
        <p:spPr>
          <a:xfrm>
            <a:off x="755739" y="4333747"/>
            <a:ext cx="683431" cy="361593"/>
          </a:xfrm>
          <a:prstGeom prst="rect">
            <a:avLst/>
          </a:prstGeom>
        </p:spPr>
        <p:txBody>
          <a:bodyPr wrap="none" lIns="68535" tIns="34268" rIns="68535" bIns="34268">
            <a:spAutoFit/>
          </a:bodyPr>
          <a:lstStyle/>
          <a:p>
            <a:pPr algn="ctr"/>
            <a:r>
              <a:rPr lang="en-US" sz="1900" b="1" dirty="0">
                <a:solidFill>
                  <a:srgbClr val="FFFFFF"/>
                </a:solidFill>
                <a:latin typeface="Arial"/>
              </a:rPr>
              <a:t>1997</a:t>
            </a:r>
          </a:p>
        </p:txBody>
      </p:sp>
      <p:sp>
        <p:nvSpPr>
          <p:cNvPr id="302" name="Rectangle 301"/>
          <p:cNvSpPr/>
          <p:nvPr/>
        </p:nvSpPr>
        <p:spPr>
          <a:xfrm>
            <a:off x="5431256" y="4334280"/>
            <a:ext cx="683431" cy="361593"/>
          </a:xfrm>
          <a:prstGeom prst="rect">
            <a:avLst/>
          </a:prstGeom>
        </p:spPr>
        <p:txBody>
          <a:bodyPr wrap="none" lIns="68535" tIns="34268" rIns="68535" bIns="34268">
            <a:spAutoFit/>
          </a:bodyPr>
          <a:lstStyle/>
          <a:p>
            <a:pPr algn="ctr"/>
            <a:r>
              <a:rPr lang="en-US" sz="1900" b="1" dirty="0">
                <a:solidFill>
                  <a:srgbClr val="FFFFFF"/>
                </a:solidFill>
                <a:latin typeface="Arial"/>
              </a:rPr>
              <a:t>2012</a:t>
            </a:r>
          </a:p>
        </p:txBody>
      </p:sp>
      <p:sp>
        <p:nvSpPr>
          <p:cNvPr id="303" name="Rectangle 302"/>
          <p:cNvSpPr/>
          <p:nvPr/>
        </p:nvSpPr>
        <p:spPr>
          <a:xfrm>
            <a:off x="7786357" y="4334280"/>
            <a:ext cx="683431" cy="361593"/>
          </a:xfrm>
          <a:prstGeom prst="rect">
            <a:avLst/>
          </a:prstGeom>
        </p:spPr>
        <p:txBody>
          <a:bodyPr wrap="none" lIns="68535" tIns="34268" rIns="68535" bIns="34268">
            <a:spAutoFit/>
          </a:bodyPr>
          <a:lstStyle/>
          <a:p>
            <a:pPr algn="ctr"/>
            <a:r>
              <a:rPr lang="en-US" sz="1900" b="1" dirty="0">
                <a:solidFill>
                  <a:srgbClr val="FFFFFF"/>
                </a:solidFill>
                <a:latin typeface="Arial"/>
              </a:rPr>
              <a:t>2016</a:t>
            </a:r>
          </a:p>
        </p:txBody>
      </p:sp>
      <p:sp>
        <p:nvSpPr>
          <p:cNvPr id="132" name="Freeform 131"/>
          <p:cNvSpPr/>
          <p:nvPr/>
        </p:nvSpPr>
        <p:spPr>
          <a:xfrm>
            <a:off x="5913067" y="3268802"/>
            <a:ext cx="2669879" cy="250916"/>
          </a:xfrm>
          <a:custGeom>
            <a:avLst/>
            <a:gdLst>
              <a:gd name="connsiteX0" fmla="*/ 0 w 7551643"/>
              <a:gd name="connsiteY0" fmla="*/ 334641 h 334641"/>
              <a:gd name="connsiteX1" fmla="*/ 7199805 w 7551643"/>
              <a:gd name="connsiteY1" fmla="*/ 334641 h 334641"/>
              <a:gd name="connsiteX2" fmla="*/ 7551643 w 7551643"/>
              <a:gd name="connsiteY2" fmla="*/ 0 h 334641"/>
            </a:gdLst>
            <a:ahLst/>
            <a:cxnLst>
              <a:cxn ang="0">
                <a:pos x="connsiteX0" y="connsiteY0"/>
              </a:cxn>
              <a:cxn ang="0">
                <a:pos x="connsiteX1" y="connsiteY1"/>
              </a:cxn>
              <a:cxn ang="0">
                <a:pos x="connsiteX2" y="connsiteY2"/>
              </a:cxn>
            </a:cxnLst>
            <a:rect l="l" t="t" r="r" b="b"/>
            <a:pathLst>
              <a:path w="7551643" h="334641">
                <a:moveTo>
                  <a:pt x="0" y="334641"/>
                </a:moveTo>
                <a:lnTo>
                  <a:pt x="7199805" y="334641"/>
                </a:lnTo>
                <a:lnTo>
                  <a:pt x="7551643" y="0"/>
                </a:lnTo>
              </a:path>
            </a:pathLst>
          </a:custGeom>
          <a:ln w="952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lIns="68543" tIns="34273" rIns="68543" bIns="34273" rtlCol="0" anchor="ctr"/>
          <a:lstStyle/>
          <a:p>
            <a:pPr algn="ctr"/>
            <a:endParaRPr lang="en-US" sz="1125">
              <a:solidFill>
                <a:srgbClr val="049FD9"/>
              </a:solidFill>
            </a:endParaRPr>
          </a:p>
        </p:txBody>
      </p:sp>
      <p:sp>
        <p:nvSpPr>
          <p:cNvPr id="115" name="Rectangle 301"/>
          <p:cNvSpPr/>
          <p:nvPr/>
        </p:nvSpPr>
        <p:spPr>
          <a:xfrm>
            <a:off x="2201872" y="4327840"/>
            <a:ext cx="683431" cy="361593"/>
          </a:xfrm>
          <a:prstGeom prst="rect">
            <a:avLst/>
          </a:prstGeom>
        </p:spPr>
        <p:txBody>
          <a:bodyPr wrap="none" lIns="68535" tIns="34268" rIns="68535" bIns="34268">
            <a:spAutoFit/>
          </a:bodyPr>
          <a:lstStyle/>
          <a:p>
            <a:pPr algn="ctr"/>
            <a:r>
              <a:rPr lang="en-US" sz="1900" b="1" dirty="0">
                <a:solidFill>
                  <a:srgbClr val="FFFFFF"/>
                </a:solidFill>
                <a:latin typeface="Arial"/>
              </a:rPr>
              <a:t>20</a:t>
            </a:r>
            <a:r>
              <a:rPr lang="en-US" altLang="ja-JP" sz="1900" b="1" dirty="0">
                <a:solidFill>
                  <a:srgbClr val="FFFFFF"/>
                </a:solidFill>
                <a:latin typeface="Arial"/>
              </a:rPr>
              <a:t>05</a:t>
            </a:r>
            <a:endParaRPr lang="en-US" sz="1900" b="1" dirty="0">
              <a:solidFill>
                <a:srgbClr val="FFFFFF"/>
              </a:solidFill>
              <a:latin typeface="Arial"/>
            </a:endParaRPr>
          </a:p>
        </p:txBody>
      </p:sp>
      <p:sp>
        <p:nvSpPr>
          <p:cNvPr id="2" name="正方形/長方形 1"/>
          <p:cNvSpPr/>
          <p:nvPr/>
        </p:nvSpPr>
        <p:spPr>
          <a:xfrm>
            <a:off x="2540587" y="3498911"/>
            <a:ext cx="720781" cy="45275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endParaRPr>
          </a:p>
        </p:txBody>
      </p:sp>
      <p:sp>
        <p:nvSpPr>
          <p:cNvPr id="117" name="正方形/長方形 116"/>
          <p:cNvSpPr/>
          <p:nvPr/>
        </p:nvSpPr>
        <p:spPr>
          <a:xfrm>
            <a:off x="6561633" y="3665063"/>
            <a:ext cx="709651" cy="439471"/>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smtClean="0">
              <a:solidFill>
                <a:srgbClr val="FFFFFF"/>
              </a:solidFill>
            </a:endParaRPr>
          </a:p>
        </p:txBody>
      </p:sp>
      <p:sp>
        <p:nvSpPr>
          <p:cNvPr id="118" name="正方形/長方形 117"/>
          <p:cNvSpPr/>
          <p:nvPr/>
        </p:nvSpPr>
        <p:spPr>
          <a:xfrm>
            <a:off x="3532101" y="3857764"/>
            <a:ext cx="774256" cy="470076"/>
          </a:xfrm>
          <a:prstGeom prst="rect">
            <a:avLst/>
          </a:prstGeom>
          <a:noFill/>
          <a:ln>
            <a:solidFill>
              <a:srgbClr val="FF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smtClean="0">
              <a:solidFill>
                <a:srgbClr val="FFFFFF"/>
              </a:solidFill>
            </a:endParaRPr>
          </a:p>
        </p:txBody>
      </p:sp>
      <p:sp>
        <p:nvSpPr>
          <p:cNvPr id="119" name="正方形/長方形 118"/>
          <p:cNvSpPr/>
          <p:nvPr/>
        </p:nvSpPr>
        <p:spPr>
          <a:xfrm>
            <a:off x="7429812" y="3513072"/>
            <a:ext cx="1036916" cy="46351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endParaRPr>
          </a:p>
        </p:txBody>
      </p:sp>
    </p:spTree>
    <p:extLst>
      <p:ext uri="{BB962C8B-B14F-4D97-AF65-F5344CB8AC3E}">
        <p14:creationId xmlns:p14="http://schemas.microsoft.com/office/powerpoint/2010/main" val="403047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p:cNvGrpSpPr/>
          <p:nvPr/>
        </p:nvGrpSpPr>
        <p:grpSpPr>
          <a:xfrm>
            <a:off x="6321918" y="1323076"/>
            <a:ext cx="2822081" cy="615554"/>
            <a:chOff x="6334278" y="2285068"/>
            <a:chExt cx="2582218" cy="569969"/>
          </a:xfrm>
        </p:grpSpPr>
        <p:sp>
          <p:nvSpPr>
            <p:cNvPr id="152" name="Oval 151"/>
            <p:cNvSpPr/>
            <p:nvPr/>
          </p:nvSpPr>
          <p:spPr bwMode="auto">
            <a:xfrm flipH="1">
              <a:off x="6334278" y="2285068"/>
              <a:ext cx="556119" cy="560029"/>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solidFill>
                  <a:srgbClr val="676767"/>
                </a:solidFill>
                <a:ea typeface="ＭＳ Ｐゴシック" charset="0"/>
              </a:endParaRPr>
            </a:p>
          </p:txBody>
        </p:sp>
        <p:sp>
          <p:nvSpPr>
            <p:cNvPr id="164" name="Rectangle 163"/>
            <p:cNvSpPr/>
            <p:nvPr/>
          </p:nvSpPr>
          <p:spPr>
            <a:xfrm>
              <a:off x="6900528" y="2285069"/>
              <a:ext cx="2015968" cy="569968"/>
            </a:xfrm>
            <a:prstGeom prst="rect">
              <a:avLst/>
            </a:prstGeom>
          </p:spPr>
          <p:txBody>
            <a:bodyPr wrap="square">
              <a:spAutoFit/>
            </a:bodyPr>
            <a:lstStyle/>
            <a:p>
              <a:pPr defTabSz="469290"/>
              <a:r>
                <a:rPr lang="en-US" sz="1200" dirty="0" smtClean="0">
                  <a:solidFill>
                    <a:srgbClr val="214794"/>
                  </a:solidFill>
                  <a:ea typeface="ＭＳ Ｐゴシック" charset="0"/>
                </a:rPr>
                <a:t>Cloud Connectors</a:t>
              </a:r>
            </a:p>
            <a:p>
              <a:pPr defTabSz="469290"/>
              <a:r>
                <a:rPr lang="en-US" sz="1100" dirty="0" smtClean="0">
                  <a:solidFill>
                    <a:srgbClr val="676767">
                      <a:lumMod val="50000"/>
                    </a:srgbClr>
                  </a:solidFill>
                  <a:latin typeface="CiscoSans Thin"/>
                  <a:ea typeface="ＭＳ Ｐゴシック" charset="0"/>
                  <a:cs typeface="CiscoSans Thin"/>
                </a:rPr>
                <a:t>Proactive and responsive visibility to maintain service-level</a:t>
              </a:r>
              <a:endParaRPr lang="en-US" sz="1100" dirty="0">
                <a:solidFill>
                  <a:srgbClr val="676767">
                    <a:lumMod val="50000"/>
                  </a:srgbClr>
                </a:solidFill>
                <a:latin typeface="CiscoSans Thin"/>
                <a:ea typeface="ＭＳ Ｐゴシック" charset="0"/>
                <a:cs typeface="CiscoSans Thin"/>
              </a:endParaRPr>
            </a:p>
          </p:txBody>
        </p:sp>
      </p:grpSp>
      <p:pic>
        <p:nvPicPr>
          <p:cNvPr id="154" name="Picture 153" descr="0n247.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6724" y="1374540"/>
            <a:ext cx="465063" cy="465063"/>
          </a:xfrm>
          <a:prstGeom prst="rect">
            <a:avLst/>
          </a:prstGeom>
        </p:spPr>
      </p:pic>
      <p:grpSp>
        <p:nvGrpSpPr>
          <p:cNvPr id="22" name="Group 21"/>
          <p:cNvGrpSpPr/>
          <p:nvPr/>
        </p:nvGrpSpPr>
        <p:grpSpPr>
          <a:xfrm>
            <a:off x="6262248" y="2236784"/>
            <a:ext cx="2881752" cy="550041"/>
            <a:chOff x="4700431" y="4061663"/>
            <a:chExt cx="3116502" cy="550041"/>
          </a:xfrm>
        </p:grpSpPr>
        <p:sp>
          <p:nvSpPr>
            <p:cNvPr id="228" name="Oval 227"/>
            <p:cNvSpPr/>
            <p:nvPr/>
          </p:nvSpPr>
          <p:spPr bwMode="auto">
            <a:xfrm flipH="1">
              <a:off x="4700431" y="4061663"/>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solidFill>
                  <a:srgbClr val="676767"/>
                </a:solidFill>
                <a:ea typeface="ＭＳ Ｐゴシック" charset="0"/>
              </a:endParaRPr>
            </a:p>
          </p:txBody>
        </p:sp>
        <p:sp>
          <p:nvSpPr>
            <p:cNvPr id="229" name="Rectangle 228"/>
            <p:cNvSpPr/>
            <p:nvPr/>
          </p:nvSpPr>
          <p:spPr>
            <a:xfrm>
              <a:off x="5213853" y="4074993"/>
              <a:ext cx="2603080" cy="446276"/>
            </a:xfrm>
            <a:prstGeom prst="rect">
              <a:avLst/>
            </a:prstGeom>
          </p:spPr>
          <p:txBody>
            <a:bodyPr wrap="square">
              <a:spAutoFit/>
            </a:bodyPr>
            <a:lstStyle/>
            <a:p>
              <a:pPr defTabSz="469290"/>
              <a:r>
                <a:rPr lang="en-US" sz="1200" dirty="0" smtClean="0">
                  <a:solidFill>
                    <a:srgbClr val="214794"/>
                  </a:solidFill>
                  <a:ea typeface="ＭＳ Ｐゴシック" charset="0"/>
                </a:rPr>
                <a:t>Self Defending</a:t>
              </a:r>
            </a:p>
            <a:p>
              <a:pPr defTabSz="469290"/>
              <a:r>
                <a:rPr lang="en-US" sz="1100" dirty="0" smtClean="0">
                  <a:solidFill>
                    <a:srgbClr val="343434"/>
                  </a:solidFill>
                  <a:latin typeface="CiscoSans Thin"/>
                  <a:ea typeface="ＭＳ Ｐゴシック" charset="0"/>
                  <a:cs typeface="CiscoSans Thin"/>
                </a:rPr>
                <a:t>Network as a sensor and enforcer</a:t>
              </a:r>
            </a:p>
          </p:txBody>
        </p:sp>
        <p:pic>
          <p:nvPicPr>
            <p:cNvPr id="155" name="Picture 154" descr="secure_wireless.psd"/>
            <p:cNvPicPr>
              <a:picLocks noChangeAspect="1"/>
            </p:cNvPicPr>
            <p:nvPr/>
          </p:nvPicPr>
          <p:blipFill>
            <a:blip r:embed="rId3" cstate="screen">
              <a:lum bright="70000" contrast="-70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tretch>
              <a:fillRect/>
            </a:stretch>
          </p:blipFill>
          <p:spPr>
            <a:xfrm>
              <a:off x="4808306" y="4130915"/>
              <a:ext cx="334433" cy="334433"/>
            </a:xfrm>
            <a:prstGeom prst="rect">
              <a:avLst/>
            </a:prstGeom>
          </p:spPr>
        </p:pic>
      </p:grpSp>
      <p:grpSp>
        <p:nvGrpSpPr>
          <p:cNvPr id="156" name="Group 155"/>
          <p:cNvGrpSpPr/>
          <p:nvPr/>
        </p:nvGrpSpPr>
        <p:grpSpPr>
          <a:xfrm>
            <a:off x="2849092" y="1278215"/>
            <a:ext cx="3327280" cy="1435471"/>
            <a:chOff x="2524297" y="1875575"/>
            <a:chExt cx="3787141" cy="1674541"/>
          </a:xfrm>
        </p:grpSpPr>
        <p:pic>
          <p:nvPicPr>
            <p:cNvPr id="162" name="Picture 1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4391" y="1875575"/>
              <a:ext cx="3546951" cy="873694"/>
            </a:xfrm>
            <a:prstGeom prst="rect">
              <a:avLst/>
            </a:prstGeom>
          </p:spPr>
        </p:pic>
        <p:pic>
          <p:nvPicPr>
            <p:cNvPr id="163" name="Picture 16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4297" y="2623591"/>
              <a:ext cx="3787141" cy="926525"/>
            </a:xfrm>
            <a:prstGeom prst="rect">
              <a:avLst/>
            </a:prstGeom>
          </p:spPr>
        </p:pic>
      </p:grpSp>
      <p:sp>
        <p:nvSpPr>
          <p:cNvPr id="18" name="Title 17"/>
          <p:cNvSpPr>
            <a:spLocks noGrp="1"/>
          </p:cNvSpPr>
          <p:nvPr>
            <p:ph type="title"/>
          </p:nvPr>
        </p:nvSpPr>
        <p:spPr/>
        <p:txBody>
          <a:bodyPr/>
          <a:lstStyle/>
          <a:p>
            <a:r>
              <a:rPr lang="en-US" dirty="0" smtClean="0"/>
              <a:t>Cisco 5520/8540 </a:t>
            </a:r>
            <a:r>
              <a:rPr lang="ja-JP" altLang="en-US" dirty="0" smtClean="0"/>
              <a:t>ワイヤレスコントローラ</a:t>
            </a:r>
            <a:endParaRPr lang="en-US" dirty="0"/>
          </a:p>
        </p:txBody>
      </p:sp>
      <p:grpSp>
        <p:nvGrpSpPr>
          <p:cNvPr id="241" name="Group 240"/>
          <p:cNvGrpSpPr/>
          <p:nvPr/>
        </p:nvGrpSpPr>
        <p:grpSpPr>
          <a:xfrm>
            <a:off x="-94522" y="1985022"/>
            <a:ext cx="2795805" cy="470408"/>
            <a:chOff x="3147160" y="1815234"/>
            <a:chExt cx="3199775" cy="470408"/>
          </a:xfrm>
        </p:grpSpPr>
        <p:sp>
          <p:nvSpPr>
            <p:cNvPr id="242" name="Oval 241"/>
            <p:cNvSpPr/>
            <p:nvPr/>
          </p:nvSpPr>
          <p:spPr bwMode="auto">
            <a:xfrm flipH="1">
              <a:off x="5796750" y="1864349"/>
              <a:ext cx="550185" cy="421293"/>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solidFill>
                  <a:srgbClr val="676767"/>
                </a:solidFill>
                <a:ea typeface="ＭＳ Ｐゴシック" charset="0"/>
              </a:endParaRPr>
            </a:p>
          </p:txBody>
        </p:sp>
        <p:grpSp>
          <p:nvGrpSpPr>
            <p:cNvPr id="243" name="Group 242"/>
            <p:cNvGrpSpPr/>
            <p:nvPr/>
          </p:nvGrpSpPr>
          <p:grpSpPr>
            <a:xfrm>
              <a:off x="5898616" y="1951790"/>
              <a:ext cx="323816" cy="333852"/>
              <a:chOff x="5464141" y="2940534"/>
              <a:chExt cx="603101" cy="621792"/>
            </a:xfrm>
            <a:solidFill>
              <a:srgbClr val="FFFFFF"/>
            </a:solidFill>
          </p:grpSpPr>
          <p:sp>
            <p:nvSpPr>
              <p:cNvPr id="245" name="Rounded Rectangle 244"/>
              <p:cNvSpPr/>
              <p:nvPr/>
            </p:nvSpPr>
            <p:spPr>
              <a:xfrm>
                <a:off x="5464141" y="3303633"/>
                <a:ext cx="82402" cy="258693"/>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9290"/>
                <a:endParaRPr lang="en-US" sz="1600" dirty="0" smtClean="0">
                  <a:solidFill>
                    <a:srgbClr val="FFFFFF"/>
                  </a:solidFill>
                </a:endParaRPr>
              </a:p>
            </p:txBody>
          </p:sp>
          <p:sp>
            <p:nvSpPr>
              <p:cNvPr id="246" name="Rounded Rectangle 245"/>
              <p:cNvSpPr/>
              <p:nvPr/>
            </p:nvSpPr>
            <p:spPr>
              <a:xfrm>
                <a:off x="5594316" y="3214854"/>
                <a:ext cx="82402" cy="34747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9290"/>
                <a:endParaRPr lang="en-US" sz="1600" dirty="0" smtClean="0">
                  <a:solidFill>
                    <a:srgbClr val="FFFFFF"/>
                  </a:solidFill>
                </a:endParaRPr>
              </a:p>
            </p:txBody>
          </p:sp>
          <p:sp>
            <p:nvSpPr>
              <p:cNvPr id="247" name="Rounded Rectangle 246"/>
              <p:cNvSpPr/>
              <p:nvPr/>
            </p:nvSpPr>
            <p:spPr>
              <a:xfrm>
                <a:off x="5724491" y="3123414"/>
                <a:ext cx="82402" cy="43891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9290"/>
                <a:endParaRPr lang="en-US" sz="1600" dirty="0" smtClean="0">
                  <a:solidFill>
                    <a:srgbClr val="FFFFFF"/>
                  </a:solidFill>
                </a:endParaRPr>
              </a:p>
            </p:txBody>
          </p:sp>
          <p:sp>
            <p:nvSpPr>
              <p:cNvPr id="248" name="Rounded Rectangle 247"/>
              <p:cNvSpPr/>
              <p:nvPr/>
            </p:nvSpPr>
            <p:spPr>
              <a:xfrm>
                <a:off x="5854666" y="3031974"/>
                <a:ext cx="82402" cy="53035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9290"/>
                <a:endParaRPr lang="en-US" sz="1600" dirty="0" smtClean="0">
                  <a:solidFill>
                    <a:srgbClr val="FFFFFF"/>
                  </a:solidFill>
                </a:endParaRPr>
              </a:p>
            </p:txBody>
          </p:sp>
          <p:sp>
            <p:nvSpPr>
              <p:cNvPr id="249" name="Rounded Rectangle 248"/>
              <p:cNvSpPr/>
              <p:nvPr/>
            </p:nvSpPr>
            <p:spPr>
              <a:xfrm>
                <a:off x="5984840" y="2940534"/>
                <a:ext cx="82402" cy="621792"/>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9290"/>
                <a:endParaRPr lang="en-US" sz="1600" dirty="0" smtClean="0">
                  <a:solidFill>
                    <a:srgbClr val="FFFFFF"/>
                  </a:solidFill>
                </a:endParaRPr>
              </a:p>
            </p:txBody>
          </p:sp>
        </p:grpSp>
        <p:sp>
          <p:nvSpPr>
            <p:cNvPr id="244" name="Rectangle 243"/>
            <p:cNvSpPr/>
            <p:nvPr/>
          </p:nvSpPr>
          <p:spPr>
            <a:xfrm>
              <a:off x="3147160" y="1815234"/>
              <a:ext cx="2599924" cy="446276"/>
            </a:xfrm>
            <a:prstGeom prst="rect">
              <a:avLst/>
            </a:prstGeom>
          </p:spPr>
          <p:txBody>
            <a:bodyPr wrap="square">
              <a:spAutoFit/>
            </a:bodyPr>
            <a:lstStyle/>
            <a:p>
              <a:pPr algn="r" defTabSz="469290"/>
              <a:r>
                <a:rPr lang="en-US" sz="1200" dirty="0" smtClean="0">
                  <a:solidFill>
                    <a:srgbClr val="214794"/>
                  </a:solidFill>
                  <a:ea typeface="ＭＳ Ｐゴシック" charset="0"/>
                </a:rPr>
                <a:t>Deployment Flexibility</a:t>
              </a:r>
            </a:p>
            <a:p>
              <a:pPr algn="r" defTabSz="469290"/>
              <a:r>
                <a:rPr lang="en-US" sz="1100" dirty="0" smtClean="0">
                  <a:solidFill>
                    <a:srgbClr val="343434"/>
                  </a:solidFill>
                  <a:latin typeface="CiscoSans Thin"/>
                  <a:ea typeface="ＭＳ Ｐゴシック" charset="0"/>
                  <a:cs typeface="CiscoSans Thin"/>
                </a:rPr>
                <a:t>1G/10G connectivity and scale upto 40G</a:t>
              </a:r>
              <a:r>
                <a:rPr lang="en-US" sz="1100" dirty="0" smtClean="0">
                  <a:solidFill>
                    <a:srgbClr val="2968AF">
                      <a:lumMod val="20000"/>
                      <a:lumOff val="80000"/>
                    </a:srgbClr>
                  </a:solidFill>
                  <a:latin typeface="CiscoSans Thin"/>
                  <a:ea typeface="ＭＳ Ｐゴシック" charset="0"/>
                  <a:cs typeface="CiscoSans Thin"/>
                </a:rPr>
                <a:t>. </a:t>
              </a:r>
              <a:endParaRPr lang="en-US" sz="1100" dirty="0">
                <a:solidFill>
                  <a:srgbClr val="2968AF">
                    <a:lumMod val="20000"/>
                    <a:lumOff val="80000"/>
                  </a:srgbClr>
                </a:solidFill>
                <a:latin typeface="CiscoSans Thin"/>
                <a:ea typeface="ＭＳ Ｐゴシック" charset="0"/>
                <a:cs typeface="CiscoSans Thin"/>
              </a:endParaRPr>
            </a:p>
          </p:txBody>
        </p:sp>
      </p:grpSp>
      <p:grpSp>
        <p:nvGrpSpPr>
          <p:cNvPr id="253" name="Group 252"/>
          <p:cNvGrpSpPr/>
          <p:nvPr/>
        </p:nvGrpSpPr>
        <p:grpSpPr>
          <a:xfrm>
            <a:off x="403865" y="1212347"/>
            <a:ext cx="2320457" cy="599156"/>
            <a:chOff x="502508" y="1250091"/>
            <a:chExt cx="2320457" cy="599156"/>
          </a:xfrm>
        </p:grpSpPr>
        <p:sp>
          <p:nvSpPr>
            <p:cNvPr id="199" name="Oval 198"/>
            <p:cNvSpPr/>
            <p:nvPr/>
          </p:nvSpPr>
          <p:spPr bwMode="auto">
            <a:xfrm flipH="1">
              <a:off x="2272781" y="1299206"/>
              <a:ext cx="550184" cy="550041"/>
            </a:xfrm>
            <a:prstGeom prst="ellipse">
              <a:avLst/>
            </a:prstGeom>
            <a:solidFill>
              <a:schemeClr val="tx2"/>
            </a:solidFill>
            <a:ln w="25400" cap="flat" cmpd="sng" algn="ctr">
              <a:noFill/>
              <a:prstDash val="solid"/>
              <a:round/>
              <a:headEnd type="none" w="med" len="med"/>
              <a:tailEnd type="none" w="med" len="med"/>
            </a:ln>
            <a:effectLst/>
          </p:spPr>
          <p:txBody>
            <a:bodyPr rot="0" spcFirstLastPara="0" vertOverflow="overflow" horzOverflow="overflow" vert="horz" wrap="square" lIns="98482" tIns="49239" rIns="98482" bIns="49239" numCol="1" spcCol="0" rtlCol="0" fromWordArt="0" anchor="ctr" anchorCtr="0" forceAA="0" compatLnSpc="1">
              <a:prstTxWarp prst="textNoShape">
                <a:avLst/>
              </a:prstTxWarp>
              <a:noAutofit/>
            </a:bodyPr>
            <a:lstStyle/>
            <a:p>
              <a:pPr algn="ctr" defTabSz="610407" eaLnBrk="0" hangingPunct="0">
                <a:lnSpc>
                  <a:spcPct val="90000"/>
                </a:lnSpc>
              </a:pPr>
              <a:endParaRPr lang="en-US" sz="1600" dirty="0">
                <a:solidFill>
                  <a:srgbClr val="676767"/>
                </a:solidFill>
                <a:ea typeface="ＭＳ Ｐゴシック" charset="0"/>
              </a:endParaRPr>
            </a:p>
          </p:txBody>
        </p:sp>
        <p:sp>
          <p:nvSpPr>
            <p:cNvPr id="201" name="Rectangle 200"/>
            <p:cNvSpPr/>
            <p:nvPr/>
          </p:nvSpPr>
          <p:spPr>
            <a:xfrm>
              <a:off x="502508" y="1250091"/>
              <a:ext cx="1720606" cy="460378"/>
            </a:xfrm>
            <a:prstGeom prst="rect">
              <a:avLst/>
            </a:prstGeom>
          </p:spPr>
          <p:txBody>
            <a:bodyPr wrap="square">
              <a:spAutoFit/>
            </a:bodyPr>
            <a:lstStyle/>
            <a:p>
              <a:pPr algn="r" defTabSz="469290"/>
              <a:r>
                <a:rPr lang="en-US" sz="1200" dirty="0" smtClean="0">
                  <a:solidFill>
                    <a:srgbClr val="214794"/>
                  </a:solidFill>
                  <a:ea typeface="ＭＳ Ｐゴシック" charset="0"/>
                </a:rPr>
                <a:t>Investment Protection</a:t>
              </a:r>
            </a:p>
            <a:p>
              <a:pPr algn="r" defTabSz="469290"/>
              <a:r>
                <a:rPr lang="en-US" sz="1100" dirty="0" smtClean="0">
                  <a:solidFill>
                    <a:srgbClr val="343434"/>
                  </a:solidFill>
                  <a:latin typeface="CiscoSans Thin"/>
                  <a:ea typeface="ＭＳ Ｐゴシック" charset="0"/>
                  <a:cs typeface="CiscoSans Thin"/>
                </a:rPr>
                <a:t>Smart Licensing Support</a:t>
              </a:r>
              <a:r>
                <a:rPr lang="en-US" sz="1100" dirty="0" smtClean="0">
                  <a:solidFill>
                    <a:srgbClr val="2968AF">
                      <a:lumMod val="20000"/>
                      <a:lumOff val="80000"/>
                    </a:srgbClr>
                  </a:solidFill>
                  <a:latin typeface="CiscoSans Thin"/>
                  <a:ea typeface="ＭＳ Ｐゴシック" charset="0"/>
                  <a:cs typeface="CiscoSans Thin"/>
                </a:rPr>
                <a:t>. </a:t>
              </a:r>
              <a:endParaRPr lang="en-US" sz="1100" dirty="0">
                <a:solidFill>
                  <a:srgbClr val="2968AF">
                    <a:lumMod val="20000"/>
                    <a:lumOff val="80000"/>
                  </a:srgbClr>
                </a:solidFill>
                <a:latin typeface="CiscoSans Thin"/>
                <a:ea typeface="ＭＳ Ｐゴシック" charset="0"/>
                <a:cs typeface="CiscoSans Thin"/>
              </a:endParaRPr>
            </a:p>
          </p:txBody>
        </p:sp>
        <p:sp>
          <p:nvSpPr>
            <p:cNvPr id="250" name="Freeform 28"/>
            <p:cNvSpPr>
              <a:spLocks noEditPoints="1"/>
            </p:cNvSpPr>
            <p:nvPr/>
          </p:nvSpPr>
          <p:spPr bwMode="auto">
            <a:xfrm>
              <a:off x="2371089" y="1381083"/>
              <a:ext cx="353568" cy="353568"/>
            </a:xfrm>
            <a:custGeom>
              <a:avLst/>
              <a:gdLst>
                <a:gd name="T0" fmla="*/ 22 w 480"/>
                <a:gd name="T1" fmla="*/ 197 h 480"/>
                <a:gd name="T2" fmla="*/ 0 w 480"/>
                <a:gd name="T3" fmla="*/ 458 h 480"/>
                <a:gd name="T4" fmla="*/ 76 w 480"/>
                <a:gd name="T5" fmla="*/ 480 h 480"/>
                <a:gd name="T6" fmla="*/ 97 w 480"/>
                <a:gd name="T7" fmla="*/ 218 h 480"/>
                <a:gd name="T8" fmla="*/ 203 w 480"/>
                <a:gd name="T9" fmla="*/ 262 h 480"/>
                <a:gd name="T10" fmla="*/ 128 w 480"/>
                <a:gd name="T11" fmla="*/ 284 h 480"/>
                <a:gd name="T12" fmla="*/ 150 w 480"/>
                <a:gd name="T13" fmla="*/ 480 h 480"/>
                <a:gd name="T14" fmla="*/ 225 w 480"/>
                <a:gd name="T15" fmla="*/ 458 h 480"/>
                <a:gd name="T16" fmla="*/ 203 w 480"/>
                <a:gd name="T17" fmla="*/ 262 h 480"/>
                <a:gd name="T18" fmla="*/ 277 w 480"/>
                <a:gd name="T19" fmla="*/ 262 h 480"/>
                <a:gd name="T20" fmla="*/ 255 w 480"/>
                <a:gd name="T21" fmla="*/ 458 h 480"/>
                <a:gd name="T22" fmla="*/ 331 w 480"/>
                <a:gd name="T23" fmla="*/ 480 h 480"/>
                <a:gd name="T24" fmla="*/ 352 w 480"/>
                <a:gd name="T25" fmla="*/ 284 h 480"/>
                <a:gd name="T26" fmla="*/ 458 w 480"/>
                <a:gd name="T27" fmla="*/ 197 h 480"/>
                <a:gd name="T28" fmla="*/ 383 w 480"/>
                <a:gd name="T29" fmla="*/ 218 h 480"/>
                <a:gd name="T30" fmla="*/ 405 w 480"/>
                <a:gd name="T31" fmla="*/ 480 h 480"/>
                <a:gd name="T32" fmla="*/ 480 w 480"/>
                <a:gd name="T33" fmla="*/ 458 h 480"/>
                <a:gd name="T34" fmla="*/ 458 w 480"/>
                <a:gd name="T35" fmla="*/ 197 h 480"/>
                <a:gd name="T36" fmla="*/ 247 w 480"/>
                <a:gd name="T37" fmla="*/ 171 h 480"/>
                <a:gd name="T38" fmla="*/ 247 w 480"/>
                <a:gd name="T39" fmla="*/ 132 h 480"/>
                <a:gd name="T40" fmla="*/ 235 w 480"/>
                <a:gd name="T41" fmla="*/ 103 h 480"/>
                <a:gd name="T42" fmla="*/ 212 w 480"/>
                <a:gd name="T43" fmla="*/ 85 h 480"/>
                <a:gd name="T44" fmla="*/ 120 w 480"/>
                <a:gd name="T45" fmla="*/ 120 h 480"/>
                <a:gd name="T46" fmla="*/ 360 w 480"/>
                <a:gd name="T47" fmla="*/ 120 h 480"/>
                <a:gd name="T48" fmla="*/ 247 w 480"/>
                <a:gd name="T49" fmla="*/ 191 h 480"/>
                <a:gd name="T50" fmla="*/ 241 w 480"/>
                <a:gd name="T51" fmla="*/ 210 h 480"/>
                <a:gd name="T52" fmla="*/ 235 w 480"/>
                <a:gd name="T53" fmla="*/ 191 h 480"/>
                <a:gd name="T54" fmla="*/ 197 w 480"/>
                <a:gd name="T55" fmla="*/ 142 h 480"/>
                <a:gd name="T56" fmla="*/ 235 w 480"/>
                <a:gd name="T57" fmla="*/ 130 h 480"/>
                <a:gd name="T58" fmla="*/ 235 w 480"/>
                <a:gd name="T59" fmla="*/ 48 h 480"/>
                <a:gd name="T60" fmla="*/ 241 w 480"/>
                <a:gd name="T61" fmla="*/ 30 h 480"/>
                <a:gd name="T62" fmla="*/ 247 w 480"/>
                <a:gd name="T63" fmla="*/ 48 h 480"/>
                <a:gd name="T64" fmla="*/ 281 w 480"/>
                <a:gd name="T65" fmla="*/ 90 h 480"/>
                <a:gd name="T66" fmla="*/ 247 w 480"/>
                <a:gd name="T67" fmla="*/ 106 h 480"/>
                <a:gd name="T68" fmla="*/ 247 w 480"/>
                <a:gd name="T69" fmla="*/ 19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0" h="480">
                  <a:moveTo>
                    <a:pt x="76" y="197"/>
                  </a:moveTo>
                  <a:cubicBezTo>
                    <a:pt x="22" y="197"/>
                    <a:pt x="22" y="197"/>
                    <a:pt x="22" y="197"/>
                  </a:cubicBezTo>
                  <a:cubicBezTo>
                    <a:pt x="10" y="197"/>
                    <a:pt x="0" y="206"/>
                    <a:pt x="0" y="218"/>
                  </a:cubicBezTo>
                  <a:cubicBezTo>
                    <a:pt x="0" y="458"/>
                    <a:pt x="0" y="458"/>
                    <a:pt x="0" y="458"/>
                  </a:cubicBezTo>
                  <a:cubicBezTo>
                    <a:pt x="0" y="470"/>
                    <a:pt x="10" y="480"/>
                    <a:pt x="22" y="480"/>
                  </a:cubicBezTo>
                  <a:cubicBezTo>
                    <a:pt x="76" y="480"/>
                    <a:pt x="76" y="480"/>
                    <a:pt x="76" y="480"/>
                  </a:cubicBezTo>
                  <a:cubicBezTo>
                    <a:pt x="88" y="480"/>
                    <a:pt x="97" y="470"/>
                    <a:pt x="97" y="458"/>
                  </a:cubicBezTo>
                  <a:cubicBezTo>
                    <a:pt x="97" y="218"/>
                    <a:pt x="97" y="218"/>
                    <a:pt x="97" y="218"/>
                  </a:cubicBezTo>
                  <a:cubicBezTo>
                    <a:pt x="97" y="206"/>
                    <a:pt x="88" y="197"/>
                    <a:pt x="76" y="197"/>
                  </a:cubicBezTo>
                  <a:close/>
                  <a:moveTo>
                    <a:pt x="203" y="262"/>
                  </a:moveTo>
                  <a:cubicBezTo>
                    <a:pt x="150" y="262"/>
                    <a:pt x="150" y="262"/>
                    <a:pt x="150" y="262"/>
                  </a:cubicBezTo>
                  <a:cubicBezTo>
                    <a:pt x="138" y="262"/>
                    <a:pt x="128" y="272"/>
                    <a:pt x="128" y="284"/>
                  </a:cubicBezTo>
                  <a:cubicBezTo>
                    <a:pt x="128" y="458"/>
                    <a:pt x="128" y="458"/>
                    <a:pt x="128" y="458"/>
                  </a:cubicBezTo>
                  <a:cubicBezTo>
                    <a:pt x="128" y="470"/>
                    <a:pt x="138" y="480"/>
                    <a:pt x="150" y="480"/>
                  </a:cubicBezTo>
                  <a:cubicBezTo>
                    <a:pt x="203" y="480"/>
                    <a:pt x="203" y="480"/>
                    <a:pt x="203" y="480"/>
                  </a:cubicBezTo>
                  <a:cubicBezTo>
                    <a:pt x="215" y="480"/>
                    <a:pt x="225" y="470"/>
                    <a:pt x="225" y="458"/>
                  </a:cubicBezTo>
                  <a:cubicBezTo>
                    <a:pt x="225" y="284"/>
                    <a:pt x="225" y="284"/>
                    <a:pt x="225" y="284"/>
                  </a:cubicBezTo>
                  <a:cubicBezTo>
                    <a:pt x="225" y="272"/>
                    <a:pt x="215" y="262"/>
                    <a:pt x="203" y="262"/>
                  </a:cubicBezTo>
                  <a:close/>
                  <a:moveTo>
                    <a:pt x="331" y="262"/>
                  </a:moveTo>
                  <a:cubicBezTo>
                    <a:pt x="277" y="262"/>
                    <a:pt x="277" y="262"/>
                    <a:pt x="277" y="262"/>
                  </a:cubicBezTo>
                  <a:cubicBezTo>
                    <a:pt x="265" y="262"/>
                    <a:pt x="255" y="272"/>
                    <a:pt x="255" y="284"/>
                  </a:cubicBezTo>
                  <a:cubicBezTo>
                    <a:pt x="255" y="458"/>
                    <a:pt x="255" y="458"/>
                    <a:pt x="255" y="458"/>
                  </a:cubicBezTo>
                  <a:cubicBezTo>
                    <a:pt x="255" y="470"/>
                    <a:pt x="265" y="480"/>
                    <a:pt x="277" y="480"/>
                  </a:cubicBezTo>
                  <a:cubicBezTo>
                    <a:pt x="331" y="480"/>
                    <a:pt x="331" y="480"/>
                    <a:pt x="331" y="480"/>
                  </a:cubicBezTo>
                  <a:cubicBezTo>
                    <a:pt x="343" y="480"/>
                    <a:pt x="352" y="470"/>
                    <a:pt x="352" y="458"/>
                  </a:cubicBezTo>
                  <a:cubicBezTo>
                    <a:pt x="352" y="284"/>
                    <a:pt x="352" y="284"/>
                    <a:pt x="352" y="284"/>
                  </a:cubicBezTo>
                  <a:cubicBezTo>
                    <a:pt x="352" y="272"/>
                    <a:pt x="343" y="262"/>
                    <a:pt x="331" y="262"/>
                  </a:cubicBezTo>
                  <a:close/>
                  <a:moveTo>
                    <a:pt x="458" y="197"/>
                  </a:moveTo>
                  <a:cubicBezTo>
                    <a:pt x="405" y="197"/>
                    <a:pt x="405" y="197"/>
                    <a:pt x="405" y="197"/>
                  </a:cubicBezTo>
                  <a:cubicBezTo>
                    <a:pt x="393" y="197"/>
                    <a:pt x="383" y="206"/>
                    <a:pt x="383" y="218"/>
                  </a:cubicBezTo>
                  <a:cubicBezTo>
                    <a:pt x="383" y="458"/>
                    <a:pt x="383" y="458"/>
                    <a:pt x="383" y="458"/>
                  </a:cubicBezTo>
                  <a:cubicBezTo>
                    <a:pt x="383" y="470"/>
                    <a:pt x="393" y="480"/>
                    <a:pt x="405" y="480"/>
                  </a:cubicBezTo>
                  <a:cubicBezTo>
                    <a:pt x="458" y="480"/>
                    <a:pt x="458" y="480"/>
                    <a:pt x="458" y="480"/>
                  </a:cubicBezTo>
                  <a:cubicBezTo>
                    <a:pt x="470" y="480"/>
                    <a:pt x="480" y="470"/>
                    <a:pt x="480" y="458"/>
                  </a:cubicBezTo>
                  <a:cubicBezTo>
                    <a:pt x="480" y="218"/>
                    <a:pt x="480" y="218"/>
                    <a:pt x="480" y="218"/>
                  </a:cubicBezTo>
                  <a:cubicBezTo>
                    <a:pt x="480" y="206"/>
                    <a:pt x="470" y="197"/>
                    <a:pt x="458" y="197"/>
                  </a:cubicBezTo>
                  <a:close/>
                  <a:moveTo>
                    <a:pt x="247" y="132"/>
                  </a:moveTo>
                  <a:cubicBezTo>
                    <a:pt x="247" y="171"/>
                    <a:pt x="247" y="171"/>
                    <a:pt x="247" y="171"/>
                  </a:cubicBezTo>
                  <a:cubicBezTo>
                    <a:pt x="258" y="170"/>
                    <a:pt x="271" y="165"/>
                    <a:pt x="271" y="152"/>
                  </a:cubicBezTo>
                  <a:cubicBezTo>
                    <a:pt x="271" y="138"/>
                    <a:pt x="257" y="134"/>
                    <a:pt x="247" y="132"/>
                  </a:cubicBezTo>
                  <a:close/>
                  <a:moveTo>
                    <a:pt x="212" y="85"/>
                  </a:moveTo>
                  <a:cubicBezTo>
                    <a:pt x="212" y="95"/>
                    <a:pt x="220" y="100"/>
                    <a:pt x="235" y="103"/>
                  </a:cubicBezTo>
                  <a:cubicBezTo>
                    <a:pt x="235" y="68"/>
                    <a:pt x="235" y="68"/>
                    <a:pt x="235" y="68"/>
                  </a:cubicBezTo>
                  <a:cubicBezTo>
                    <a:pt x="221" y="68"/>
                    <a:pt x="212" y="76"/>
                    <a:pt x="212" y="85"/>
                  </a:cubicBezTo>
                  <a:close/>
                  <a:moveTo>
                    <a:pt x="240" y="0"/>
                  </a:moveTo>
                  <a:cubicBezTo>
                    <a:pt x="174" y="0"/>
                    <a:pt x="120" y="54"/>
                    <a:pt x="120" y="120"/>
                  </a:cubicBezTo>
                  <a:cubicBezTo>
                    <a:pt x="120" y="186"/>
                    <a:pt x="174" y="240"/>
                    <a:pt x="240" y="240"/>
                  </a:cubicBezTo>
                  <a:cubicBezTo>
                    <a:pt x="306" y="240"/>
                    <a:pt x="360" y="186"/>
                    <a:pt x="360" y="120"/>
                  </a:cubicBezTo>
                  <a:cubicBezTo>
                    <a:pt x="360" y="54"/>
                    <a:pt x="306" y="0"/>
                    <a:pt x="240" y="0"/>
                  </a:cubicBezTo>
                  <a:close/>
                  <a:moveTo>
                    <a:pt x="247" y="191"/>
                  </a:moveTo>
                  <a:cubicBezTo>
                    <a:pt x="247" y="204"/>
                    <a:pt x="247" y="204"/>
                    <a:pt x="247" y="204"/>
                  </a:cubicBezTo>
                  <a:cubicBezTo>
                    <a:pt x="247" y="207"/>
                    <a:pt x="244" y="210"/>
                    <a:pt x="241" y="210"/>
                  </a:cubicBezTo>
                  <a:cubicBezTo>
                    <a:pt x="237" y="210"/>
                    <a:pt x="235" y="207"/>
                    <a:pt x="235" y="204"/>
                  </a:cubicBezTo>
                  <a:cubicBezTo>
                    <a:pt x="235" y="191"/>
                    <a:pt x="235" y="191"/>
                    <a:pt x="235" y="191"/>
                  </a:cubicBezTo>
                  <a:cubicBezTo>
                    <a:pt x="201" y="190"/>
                    <a:pt x="185" y="170"/>
                    <a:pt x="185" y="155"/>
                  </a:cubicBezTo>
                  <a:cubicBezTo>
                    <a:pt x="185" y="147"/>
                    <a:pt x="189" y="142"/>
                    <a:pt x="197" y="142"/>
                  </a:cubicBezTo>
                  <a:cubicBezTo>
                    <a:pt x="219" y="142"/>
                    <a:pt x="202" y="170"/>
                    <a:pt x="235" y="171"/>
                  </a:cubicBezTo>
                  <a:cubicBezTo>
                    <a:pt x="235" y="130"/>
                    <a:pt x="235" y="130"/>
                    <a:pt x="235" y="130"/>
                  </a:cubicBezTo>
                  <a:cubicBezTo>
                    <a:pt x="205" y="124"/>
                    <a:pt x="188" y="111"/>
                    <a:pt x="188" y="89"/>
                  </a:cubicBezTo>
                  <a:cubicBezTo>
                    <a:pt x="188" y="62"/>
                    <a:pt x="210" y="48"/>
                    <a:pt x="235" y="48"/>
                  </a:cubicBezTo>
                  <a:cubicBezTo>
                    <a:pt x="235" y="37"/>
                    <a:pt x="235" y="37"/>
                    <a:pt x="235" y="37"/>
                  </a:cubicBezTo>
                  <a:cubicBezTo>
                    <a:pt x="235" y="34"/>
                    <a:pt x="237" y="30"/>
                    <a:pt x="241" y="30"/>
                  </a:cubicBezTo>
                  <a:cubicBezTo>
                    <a:pt x="244" y="30"/>
                    <a:pt x="247" y="34"/>
                    <a:pt x="247" y="37"/>
                  </a:cubicBezTo>
                  <a:cubicBezTo>
                    <a:pt x="247" y="48"/>
                    <a:pt x="247" y="48"/>
                    <a:pt x="247" y="48"/>
                  </a:cubicBezTo>
                  <a:cubicBezTo>
                    <a:pt x="262" y="48"/>
                    <a:pt x="294" y="58"/>
                    <a:pt x="294" y="77"/>
                  </a:cubicBezTo>
                  <a:cubicBezTo>
                    <a:pt x="294" y="85"/>
                    <a:pt x="288" y="90"/>
                    <a:pt x="281" y="90"/>
                  </a:cubicBezTo>
                  <a:cubicBezTo>
                    <a:pt x="268" y="90"/>
                    <a:pt x="268" y="68"/>
                    <a:pt x="247" y="68"/>
                  </a:cubicBezTo>
                  <a:cubicBezTo>
                    <a:pt x="247" y="106"/>
                    <a:pt x="247" y="106"/>
                    <a:pt x="247" y="106"/>
                  </a:cubicBezTo>
                  <a:cubicBezTo>
                    <a:pt x="273" y="111"/>
                    <a:pt x="296" y="119"/>
                    <a:pt x="296" y="149"/>
                  </a:cubicBezTo>
                  <a:cubicBezTo>
                    <a:pt x="296" y="176"/>
                    <a:pt x="276" y="189"/>
                    <a:pt x="247" y="1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469290"/>
              <a:endParaRPr lang="en-US">
                <a:solidFill>
                  <a:srgbClr val="676767"/>
                </a:solidFill>
                <a:ea typeface="ＭＳ Ｐゴシック" charset="0"/>
              </a:endParaRPr>
            </a:p>
          </p:txBody>
        </p:sp>
      </p:grpSp>
      <p:graphicFrame>
        <p:nvGraphicFramePr>
          <p:cNvPr id="54" name="Table 53"/>
          <p:cNvGraphicFramePr>
            <a:graphicFrameLocks noGrp="1"/>
          </p:cNvGraphicFramePr>
          <p:nvPr>
            <p:extLst>
              <p:ext uri="{D42A27DB-BD31-4B8C-83A1-F6EECF244321}">
                <p14:modId xmlns:p14="http://schemas.microsoft.com/office/powerpoint/2010/main" val="3675977468"/>
              </p:ext>
            </p:extLst>
          </p:nvPr>
        </p:nvGraphicFramePr>
        <p:xfrm>
          <a:off x="4679133" y="2962696"/>
          <a:ext cx="4172745" cy="1889760"/>
        </p:xfrm>
        <a:graphic>
          <a:graphicData uri="http://schemas.openxmlformats.org/drawingml/2006/table">
            <a:tbl>
              <a:tblPr firstRow="1" bandRow="1">
                <a:tableStyleId>{22838BEF-8BB2-4498-84A7-C5851F593DF1}</a:tableStyleId>
              </a:tblPr>
              <a:tblGrid>
                <a:gridCol w="1267762"/>
                <a:gridCol w="2904983"/>
              </a:tblGrid>
              <a:tr h="194310">
                <a:tc>
                  <a:txBody>
                    <a:bodyPr/>
                    <a:lstStyle/>
                    <a:p>
                      <a:r>
                        <a:rPr lang="ja-JP" altLang="en-US" sz="1100" b="1" dirty="0" smtClean="0">
                          <a:solidFill>
                            <a:schemeClr val="dk1"/>
                          </a:solidFill>
                        </a:rPr>
                        <a:t>アクセスポイント</a:t>
                      </a:r>
                      <a:endParaRPr lang="en-US" sz="1100" b="1" dirty="0">
                        <a:solidFill>
                          <a:schemeClr val="bg2"/>
                        </a:solidFill>
                      </a:endParaRPr>
                    </a:p>
                  </a:txBody>
                  <a:tcPr marL="68598" marR="68598" marT="34290" marB="34290"/>
                </a:tc>
                <a:tc>
                  <a:txBody>
                    <a:bodyPr/>
                    <a:lstStyle/>
                    <a:p>
                      <a:r>
                        <a:rPr lang="en-US" sz="1100" dirty="0" smtClean="0"/>
                        <a:t>6,000</a:t>
                      </a:r>
                      <a:endParaRPr lang="en-US" sz="1100" b="1" dirty="0"/>
                    </a:p>
                  </a:txBody>
                  <a:tcPr marL="68598" marR="68598" marT="34290" marB="34290"/>
                </a:tc>
              </a:tr>
              <a:tr h="194310">
                <a:tc>
                  <a:txBody>
                    <a:bodyPr/>
                    <a:lstStyle/>
                    <a:p>
                      <a:r>
                        <a:rPr lang="ja-JP" altLang="en-US" sz="1100" b="0" dirty="0" smtClean="0"/>
                        <a:t>クライアント</a:t>
                      </a:r>
                      <a:endParaRPr lang="en-US" sz="1100" b="1" dirty="0"/>
                    </a:p>
                  </a:txBody>
                  <a:tcPr marL="68598" marR="68598" marT="34290" marB="34290"/>
                </a:tc>
                <a:tc>
                  <a:txBody>
                    <a:bodyPr/>
                    <a:lstStyle/>
                    <a:p>
                      <a:r>
                        <a:rPr lang="en-US" sz="1100" dirty="0" smtClean="0"/>
                        <a:t>64,000</a:t>
                      </a:r>
                      <a:endParaRPr lang="en-US" sz="1100" b="1" dirty="0"/>
                    </a:p>
                  </a:txBody>
                  <a:tcPr marL="68598" marR="68598" marT="34290" marB="34290"/>
                </a:tc>
              </a:tr>
              <a:tr h="194310">
                <a:tc>
                  <a:txBody>
                    <a:bodyPr/>
                    <a:lstStyle/>
                    <a:p>
                      <a:r>
                        <a:rPr lang="ja-JP" altLang="en-US" sz="1100" dirty="0" smtClean="0"/>
                        <a:t>モード</a:t>
                      </a:r>
                      <a:endParaRPr lang="en-US" sz="1100" dirty="0"/>
                    </a:p>
                  </a:txBody>
                  <a:tcPr marL="68598" marR="68598" marT="34290" marB="34290"/>
                </a:tc>
                <a:tc>
                  <a:txBody>
                    <a:bodyPr/>
                    <a:lstStyle/>
                    <a:p>
                      <a:r>
                        <a:rPr lang="en-US" sz="1100" dirty="0" smtClean="0"/>
                        <a:t>Centralized, </a:t>
                      </a:r>
                      <a:r>
                        <a:rPr lang="en-US" sz="1100" dirty="0" err="1" smtClean="0"/>
                        <a:t>FlexConnect</a:t>
                      </a:r>
                      <a:r>
                        <a:rPr lang="en-US" sz="1100" baseline="0" dirty="0" smtClean="0"/>
                        <a:t>, Mesh</a:t>
                      </a:r>
                      <a:endParaRPr lang="en-US" sz="1100" dirty="0"/>
                    </a:p>
                  </a:txBody>
                  <a:tcPr marL="68598" marR="68598" marT="34290" marB="34290"/>
                </a:tc>
              </a:tr>
              <a:tr h="194310">
                <a:tc>
                  <a:txBody>
                    <a:bodyPr/>
                    <a:lstStyle/>
                    <a:p>
                      <a:r>
                        <a:rPr lang="ja-JP" altLang="en-US" sz="1100" dirty="0" smtClean="0"/>
                        <a:t>フォームファクタ</a:t>
                      </a:r>
                      <a:endParaRPr lang="en-US" sz="1100" dirty="0"/>
                    </a:p>
                  </a:txBody>
                  <a:tcPr marL="68598" marR="68598" marT="34290" marB="34290"/>
                </a:tc>
                <a:tc>
                  <a:txBody>
                    <a:bodyPr/>
                    <a:lstStyle/>
                    <a:p>
                      <a:r>
                        <a:rPr lang="en-US" sz="1100" dirty="0" smtClean="0"/>
                        <a:t>2 RU</a:t>
                      </a:r>
                      <a:endParaRPr lang="en-US" sz="1100" dirty="0"/>
                    </a:p>
                  </a:txBody>
                  <a:tcPr marL="68598" marR="68598" marT="34290" marB="34290"/>
                </a:tc>
              </a:tr>
              <a:tr h="194310">
                <a:tc>
                  <a:txBody>
                    <a:bodyPr/>
                    <a:lstStyle/>
                    <a:p>
                      <a:r>
                        <a:rPr lang="en-US" sz="1100" dirty="0" smtClean="0"/>
                        <a:t>IO </a:t>
                      </a:r>
                      <a:r>
                        <a:rPr lang="ja-JP" altLang="en-US" sz="1100" dirty="0" smtClean="0"/>
                        <a:t>インターフェイス</a:t>
                      </a:r>
                      <a:endParaRPr lang="en-US" sz="1100" dirty="0"/>
                    </a:p>
                  </a:txBody>
                  <a:tcPr marL="68598" marR="68598" marT="34290" marB="34290"/>
                </a:tc>
                <a:tc>
                  <a:txBody>
                    <a:bodyPr/>
                    <a:lstStyle/>
                    <a:p>
                      <a:r>
                        <a:rPr lang="en-US" sz="1100" dirty="0" smtClean="0"/>
                        <a:t>4</a:t>
                      </a:r>
                      <a:r>
                        <a:rPr lang="ja-JP" altLang="en-US" sz="1100" dirty="0" smtClean="0"/>
                        <a:t>ポート</a:t>
                      </a:r>
                      <a:r>
                        <a:rPr lang="en-US" sz="1100" dirty="0" smtClean="0"/>
                        <a:t> 1G </a:t>
                      </a:r>
                      <a:r>
                        <a:rPr lang="ja-JP" altLang="en-US" sz="1100" dirty="0" smtClean="0"/>
                        <a:t>または</a:t>
                      </a:r>
                      <a:r>
                        <a:rPr lang="en-US" sz="1100" dirty="0" smtClean="0"/>
                        <a:t> 10G</a:t>
                      </a:r>
                      <a:r>
                        <a:rPr lang="ja-JP" altLang="en-US" sz="1100" dirty="0" smtClean="0"/>
                        <a:t>ポート</a:t>
                      </a:r>
                      <a:r>
                        <a:rPr lang="en-US" sz="1100" dirty="0" smtClean="0"/>
                        <a:t>LAG</a:t>
                      </a:r>
                      <a:endParaRPr lang="en-US" sz="1100" dirty="0"/>
                    </a:p>
                  </a:txBody>
                  <a:tcPr marL="68598" marR="68598" marT="34290" marB="34290"/>
                </a:tc>
              </a:tr>
              <a:tr h="194310">
                <a:tc>
                  <a:txBody>
                    <a:bodyPr/>
                    <a:lstStyle/>
                    <a:p>
                      <a:r>
                        <a:rPr lang="ja-JP" altLang="en-US" sz="1100" dirty="0" smtClean="0"/>
                        <a:t>電源オプション</a:t>
                      </a:r>
                      <a:endParaRPr lang="en-US" sz="1100" dirty="0"/>
                    </a:p>
                  </a:txBody>
                  <a:tcPr marL="68598" marR="68598" marT="34290" marB="34290"/>
                </a:tc>
                <a:tc>
                  <a:txBody>
                    <a:bodyPr/>
                    <a:lstStyle/>
                    <a:p>
                      <a:r>
                        <a:rPr lang="en-US" sz="1100" dirty="0" smtClean="0"/>
                        <a:t>AC </a:t>
                      </a:r>
                      <a:r>
                        <a:rPr lang="ja-JP" altLang="en-US" sz="1100" dirty="0" smtClean="0"/>
                        <a:t>または</a:t>
                      </a:r>
                      <a:r>
                        <a:rPr lang="en-US" sz="1100" dirty="0" smtClean="0"/>
                        <a:t> DC</a:t>
                      </a:r>
                      <a:endParaRPr lang="en-US" sz="1100" dirty="0"/>
                    </a:p>
                  </a:txBody>
                  <a:tcPr marL="68598" marR="68598" marT="34290" marB="34290"/>
                </a:tc>
              </a:tr>
              <a:tr h="194310">
                <a:tc>
                  <a:txBody>
                    <a:bodyPr/>
                    <a:lstStyle/>
                    <a:p>
                      <a:r>
                        <a:rPr lang="ja-JP" altLang="en-US" sz="1100" dirty="0" smtClean="0"/>
                        <a:t>冗長性</a:t>
                      </a:r>
                      <a:endParaRPr lang="en-US" sz="1100" dirty="0"/>
                    </a:p>
                  </a:txBody>
                  <a:tcPr marL="68598" marR="68598" marT="34290" marB="34290"/>
                </a:tc>
                <a:tc>
                  <a:txBody>
                    <a:bodyPr/>
                    <a:lstStyle/>
                    <a:p>
                      <a:r>
                        <a:rPr lang="en-US" sz="1100" dirty="0" smtClean="0"/>
                        <a:t>Dual Power supply and SSD with</a:t>
                      </a:r>
                      <a:r>
                        <a:rPr lang="en-US" sz="1100" baseline="0" dirty="0" smtClean="0"/>
                        <a:t> R</a:t>
                      </a:r>
                      <a:r>
                        <a:rPr lang="en-US" sz="1100" dirty="0" smtClean="0"/>
                        <a:t>AID</a:t>
                      </a:r>
                      <a:endParaRPr lang="en-US" sz="1100" dirty="0"/>
                    </a:p>
                  </a:txBody>
                  <a:tcPr marL="68598" marR="68598" marT="34290" marB="34290"/>
                </a:tc>
              </a:tr>
              <a:tr h="194310">
                <a:tc>
                  <a:txBody>
                    <a:bodyPr/>
                    <a:lstStyle/>
                    <a:p>
                      <a:r>
                        <a:rPr lang="ja-JP" altLang="en-US" sz="1100" dirty="0" smtClean="0"/>
                        <a:t>製品</a:t>
                      </a:r>
                      <a:r>
                        <a:rPr lang="en-US" sz="1100" dirty="0" smtClean="0"/>
                        <a:t> Warranty</a:t>
                      </a:r>
                      <a:endParaRPr lang="en-US" sz="1100" dirty="0"/>
                    </a:p>
                  </a:txBody>
                  <a:tcPr marL="68598" marR="68598" marT="34290" marB="34290"/>
                </a:tc>
                <a:tc>
                  <a:txBody>
                    <a:bodyPr/>
                    <a:lstStyle/>
                    <a:p>
                      <a:r>
                        <a:rPr lang="en-US" sz="1100" dirty="0" smtClean="0"/>
                        <a:t>3 </a:t>
                      </a:r>
                      <a:r>
                        <a:rPr lang="ja-JP" altLang="en-US" sz="1100" dirty="0" smtClean="0"/>
                        <a:t>年</a:t>
                      </a:r>
                      <a:r>
                        <a:rPr lang="en-US" sz="1100" dirty="0" smtClean="0"/>
                        <a:t> (NEW)</a:t>
                      </a:r>
                      <a:endParaRPr lang="en-US" sz="1100" dirty="0">
                        <a:solidFill>
                          <a:srgbClr val="FF0000"/>
                        </a:solidFill>
                      </a:endParaRPr>
                    </a:p>
                  </a:txBody>
                  <a:tcPr marL="68598" marR="68598" marT="34290" marB="34290"/>
                </a:tc>
              </a:tr>
            </a:tbl>
          </a:graphicData>
        </a:graphic>
      </p:graphicFrame>
      <p:graphicFrame>
        <p:nvGraphicFramePr>
          <p:cNvPr id="55" name="Table 54"/>
          <p:cNvGraphicFramePr>
            <a:graphicFrameLocks noGrp="1"/>
          </p:cNvGraphicFramePr>
          <p:nvPr>
            <p:extLst>
              <p:ext uri="{D42A27DB-BD31-4B8C-83A1-F6EECF244321}">
                <p14:modId xmlns:p14="http://schemas.microsoft.com/office/powerpoint/2010/main" val="3023420711"/>
              </p:ext>
            </p:extLst>
          </p:nvPr>
        </p:nvGraphicFramePr>
        <p:xfrm>
          <a:off x="269713" y="2960201"/>
          <a:ext cx="4014715" cy="1889760"/>
        </p:xfrm>
        <a:graphic>
          <a:graphicData uri="http://schemas.openxmlformats.org/drawingml/2006/table">
            <a:tbl>
              <a:tblPr firstRow="1" bandRow="1">
                <a:tableStyleId>{22838BEF-8BB2-4498-84A7-C5851F593DF1}</a:tableStyleId>
              </a:tblPr>
              <a:tblGrid>
                <a:gridCol w="1737901"/>
                <a:gridCol w="2276814"/>
              </a:tblGrid>
              <a:tr h="194310">
                <a:tc>
                  <a:txBody>
                    <a:bodyPr/>
                    <a:lstStyle/>
                    <a:p>
                      <a:r>
                        <a:rPr lang="ja-JP" altLang="en-US" sz="1100" b="1" dirty="0" smtClean="0"/>
                        <a:t>アクセスポイント</a:t>
                      </a:r>
                      <a:endParaRPr lang="en-US" sz="1100" b="1" dirty="0"/>
                    </a:p>
                  </a:txBody>
                  <a:tcPr marL="68598" marR="68598" marT="34290" marB="34290"/>
                </a:tc>
                <a:tc>
                  <a:txBody>
                    <a:bodyPr/>
                    <a:lstStyle/>
                    <a:p>
                      <a:r>
                        <a:rPr lang="en-US" sz="1100" dirty="0" smtClean="0"/>
                        <a:t>1,500</a:t>
                      </a:r>
                      <a:endParaRPr lang="en-US" sz="1100" b="1" dirty="0"/>
                    </a:p>
                  </a:txBody>
                  <a:tcPr marL="68598" marR="68598" marT="34290" marB="34290"/>
                </a:tc>
              </a:tr>
              <a:tr h="194310">
                <a:tc>
                  <a:txBody>
                    <a:bodyPr/>
                    <a:lstStyle/>
                    <a:p>
                      <a:r>
                        <a:rPr lang="ja-JP" altLang="en-US" sz="1100" b="0" dirty="0" smtClean="0"/>
                        <a:t>クライアント</a:t>
                      </a:r>
                      <a:endParaRPr lang="en-US" sz="1100" b="1" dirty="0"/>
                    </a:p>
                  </a:txBody>
                  <a:tcPr marL="68598" marR="68598" marT="34290" marB="34290"/>
                </a:tc>
                <a:tc>
                  <a:txBody>
                    <a:bodyPr/>
                    <a:lstStyle/>
                    <a:p>
                      <a:r>
                        <a:rPr lang="en-US" sz="1100" dirty="0" smtClean="0"/>
                        <a:t>20,000</a:t>
                      </a:r>
                      <a:endParaRPr lang="en-US" sz="1100" b="1" dirty="0"/>
                    </a:p>
                  </a:txBody>
                  <a:tcPr marL="68598" marR="68598" marT="34290" marB="34290"/>
                </a:tc>
              </a:tr>
              <a:tr h="194310">
                <a:tc>
                  <a:txBody>
                    <a:bodyPr/>
                    <a:lstStyle/>
                    <a:p>
                      <a:r>
                        <a:rPr lang="ja-JP" altLang="en-US" sz="1100" dirty="0" smtClean="0"/>
                        <a:t>モード</a:t>
                      </a:r>
                      <a:endParaRPr lang="en-US" sz="1100" dirty="0"/>
                    </a:p>
                  </a:txBody>
                  <a:tcPr marL="68598" marR="68598" marT="34290" marB="34290"/>
                </a:tc>
                <a:tc>
                  <a:txBody>
                    <a:bodyPr/>
                    <a:lstStyle/>
                    <a:p>
                      <a:r>
                        <a:rPr lang="en-US" sz="1100" dirty="0" smtClean="0"/>
                        <a:t>Centralized, </a:t>
                      </a:r>
                      <a:r>
                        <a:rPr lang="en-US" sz="1100" dirty="0" err="1" smtClean="0"/>
                        <a:t>FlexConnect</a:t>
                      </a:r>
                      <a:r>
                        <a:rPr lang="en-US" sz="1100" baseline="0" dirty="0" smtClean="0"/>
                        <a:t>,  Mesh</a:t>
                      </a:r>
                      <a:endParaRPr lang="en-US" sz="1100" dirty="0"/>
                    </a:p>
                  </a:txBody>
                  <a:tcPr marL="68598" marR="68598" marT="34290" marB="34290"/>
                </a:tc>
              </a:tr>
              <a:tr h="194310">
                <a:tc>
                  <a:txBody>
                    <a:bodyPr/>
                    <a:lstStyle/>
                    <a:p>
                      <a:r>
                        <a:rPr lang="ja-JP" altLang="en-US" sz="1100" dirty="0" smtClean="0"/>
                        <a:t>フォームファクタ</a:t>
                      </a:r>
                      <a:endParaRPr lang="en-US" sz="1100" dirty="0"/>
                    </a:p>
                  </a:txBody>
                  <a:tcPr marL="68598" marR="68598" marT="34290" marB="34290"/>
                </a:tc>
                <a:tc>
                  <a:txBody>
                    <a:bodyPr/>
                    <a:lstStyle/>
                    <a:p>
                      <a:r>
                        <a:rPr lang="en-US" sz="1100" dirty="0" smtClean="0"/>
                        <a:t>1</a:t>
                      </a:r>
                      <a:r>
                        <a:rPr lang="en-US" sz="1100" baseline="0" dirty="0" smtClean="0"/>
                        <a:t> RU</a:t>
                      </a:r>
                      <a:endParaRPr lang="en-US" sz="1100" dirty="0"/>
                    </a:p>
                  </a:txBody>
                  <a:tcPr marL="68598" marR="68598" marT="34290" marB="34290"/>
                </a:tc>
              </a:tr>
              <a:tr h="194310">
                <a:tc>
                  <a:txBody>
                    <a:bodyPr/>
                    <a:lstStyle/>
                    <a:p>
                      <a:r>
                        <a:rPr lang="en-US" sz="1100" dirty="0" smtClean="0"/>
                        <a:t>IO </a:t>
                      </a:r>
                      <a:r>
                        <a:rPr lang="ja-JP" altLang="en-US" sz="1100" dirty="0" smtClean="0"/>
                        <a:t>インターフェイス</a:t>
                      </a:r>
                      <a:endParaRPr lang="en-US" sz="1100" dirty="0"/>
                    </a:p>
                  </a:txBody>
                  <a:tcPr marL="68598" marR="68598" marT="34290" marB="34290"/>
                </a:tc>
                <a:tc>
                  <a:txBody>
                    <a:bodyPr/>
                    <a:lstStyle/>
                    <a:p>
                      <a:r>
                        <a:rPr lang="en-US" altLang="ja-JP" sz="1100" dirty="0" smtClean="0"/>
                        <a:t>2 *</a:t>
                      </a:r>
                      <a:r>
                        <a:rPr lang="en-US" sz="1100" dirty="0" smtClean="0"/>
                        <a:t> 1G </a:t>
                      </a:r>
                      <a:r>
                        <a:rPr lang="ja-JP" altLang="en-US" sz="1100" dirty="0" smtClean="0"/>
                        <a:t>または</a:t>
                      </a:r>
                      <a:r>
                        <a:rPr lang="en-US" sz="1100" dirty="0" smtClean="0"/>
                        <a:t> 10G </a:t>
                      </a:r>
                      <a:r>
                        <a:rPr lang="ja-JP" altLang="en-US" sz="1100" dirty="0" smtClean="0"/>
                        <a:t>ポート</a:t>
                      </a:r>
                      <a:r>
                        <a:rPr lang="en-US" sz="1100" dirty="0" smtClean="0"/>
                        <a:t>LAG</a:t>
                      </a:r>
                    </a:p>
                  </a:txBody>
                  <a:tcPr marL="68598" marR="68598" marT="34290" marB="34290"/>
                </a:tc>
              </a:tr>
              <a:tr h="194310">
                <a:tc>
                  <a:txBody>
                    <a:bodyPr/>
                    <a:lstStyle/>
                    <a:p>
                      <a:r>
                        <a:rPr lang="ja-JP" altLang="en-US" sz="1100" dirty="0" smtClean="0"/>
                        <a:t>電源オプション</a:t>
                      </a:r>
                      <a:endParaRPr lang="en-US" sz="1100" dirty="0"/>
                    </a:p>
                  </a:txBody>
                  <a:tcPr marL="68598" marR="68598" marT="34290" marB="34290"/>
                </a:tc>
                <a:tc>
                  <a:txBody>
                    <a:bodyPr/>
                    <a:lstStyle/>
                    <a:p>
                      <a:r>
                        <a:rPr lang="en-US" sz="1100" dirty="0" smtClean="0"/>
                        <a:t>AC,  </a:t>
                      </a:r>
                      <a:r>
                        <a:rPr lang="ja-JP" altLang="en-US" sz="1100" dirty="0" smtClean="0"/>
                        <a:t>冗長パワーサプライオプション</a:t>
                      </a:r>
                      <a:endParaRPr lang="en-US" sz="1100" dirty="0" smtClean="0"/>
                    </a:p>
                  </a:txBody>
                  <a:tcPr marL="68598" marR="68598" marT="34290" marB="34290"/>
                </a:tc>
              </a:tr>
              <a:tr h="194310">
                <a:tc>
                  <a:txBody>
                    <a:bodyPr/>
                    <a:lstStyle/>
                    <a:p>
                      <a:r>
                        <a:rPr lang="ja-JP" altLang="en-US" sz="1100" dirty="0" smtClean="0"/>
                        <a:t>冗長性</a:t>
                      </a:r>
                      <a:endParaRPr lang="en-US" sz="1100" dirty="0"/>
                    </a:p>
                  </a:txBody>
                  <a:tcPr marL="68598" marR="68598" marT="34290" marB="34290"/>
                </a:tc>
                <a:tc>
                  <a:txBody>
                    <a:bodyPr/>
                    <a:lstStyle/>
                    <a:p>
                      <a:r>
                        <a:rPr lang="en-US" sz="1100" dirty="0" smtClean="0"/>
                        <a:t>Solid State Drives</a:t>
                      </a:r>
                      <a:endParaRPr lang="en-US" sz="1100" dirty="0" smtClean="0">
                        <a:solidFill>
                          <a:srgbClr val="FF0000"/>
                        </a:solidFill>
                      </a:endParaRPr>
                    </a:p>
                  </a:txBody>
                  <a:tcPr marL="68598" marR="68598" marT="34290" marB="34290"/>
                </a:tc>
              </a:tr>
              <a:tr h="194310">
                <a:tc>
                  <a:txBody>
                    <a:bodyPr/>
                    <a:lstStyle/>
                    <a:p>
                      <a:r>
                        <a:rPr lang="ja-JP" altLang="en-US" sz="1100" dirty="0" smtClean="0"/>
                        <a:t>製品</a:t>
                      </a:r>
                      <a:r>
                        <a:rPr lang="en-US" sz="1100" dirty="0" smtClean="0"/>
                        <a:t> Warranty</a:t>
                      </a:r>
                      <a:endParaRPr lang="en-US" sz="1100" dirty="0"/>
                    </a:p>
                  </a:txBody>
                  <a:tcPr marL="68598" marR="68598" marT="34290" marB="34290"/>
                </a:tc>
                <a:tc>
                  <a:txBody>
                    <a:bodyPr/>
                    <a:lstStyle/>
                    <a:p>
                      <a:r>
                        <a:rPr lang="en-US" sz="1100" dirty="0" smtClean="0"/>
                        <a:t>3</a:t>
                      </a:r>
                      <a:r>
                        <a:rPr lang="en-US" sz="1100" baseline="0" dirty="0" smtClean="0"/>
                        <a:t> </a:t>
                      </a:r>
                      <a:r>
                        <a:rPr lang="ja-JP" altLang="en-US" sz="1100" baseline="0" dirty="0" smtClean="0"/>
                        <a:t>年</a:t>
                      </a:r>
                      <a:r>
                        <a:rPr lang="en-US" sz="1100" baseline="0" dirty="0" smtClean="0"/>
                        <a:t>  (NEW)</a:t>
                      </a:r>
                      <a:endParaRPr lang="en-US" sz="1100" dirty="0" smtClean="0">
                        <a:solidFill>
                          <a:srgbClr val="FF0000"/>
                        </a:solidFill>
                      </a:endParaRPr>
                    </a:p>
                  </a:txBody>
                  <a:tcPr marL="68598" marR="68598" marT="34290" marB="34290"/>
                </a:tc>
              </a:tr>
            </a:tbl>
          </a:graphicData>
        </a:graphic>
      </p:graphicFrame>
    </p:spTree>
    <p:extLst>
      <p:ext uri="{BB962C8B-B14F-4D97-AF65-F5344CB8AC3E}">
        <p14:creationId xmlns:p14="http://schemas.microsoft.com/office/powerpoint/2010/main" val="1961530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線コネクタ 44"/>
          <p:cNvCxnSpPr/>
          <p:nvPr/>
        </p:nvCxnSpPr>
        <p:spPr>
          <a:xfrm>
            <a:off x="5188646" y="2163659"/>
            <a:ext cx="301431" cy="839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3950165" y="2098025"/>
            <a:ext cx="427154" cy="839502"/>
          </a:xfrm>
          <a:prstGeom prst="line">
            <a:avLst/>
          </a:prstGeom>
        </p:spPr>
        <p:style>
          <a:lnRef idx="1">
            <a:schemeClr val="accent1"/>
          </a:lnRef>
          <a:fillRef idx="0">
            <a:schemeClr val="accent1"/>
          </a:fillRef>
          <a:effectRef idx="0">
            <a:schemeClr val="accent1"/>
          </a:effectRef>
          <a:fontRef idx="minor">
            <a:schemeClr val="tx1"/>
          </a:fontRef>
        </p:style>
      </p:cxnSp>
      <p:sp>
        <p:nvSpPr>
          <p:cNvPr id="54" name="テキスト プレースホルダー 53"/>
          <p:cNvSpPr>
            <a:spLocks noGrp="1"/>
          </p:cNvSpPr>
          <p:nvPr>
            <p:ph type="body" sz="quarter" idx="10"/>
          </p:nvPr>
        </p:nvSpPr>
        <p:spPr>
          <a:xfrm>
            <a:off x="112543" y="1347788"/>
            <a:ext cx="2579848" cy="2277741"/>
          </a:xfrm>
        </p:spPr>
        <p:txBody>
          <a:bodyPr>
            <a:normAutofit fontScale="77500" lnSpcReduction="20000"/>
          </a:bodyPr>
          <a:lstStyle/>
          <a:p>
            <a:r>
              <a:rPr lang="ja-JP" altLang="en-US" dirty="0"/>
              <a:t>ペアとなる</a:t>
            </a:r>
            <a:r>
              <a:rPr lang="en-US" altLang="ja-JP" dirty="0"/>
              <a:t>WLC</a:t>
            </a:r>
            <a:r>
              <a:rPr lang="ja-JP" altLang="en-US" dirty="0" smtClean="0"/>
              <a:t>は同一</a:t>
            </a:r>
            <a:r>
              <a:rPr lang="ja-JP" altLang="en-US" dirty="0"/>
              <a:t>の</a:t>
            </a:r>
            <a:r>
              <a:rPr lang="en-US" altLang="ja-JP" dirty="0"/>
              <a:t>IP</a:t>
            </a:r>
            <a:r>
              <a:rPr lang="ja-JP" altLang="en-US" dirty="0"/>
              <a:t>アドレスを持ち</a:t>
            </a:r>
            <a:r>
              <a:rPr lang="en-US" altLang="ja-JP" dirty="0"/>
              <a:t>Active/Standby</a:t>
            </a:r>
            <a:r>
              <a:rPr lang="ja-JP" altLang="en-US" dirty="0"/>
              <a:t>で</a:t>
            </a:r>
            <a:r>
              <a:rPr lang="ja-JP" altLang="en-US" dirty="0" smtClean="0"/>
              <a:t>動作</a:t>
            </a:r>
            <a:endParaRPr lang="en-US" altLang="ja-JP" dirty="0" smtClean="0"/>
          </a:p>
          <a:p>
            <a:r>
              <a:rPr lang="ja-JP" altLang="en-US" dirty="0"/>
              <a:t>ペアになる</a:t>
            </a:r>
            <a:r>
              <a:rPr lang="en-US" altLang="ja-JP" dirty="0"/>
              <a:t>WLC</a:t>
            </a:r>
            <a:r>
              <a:rPr lang="ja-JP" altLang="en-US" dirty="0"/>
              <a:t>間で設定</a:t>
            </a:r>
            <a:r>
              <a:rPr lang="ja-JP" altLang="en-US" dirty="0" smtClean="0"/>
              <a:t>や</a:t>
            </a:r>
            <a:r>
              <a:rPr lang="en-US" altLang="ja-JP" dirty="0" smtClean="0"/>
              <a:t>AP</a:t>
            </a:r>
            <a:r>
              <a:rPr lang="ja-JP" altLang="en-US" dirty="0"/>
              <a:t>およびクライアント</a:t>
            </a:r>
            <a:r>
              <a:rPr lang="ja-JP" altLang="en-US" dirty="0" smtClean="0"/>
              <a:t>のステート</a:t>
            </a:r>
            <a:r>
              <a:rPr lang="ja-JP" altLang="en-US" dirty="0"/>
              <a:t>情報を同期しているため</a:t>
            </a:r>
            <a:r>
              <a:rPr lang="ja-JP" altLang="en-US" dirty="0" smtClean="0"/>
              <a:t>切り替わってもクライアントのセッション</a:t>
            </a:r>
            <a:r>
              <a:rPr lang="ja-JP" altLang="en-US" dirty="0"/>
              <a:t>を</a:t>
            </a:r>
            <a:r>
              <a:rPr lang="ja-JP" altLang="en-US" dirty="0" smtClean="0"/>
              <a:t>保持</a:t>
            </a:r>
            <a:endParaRPr lang="en-US" altLang="ja-JP" dirty="0" smtClean="0"/>
          </a:p>
          <a:p>
            <a:r>
              <a:rPr lang="ja-JP" altLang="en-US" dirty="0" smtClean="0"/>
              <a:t>切り替えは</a:t>
            </a:r>
            <a:r>
              <a:rPr lang="en-US" altLang="ja-JP" dirty="0" smtClean="0"/>
              <a:t>1</a:t>
            </a:r>
            <a:r>
              <a:rPr lang="ja-JP" altLang="en-US" dirty="0" smtClean="0"/>
              <a:t>秒以内</a:t>
            </a:r>
            <a:endParaRPr lang="en-US" altLang="ja-JP" dirty="0" smtClean="0"/>
          </a:p>
          <a:p>
            <a:pPr marL="57136" indent="0">
              <a:buNone/>
            </a:pPr>
            <a:endParaRPr lang="en-US" altLang="ja-JP" dirty="0"/>
          </a:p>
          <a:p>
            <a:endParaRPr lang="en-US" altLang="ja-JP" dirty="0"/>
          </a:p>
          <a:p>
            <a:endParaRPr kumimoji="1" lang="ja-JP" altLang="en-US" dirty="0"/>
          </a:p>
        </p:txBody>
      </p:sp>
      <p:sp>
        <p:nvSpPr>
          <p:cNvPr id="2" name="タイトル 1"/>
          <p:cNvSpPr>
            <a:spLocks noGrp="1"/>
          </p:cNvSpPr>
          <p:nvPr>
            <p:ph type="title"/>
          </p:nvPr>
        </p:nvSpPr>
        <p:spPr/>
        <p:txBody>
          <a:bodyPr/>
          <a:lstStyle/>
          <a:p>
            <a:r>
              <a:rPr lang="en-US" altLang="ja-JP" dirty="0" err="1"/>
              <a:t>Stateful</a:t>
            </a:r>
            <a:r>
              <a:rPr lang="en-US" altLang="ja-JP" dirty="0"/>
              <a:t> Switch Over (SSO</a:t>
            </a:r>
            <a:r>
              <a:rPr lang="en-US" altLang="ja-JP" dirty="0" smtClean="0"/>
              <a:t>)</a:t>
            </a:r>
            <a:br>
              <a:rPr lang="en-US" altLang="ja-JP" dirty="0" smtClean="0"/>
            </a:br>
            <a:r>
              <a:rPr lang="ja-JP" altLang="en-US" sz="2000" dirty="0" smtClean="0"/>
              <a:t>コントローラの冗長化</a:t>
            </a:r>
            <a:endParaRPr kumimoji="1" lang="ja-JP" altLang="en-US" sz="2000" dirty="0"/>
          </a:p>
        </p:txBody>
      </p:sp>
      <p:pic>
        <p:nvPicPr>
          <p:cNvPr id="4" name="Picture 63"/>
          <p:cNvPicPr>
            <a:picLocks noChangeAspect="1"/>
          </p:cNvPicPr>
          <p:nvPr/>
        </p:nvPicPr>
        <p:blipFill>
          <a:blip r:embed="rId2" cstate="screen">
            <a:duotone>
              <a:srgbClr val="FFFFFF">
                <a:shade val="45000"/>
                <a:satMod val="135000"/>
              </a:srgbClr>
              <a:prstClr val="white"/>
            </a:duotone>
            <a:extLst>
              <a:ext uri="{28A0092B-C50C-407E-A947-70E740481C1C}">
                <a14:useLocalDpi xmlns:a14="http://schemas.microsoft.com/office/drawing/2010/main"/>
              </a:ext>
            </a:extLst>
          </a:blip>
          <a:stretch>
            <a:fillRect/>
          </a:stretch>
        </p:blipFill>
        <p:spPr>
          <a:xfrm>
            <a:off x="2699303" y="1124114"/>
            <a:ext cx="4656827" cy="1147382"/>
          </a:xfrm>
          <a:prstGeom prst="rect">
            <a:avLst/>
          </a:prstGeom>
          <a:effectLst>
            <a:glow rad="228600">
              <a:schemeClr val="accent4">
                <a:satMod val="175000"/>
                <a:alpha val="40000"/>
              </a:schemeClr>
            </a:glow>
          </a:effectLst>
        </p:spPr>
      </p:pic>
      <p:pic>
        <p:nvPicPr>
          <p:cNvPr id="5" name="Picture 6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7501" y="1434971"/>
            <a:ext cx="2020216" cy="497755"/>
          </a:xfrm>
          <a:prstGeom prst="rect">
            <a:avLst/>
          </a:prstGeom>
        </p:spPr>
      </p:pic>
      <p:pic>
        <p:nvPicPr>
          <p:cNvPr id="6" name="Picture 6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7717" y="1441894"/>
            <a:ext cx="2020216" cy="497755"/>
          </a:xfrm>
          <a:prstGeom prst="rect">
            <a:avLst/>
          </a:prstGeom>
        </p:spPr>
      </p:pic>
      <p:sp>
        <p:nvSpPr>
          <p:cNvPr id="15" name="フリーフォーム 14"/>
          <p:cNvSpPr/>
          <p:nvPr/>
        </p:nvSpPr>
        <p:spPr>
          <a:xfrm>
            <a:off x="4313040" y="1774468"/>
            <a:ext cx="1055077" cy="323557"/>
          </a:xfrm>
          <a:custGeom>
            <a:avLst/>
            <a:gdLst>
              <a:gd name="connsiteX0" fmla="*/ 0 w 1055077"/>
              <a:gd name="connsiteY0" fmla="*/ 0 h 422035"/>
              <a:gd name="connsiteX1" fmla="*/ 527538 w 1055077"/>
              <a:gd name="connsiteY1" fmla="*/ 422031 h 422035"/>
              <a:gd name="connsiteX2" fmla="*/ 1055077 w 1055077"/>
              <a:gd name="connsiteY2" fmla="*/ 7034 h 422035"/>
            </a:gdLst>
            <a:ahLst/>
            <a:cxnLst>
              <a:cxn ang="0">
                <a:pos x="connsiteX0" y="connsiteY0"/>
              </a:cxn>
              <a:cxn ang="0">
                <a:pos x="connsiteX1" y="connsiteY1"/>
              </a:cxn>
              <a:cxn ang="0">
                <a:pos x="connsiteX2" y="connsiteY2"/>
              </a:cxn>
            </a:cxnLst>
            <a:rect l="l" t="t" r="r" b="b"/>
            <a:pathLst>
              <a:path w="1055077" h="422035">
                <a:moveTo>
                  <a:pt x="0" y="0"/>
                </a:moveTo>
                <a:cubicBezTo>
                  <a:pt x="175846" y="210429"/>
                  <a:pt x="351692" y="420859"/>
                  <a:pt x="527538" y="422031"/>
                </a:cubicBezTo>
                <a:cubicBezTo>
                  <a:pt x="703384" y="423203"/>
                  <a:pt x="879230" y="215118"/>
                  <a:pt x="1055077" y="7034"/>
                </a:cubicBezTo>
              </a:path>
            </a:pathLst>
          </a:custGeom>
          <a:noFill/>
          <a:ln>
            <a:solidFill>
              <a:srgbClr val="FF0000"/>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700" y="2818543"/>
            <a:ext cx="850619" cy="688002"/>
          </a:xfrm>
          <a:prstGeom prst="rect">
            <a:avLst/>
          </a:prstGeom>
        </p:spPr>
      </p:pic>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768" y="2937527"/>
            <a:ext cx="850619" cy="688002"/>
          </a:xfrm>
          <a:prstGeom prst="rect">
            <a:avLst/>
          </a:prstGeom>
        </p:spPr>
      </p:pic>
      <p:pic>
        <p:nvPicPr>
          <p:cNvPr id="22" name="Picture 75" descr="HP Compaq Presario V2000 Notebook"/>
          <p:cNvPicPr>
            <a:picLocks noChangeAspect="1" noChangeArrowheads="1"/>
          </p:cNvPicPr>
          <p:nvPr/>
        </p:nvPicPr>
        <p:blipFill>
          <a:blip r:embed="rId4" cstate="print"/>
          <a:srcRect/>
          <a:stretch>
            <a:fillRect/>
          </a:stretch>
        </p:blipFill>
        <p:spPr bwMode="auto">
          <a:xfrm>
            <a:off x="4921039" y="4220582"/>
            <a:ext cx="535214" cy="313584"/>
          </a:xfrm>
          <a:prstGeom prst="rect">
            <a:avLst/>
          </a:prstGeom>
          <a:noFill/>
          <a:ln w="9525">
            <a:noFill/>
            <a:miter lim="800000"/>
            <a:headEnd/>
            <a:tailEnd/>
          </a:ln>
        </p:spPr>
      </p:pic>
      <p:pic>
        <p:nvPicPr>
          <p:cNvPr id="23" name="Picture 75" descr="HP Compaq Presario V2000 Notebook"/>
          <p:cNvPicPr>
            <a:picLocks noChangeAspect="1" noChangeArrowheads="1"/>
          </p:cNvPicPr>
          <p:nvPr/>
        </p:nvPicPr>
        <p:blipFill>
          <a:blip r:embed="rId4" cstate="print"/>
          <a:srcRect/>
          <a:stretch>
            <a:fillRect/>
          </a:stretch>
        </p:blipFill>
        <p:spPr bwMode="auto">
          <a:xfrm>
            <a:off x="5368117" y="4216961"/>
            <a:ext cx="535214" cy="313584"/>
          </a:xfrm>
          <a:prstGeom prst="rect">
            <a:avLst/>
          </a:prstGeom>
          <a:noFill/>
          <a:ln w="9525">
            <a:noFill/>
            <a:miter lim="800000"/>
            <a:headEnd/>
            <a:tailEnd/>
          </a:ln>
        </p:spPr>
      </p:pic>
      <p:grpSp>
        <p:nvGrpSpPr>
          <p:cNvPr id="26" name="グループ化 25"/>
          <p:cNvGrpSpPr/>
          <p:nvPr/>
        </p:nvGrpSpPr>
        <p:grpSpPr>
          <a:xfrm>
            <a:off x="3671666" y="4119357"/>
            <a:ext cx="253220" cy="504523"/>
            <a:chOff x="3144128" y="4220582"/>
            <a:chExt cx="253220" cy="504523"/>
          </a:xfrm>
        </p:grpSpPr>
        <p:pic>
          <p:nvPicPr>
            <p:cNvPr id="24"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662" t="17755" r="5484" b="16642"/>
            <a:stretch/>
          </p:blipFill>
          <p:spPr bwMode="auto">
            <a:xfrm>
              <a:off x="3144128" y="4273801"/>
              <a:ext cx="249721" cy="37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5" name="Freeform 5"/>
            <p:cNvSpPr>
              <a:spLocks noEditPoints="1"/>
            </p:cNvSpPr>
            <p:nvPr/>
          </p:nvSpPr>
          <p:spPr bwMode="auto">
            <a:xfrm>
              <a:off x="3148396" y="4220582"/>
              <a:ext cx="248952" cy="504523"/>
            </a:xfrm>
            <a:custGeom>
              <a:avLst/>
              <a:gdLst>
                <a:gd name="T0" fmla="*/ 81 w 94"/>
                <a:gd name="T1" fmla="*/ 0 h 187"/>
                <a:gd name="T2" fmla="*/ 13 w 94"/>
                <a:gd name="T3" fmla="*/ 0 h 187"/>
                <a:gd name="T4" fmla="*/ 0 w 94"/>
                <a:gd name="T5" fmla="*/ 13 h 187"/>
                <a:gd name="T6" fmla="*/ 0 w 94"/>
                <a:gd name="T7" fmla="*/ 174 h 187"/>
                <a:gd name="T8" fmla="*/ 13 w 94"/>
                <a:gd name="T9" fmla="*/ 187 h 187"/>
                <a:gd name="T10" fmla="*/ 81 w 94"/>
                <a:gd name="T11" fmla="*/ 187 h 187"/>
                <a:gd name="T12" fmla="*/ 94 w 94"/>
                <a:gd name="T13" fmla="*/ 174 h 187"/>
                <a:gd name="T14" fmla="*/ 94 w 94"/>
                <a:gd name="T15" fmla="*/ 13 h 187"/>
                <a:gd name="T16" fmla="*/ 81 w 94"/>
                <a:gd name="T17" fmla="*/ 0 h 187"/>
                <a:gd name="T18" fmla="*/ 47 w 94"/>
                <a:gd name="T19" fmla="*/ 8 h 187"/>
                <a:gd name="T20" fmla="*/ 49 w 94"/>
                <a:gd name="T21" fmla="*/ 9 h 187"/>
                <a:gd name="T22" fmla="*/ 47 w 94"/>
                <a:gd name="T23" fmla="*/ 11 h 187"/>
                <a:gd name="T24" fmla="*/ 45 w 94"/>
                <a:gd name="T25" fmla="*/ 9 h 187"/>
                <a:gd name="T26" fmla="*/ 47 w 94"/>
                <a:gd name="T27" fmla="*/ 8 h 187"/>
                <a:gd name="T28" fmla="*/ 40 w 94"/>
                <a:gd name="T29" fmla="*/ 16 h 187"/>
                <a:gd name="T30" fmla="*/ 55 w 94"/>
                <a:gd name="T31" fmla="*/ 16 h 187"/>
                <a:gd name="T32" fmla="*/ 56 w 94"/>
                <a:gd name="T33" fmla="*/ 17 h 187"/>
                <a:gd name="T34" fmla="*/ 55 w 94"/>
                <a:gd name="T35" fmla="*/ 19 h 187"/>
                <a:gd name="T36" fmla="*/ 40 w 94"/>
                <a:gd name="T37" fmla="*/ 19 h 187"/>
                <a:gd name="T38" fmla="*/ 38 w 94"/>
                <a:gd name="T39" fmla="*/ 17 h 187"/>
                <a:gd name="T40" fmla="*/ 40 w 94"/>
                <a:gd name="T41" fmla="*/ 16 h 187"/>
                <a:gd name="T42" fmla="*/ 47 w 94"/>
                <a:gd name="T43" fmla="*/ 179 h 187"/>
                <a:gd name="T44" fmla="*/ 41 w 94"/>
                <a:gd name="T45" fmla="*/ 173 h 187"/>
                <a:gd name="T46" fmla="*/ 47 w 94"/>
                <a:gd name="T47" fmla="*/ 167 h 187"/>
                <a:gd name="T48" fmla="*/ 53 w 94"/>
                <a:gd name="T49" fmla="*/ 173 h 187"/>
                <a:gd name="T50" fmla="*/ 47 w 94"/>
                <a:gd name="T51" fmla="*/ 179 h 187"/>
                <a:gd name="T52" fmla="*/ 87 w 94"/>
                <a:gd name="T53" fmla="*/ 160 h 187"/>
                <a:gd name="T54" fmla="*/ 6 w 94"/>
                <a:gd name="T55" fmla="*/ 160 h 187"/>
                <a:gd name="T56" fmla="*/ 6 w 94"/>
                <a:gd name="T57" fmla="*/ 28 h 187"/>
                <a:gd name="T58" fmla="*/ 87 w 94"/>
                <a:gd name="T59" fmla="*/ 28 h 187"/>
                <a:gd name="T60" fmla="*/ 87 w 94"/>
                <a:gd name="T61" fmla="*/ 160 h 187"/>
                <a:gd name="T62" fmla="*/ 87 w 94"/>
                <a:gd name="T63" fmla="*/ 16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87">
                  <a:moveTo>
                    <a:pt x="81" y="0"/>
                  </a:moveTo>
                  <a:cubicBezTo>
                    <a:pt x="13" y="0"/>
                    <a:pt x="13" y="0"/>
                    <a:pt x="13" y="0"/>
                  </a:cubicBezTo>
                  <a:cubicBezTo>
                    <a:pt x="6" y="0"/>
                    <a:pt x="0" y="6"/>
                    <a:pt x="0" y="13"/>
                  </a:cubicBezTo>
                  <a:cubicBezTo>
                    <a:pt x="0" y="174"/>
                    <a:pt x="0" y="174"/>
                    <a:pt x="0" y="174"/>
                  </a:cubicBezTo>
                  <a:cubicBezTo>
                    <a:pt x="0" y="181"/>
                    <a:pt x="6" y="187"/>
                    <a:pt x="13" y="187"/>
                  </a:cubicBezTo>
                  <a:cubicBezTo>
                    <a:pt x="81" y="187"/>
                    <a:pt x="81" y="187"/>
                    <a:pt x="81" y="187"/>
                  </a:cubicBezTo>
                  <a:cubicBezTo>
                    <a:pt x="88" y="187"/>
                    <a:pt x="94" y="181"/>
                    <a:pt x="94" y="174"/>
                  </a:cubicBezTo>
                  <a:cubicBezTo>
                    <a:pt x="94" y="13"/>
                    <a:pt x="94" y="13"/>
                    <a:pt x="94" y="13"/>
                  </a:cubicBezTo>
                  <a:cubicBezTo>
                    <a:pt x="94" y="6"/>
                    <a:pt x="88" y="0"/>
                    <a:pt x="81" y="0"/>
                  </a:cubicBezTo>
                  <a:close/>
                  <a:moveTo>
                    <a:pt x="47" y="8"/>
                  </a:moveTo>
                  <a:cubicBezTo>
                    <a:pt x="48" y="8"/>
                    <a:pt x="49" y="8"/>
                    <a:pt x="49" y="9"/>
                  </a:cubicBezTo>
                  <a:cubicBezTo>
                    <a:pt x="49" y="10"/>
                    <a:pt x="48" y="11"/>
                    <a:pt x="47" y="11"/>
                  </a:cubicBezTo>
                  <a:cubicBezTo>
                    <a:pt x="46" y="11"/>
                    <a:pt x="45" y="10"/>
                    <a:pt x="45" y="9"/>
                  </a:cubicBezTo>
                  <a:cubicBezTo>
                    <a:pt x="45" y="8"/>
                    <a:pt x="46" y="8"/>
                    <a:pt x="47" y="8"/>
                  </a:cubicBezTo>
                  <a:close/>
                  <a:moveTo>
                    <a:pt x="40" y="16"/>
                  </a:moveTo>
                  <a:cubicBezTo>
                    <a:pt x="55" y="16"/>
                    <a:pt x="55" y="16"/>
                    <a:pt x="55" y="16"/>
                  </a:cubicBezTo>
                  <a:cubicBezTo>
                    <a:pt x="55" y="16"/>
                    <a:pt x="56" y="16"/>
                    <a:pt x="56" y="17"/>
                  </a:cubicBezTo>
                  <a:cubicBezTo>
                    <a:pt x="56" y="18"/>
                    <a:pt x="55" y="19"/>
                    <a:pt x="55" y="19"/>
                  </a:cubicBezTo>
                  <a:cubicBezTo>
                    <a:pt x="40" y="19"/>
                    <a:pt x="40" y="19"/>
                    <a:pt x="40" y="19"/>
                  </a:cubicBezTo>
                  <a:cubicBezTo>
                    <a:pt x="39" y="19"/>
                    <a:pt x="38" y="18"/>
                    <a:pt x="38" y="17"/>
                  </a:cubicBezTo>
                  <a:cubicBezTo>
                    <a:pt x="38" y="16"/>
                    <a:pt x="39" y="16"/>
                    <a:pt x="40" y="16"/>
                  </a:cubicBezTo>
                  <a:close/>
                  <a:moveTo>
                    <a:pt x="47" y="179"/>
                  </a:moveTo>
                  <a:cubicBezTo>
                    <a:pt x="44" y="179"/>
                    <a:pt x="41" y="176"/>
                    <a:pt x="41" y="173"/>
                  </a:cubicBezTo>
                  <a:cubicBezTo>
                    <a:pt x="41" y="170"/>
                    <a:pt x="44" y="167"/>
                    <a:pt x="47" y="167"/>
                  </a:cubicBezTo>
                  <a:cubicBezTo>
                    <a:pt x="50" y="167"/>
                    <a:pt x="53" y="170"/>
                    <a:pt x="53" y="173"/>
                  </a:cubicBezTo>
                  <a:cubicBezTo>
                    <a:pt x="53" y="176"/>
                    <a:pt x="50" y="179"/>
                    <a:pt x="47" y="179"/>
                  </a:cubicBezTo>
                  <a:close/>
                  <a:moveTo>
                    <a:pt x="87" y="160"/>
                  </a:moveTo>
                  <a:cubicBezTo>
                    <a:pt x="6" y="160"/>
                    <a:pt x="6" y="160"/>
                    <a:pt x="6" y="160"/>
                  </a:cubicBezTo>
                  <a:cubicBezTo>
                    <a:pt x="6" y="28"/>
                    <a:pt x="6" y="28"/>
                    <a:pt x="6" y="28"/>
                  </a:cubicBezTo>
                  <a:cubicBezTo>
                    <a:pt x="87" y="28"/>
                    <a:pt x="87" y="28"/>
                    <a:pt x="87" y="28"/>
                  </a:cubicBezTo>
                  <a:cubicBezTo>
                    <a:pt x="87" y="160"/>
                    <a:pt x="87" y="160"/>
                    <a:pt x="87" y="160"/>
                  </a:cubicBezTo>
                  <a:cubicBezTo>
                    <a:pt x="87" y="160"/>
                    <a:pt x="87" y="160"/>
                    <a:pt x="87" y="160"/>
                  </a:cubicBezTo>
                  <a:close/>
                </a:path>
              </a:pathLst>
            </a:custGeom>
            <a:solidFill>
              <a:srgbClr val="67686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32" name="arcs left"/>
          <p:cNvGrpSpPr>
            <a:grpSpLocks/>
          </p:cNvGrpSpPr>
          <p:nvPr/>
        </p:nvGrpSpPr>
        <p:grpSpPr bwMode="auto">
          <a:xfrm rot="16810176">
            <a:off x="3474965" y="3544446"/>
            <a:ext cx="643123" cy="643301"/>
            <a:chOff x="7687939" y="1290328"/>
            <a:chExt cx="746144" cy="586740"/>
          </a:xfrm>
        </p:grpSpPr>
        <p:sp>
          <p:nvSpPr>
            <p:cNvPr id="33" name="Arc 86"/>
            <p:cNvSpPr/>
            <p:nvPr/>
          </p:nvSpPr>
          <p:spPr>
            <a:xfrm>
              <a:off x="7696200" y="1473200"/>
              <a:ext cx="266700" cy="266700"/>
            </a:xfrm>
            <a:prstGeom prst="arc">
              <a:avLst>
                <a:gd name="adj1" fmla="val 18079119"/>
                <a:gd name="adj2" fmla="val 3276312"/>
              </a:avLst>
            </a:prstGeom>
            <a:noFill/>
            <a:ln w="82550" cap="flat" cmpd="sng" algn="ctr">
              <a:gradFill>
                <a:gsLst>
                  <a:gs pos="5000">
                    <a:srgbClr val="214794">
                      <a:tint val="66000"/>
                      <a:satMod val="160000"/>
                      <a:alpha val="0"/>
                    </a:srgbClr>
                  </a:gs>
                  <a:gs pos="50000">
                    <a:srgbClr val="2968AF"/>
                  </a:gs>
                  <a:gs pos="91000">
                    <a:srgbClr val="214794">
                      <a:tint val="23500"/>
                      <a:satMod val="160000"/>
                      <a:alpha val="0"/>
                    </a:srgbClr>
                  </a:gs>
                </a:gsLst>
                <a:lin ang="5400000" scaled="0"/>
              </a:gra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Arc 87"/>
            <p:cNvSpPr/>
            <p:nvPr/>
          </p:nvSpPr>
          <p:spPr>
            <a:xfrm>
              <a:off x="7687939" y="1384975"/>
              <a:ext cx="431800" cy="431800"/>
            </a:xfrm>
            <a:prstGeom prst="arc">
              <a:avLst>
                <a:gd name="adj1" fmla="val 18079119"/>
                <a:gd name="adj2" fmla="val 3276312"/>
              </a:avLst>
            </a:prstGeom>
            <a:noFill/>
            <a:ln w="82550" cap="flat" cmpd="sng" algn="ctr">
              <a:gradFill>
                <a:gsLst>
                  <a:gs pos="5000">
                    <a:srgbClr val="214794">
                      <a:tint val="66000"/>
                      <a:satMod val="160000"/>
                      <a:alpha val="0"/>
                    </a:srgbClr>
                  </a:gs>
                  <a:gs pos="50000">
                    <a:srgbClr val="2968AF"/>
                  </a:gs>
                  <a:gs pos="91000">
                    <a:srgbClr val="214794">
                      <a:tint val="23500"/>
                      <a:satMod val="160000"/>
                      <a:alpha val="0"/>
                    </a:srgbClr>
                  </a:gs>
                </a:gsLst>
                <a:lin ang="5400000" scaled="0"/>
              </a:gra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Arc 88"/>
            <p:cNvSpPr/>
            <p:nvPr/>
          </p:nvSpPr>
          <p:spPr>
            <a:xfrm>
              <a:off x="7740039" y="1327346"/>
              <a:ext cx="533400" cy="533400"/>
            </a:xfrm>
            <a:prstGeom prst="arc">
              <a:avLst>
                <a:gd name="adj1" fmla="val 18079119"/>
                <a:gd name="adj2" fmla="val 3276312"/>
              </a:avLst>
            </a:prstGeom>
            <a:noFill/>
            <a:ln w="82550" cap="flat" cmpd="sng" algn="ctr">
              <a:gradFill>
                <a:gsLst>
                  <a:gs pos="5000">
                    <a:srgbClr val="214794">
                      <a:tint val="66000"/>
                      <a:satMod val="160000"/>
                      <a:alpha val="0"/>
                    </a:srgbClr>
                  </a:gs>
                  <a:gs pos="50000">
                    <a:srgbClr val="2968AF"/>
                  </a:gs>
                  <a:gs pos="91000">
                    <a:srgbClr val="214794">
                      <a:tint val="23500"/>
                      <a:satMod val="160000"/>
                      <a:alpha val="0"/>
                    </a:srgbClr>
                  </a:gs>
                </a:gsLst>
                <a:lin ang="5400000" scaled="0"/>
              </a:gra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6" name="Arc 89"/>
            <p:cNvSpPr/>
            <p:nvPr/>
          </p:nvSpPr>
          <p:spPr>
            <a:xfrm>
              <a:off x="7847343" y="1290328"/>
              <a:ext cx="586740" cy="586740"/>
            </a:xfrm>
            <a:prstGeom prst="arc">
              <a:avLst>
                <a:gd name="adj1" fmla="val 18079119"/>
                <a:gd name="adj2" fmla="val 3276312"/>
              </a:avLst>
            </a:prstGeom>
            <a:noFill/>
            <a:ln w="82550" cap="flat" cmpd="sng" algn="ctr">
              <a:gradFill>
                <a:gsLst>
                  <a:gs pos="5000">
                    <a:srgbClr val="214794">
                      <a:tint val="66000"/>
                      <a:satMod val="160000"/>
                      <a:alpha val="0"/>
                    </a:srgbClr>
                  </a:gs>
                  <a:gs pos="50000">
                    <a:srgbClr val="2968AF"/>
                  </a:gs>
                  <a:gs pos="91000">
                    <a:srgbClr val="214794">
                      <a:tint val="23500"/>
                      <a:satMod val="160000"/>
                      <a:alpha val="0"/>
                    </a:srgbClr>
                  </a:gs>
                </a:gsLst>
                <a:lin ang="5400000" scaled="0"/>
              </a:gra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37" name="arcs left"/>
          <p:cNvGrpSpPr>
            <a:grpSpLocks/>
          </p:cNvGrpSpPr>
          <p:nvPr/>
        </p:nvGrpSpPr>
        <p:grpSpPr bwMode="auto">
          <a:xfrm rot="15795467">
            <a:off x="5201670" y="3640464"/>
            <a:ext cx="643123" cy="643301"/>
            <a:chOff x="7687939" y="1290328"/>
            <a:chExt cx="746144" cy="586740"/>
          </a:xfrm>
        </p:grpSpPr>
        <p:sp>
          <p:nvSpPr>
            <p:cNvPr id="38" name="Arc 86"/>
            <p:cNvSpPr/>
            <p:nvPr/>
          </p:nvSpPr>
          <p:spPr>
            <a:xfrm>
              <a:off x="7696200" y="1473200"/>
              <a:ext cx="266700" cy="266700"/>
            </a:xfrm>
            <a:prstGeom prst="arc">
              <a:avLst>
                <a:gd name="adj1" fmla="val 18079119"/>
                <a:gd name="adj2" fmla="val 3276312"/>
              </a:avLst>
            </a:prstGeom>
            <a:noFill/>
            <a:ln w="82550" cap="flat" cmpd="sng" algn="ctr">
              <a:gradFill>
                <a:gsLst>
                  <a:gs pos="5000">
                    <a:srgbClr val="214794">
                      <a:tint val="66000"/>
                      <a:satMod val="160000"/>
                      <a:alpha val="0"/>
                    </a:srgbClr>
                  </a:gs>
                  <a:gs pos="50000">
                    <a:srgbClr val="2968AF"/>
                  </a:gs>
                  <a:gs pos="91000">
                    <a:srgbClr val="214794">
                      <a:tint val="23500"/>
                      <a:satMod val="160000"/>
                      <a:alpha val="0"/>
                    </a:srgbClr>
                  </a:gs>
                </a:gsLst>
                <a:lin ang="5400000" scaled="0"/>
              </a:gra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9" name="Arc 87"/>
            <p:cNvSpPr/>
            <p:nvPr/>
          </p:nvSpPr>
          <p:spPr>
            <a:xfrm>
              <a:off x="7687939" y="1384975"/>
              <a:ext cx="431800" cy="431800"/>
            </a:xfrm>
            <a:prstGeom prst="arc">
              <a:avLst>
                <a:gd name="adj1" fmla="val 18079119"/>
                <a:gd name="adj2" fmla="val 3276312"/>
              </a:avLst>
            </a:prstGeom>
            <a:noFill/>
            <a:ln w="82550" cap="flat" cmpd="sng" algn="ctr">
              <a:gradFill>
                <a:gsLst>
                  <a:gs pos="5000">
                    <a:srgbClr val="214794">
                      <a:tint val="66000"/>
                      <a:satMod val="160000"/>
                      <a:alpha val="0"/>
                    </a:srgbClr>
                  </a:gs>
                  <a:gs pos="50000">
                    <a:srgbClr val="2968AF"/>
                  </a:gs>
                  <a:gs pos="91000">
                    <a:srgbClr val="214794">
                      <a:tint val="23500"/>
                      <a:satMod val="160000"/>
                      <a:alpha val="0"/>
                    </a:srgbClr>
                  </a:gs>
                </a:gsLst>
                <a:lin ang="5400000" scaled="0"/>
              </a:gra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0" name="Arc 88"/>
            <p:cNvSpPr/>
            <p:nvPr/>
          </p:nvSpPr>
          <p:spPr>
            <a:xfrm>
              <a:off x="7740039" y="1327346"/>
              <a:ext cx="533400" cy="533400"/>
            </a:xfrm>
            <a:prstGeom prst="arc">
              <a:avLst>
                <a:gd name="adj1" fmla="val 18079119"/>
                <a:gd name="adj2" fmla="val 3276312"/>
              </a:avLst>
            </a:prstGeom>
            <a:noFill/>
            <a:ln w="82550" cap="flat" cmpd="sng" algn="ctr">
              <a:gradFill>
                <a:gsLst>
                  <a:gs pos="5000">
                    <a:srgbClr val="214794">
                      <a:tint val="66000"/>
                      <a:satMod val="160000"/>
                      <a:alpha val="0"/>
                    </a:srgbClr>
                  </a:gs>
                  <a:gs pos="50000">
                    <a:srgbClr val="2968AF"/>
                  </a:gs>
                  <a:gs pos="91000">
                    <a:srgbClr val="214794">
                      <a:tint val="23500"/>
                      <a:satMod val="160000"/>
                      <a:alpha val="0"/>
                    </a:srgbClr>
                  </a:gs>
                </a:gsLst>
                <a:lin ang="5400000" scaled="0"/>
              </a:gra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Arc 89"/>
            <p:cNvSpPr/>
            <p:nvPr/>
          </p:nvSpPr>
          <p:spPr>
            <a:xfrm>
              <a:off x="7847343" y="1290328"/>
              <a:ext cx="586740" cy="586740"/>
            </a:xfrm>
            <a:prstGeom prst="arc">
              <a:avLst>
                <a:gd name="adj1" fmla="val 18079119"/>
                <a:gd name="adj2" fmla="val 3276312"/>
              </a:avLst>
            </a:prstGeom>
            <a:noFill/>
            <a:ln w="82550" cap="flat" cmpd="sng" algn="ctr">
              <a:gradFill>
                <a:gsLst>
                  <a:gs pos="5000">
                    <a:srgbClr val="214794">
                      <a:tint val="66000"/>
                      <a:satMod val="160000"/>
                      <a:alpha val="0"/>
                    </a:srgbClr>
                  </a:gs>
                  <a:gs pos="50000">
                    <a:srgbClr val="2968AF"/>
                  </a:gs>
                  <a:gs pos="91000">
                    <a:srgbClr val="214794">
                      <a:tint val="23500"/>
                      <a:satMod val="160000"/>
                      <a:alpha val="0"/>
                    </a:srgbClr>
                  </a:gs>
                </a:gsLst>
                <a:lin ang="5400000" scaled="0"/>
              </a:gra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47" name="星 24 46"/>
          <p:cNvSpPr/>
          <p:nvPr/>
        </p:nvSpPr>
        <p:spPr>
          <a:xfrm>
            <a:off x="4277740" y="1319223"/>
            <a:ext cx="1058175" cy="643761"/>
          </a:xfrm>
          <a:prstGeom prst="star24">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t>切替発生</a:t>
            </a:r>
          </a:p>
        </p:txBody>
      </p:sp>
      <p:sp>
        <p:nvSpPr>
          <p:cNvPr id="48" name="四角形吹き出し 47"/>
          <p:cNvSpPr/>
          <p:nvPr/>
        </p:nvSpPr>
        <p:spPr>
          <a:xfrm>
            <a:off x="6166783" y="373537"/>
            <a:ext cx="2459586" cy="974251"/>
          </a:xfrm>
          <a:prstGeom prst="wedgeRectCallout">
            <a:avLst>
              <a:gd name="adj1" fmla="val -85308"/>
              <a:gd name="adj2" fmla="val 66325"/>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600" dirty="0"/>
              <a:t>専用リンクを利用</a:t>
            </a:r>
            <a:r>
              <a:rPr kumimoji="1" lang="ja-JP" altLang="en-US" sz="1600" dirty="0" smtClean="0"/>
              <a:t>して</a:t>
            </a:r>
            <a:r>
              <a:rPr kumimoji="1" lang="en-US" altLang="ja-JP" sz="1600" dirty="0" smtClean="0"/>
              <a:t/>
            </a:r>
            <a:br>
              <a:rPr kumimoji="1" lang="en-US" altLang="ja-JP" sz="1600" dirty="0" smtClean="0"/>
            </a:br>
            <a:r>
              <a:rPr kumimoji="1" lang="ja-JP" altLang="en-US" sz="1600" dirty="0" smtClean="0"/>
              <a:t>コンフィグレーション</a:t>
            </a:r>
            <a:r>
              <a:rPr kumimoji="1" lang="ja-JP" altLang="en-US" sz="1600" dirty="0"/>
              <a:t>と</a:t>
            </a:r>
            <a:r>
              <a:rPr kumimoji="1" lang="en-US" altLang="ja-JP" sz="1600" dirty="0"/>
              <a:t>AP</a:t>
            </a:r>
            <a:r>
              <a:rPr kumimoji="1" lang="ja-JP" altLang="en-US" sz="1600" dirty="0" err="1"/>
              <a:t>、</a:t>
            </a:r>
            <a:r>
              <a:rPr kumimoji="1" lang="ja-JP" altLang="en-US" sz="1600" dirty="0"/>
              <a:t>クライアントの</a:t>
            </a:r>
            <a:r>
              <a:rPr kumimoji="1" lang="ja-JP" altLang="en-US" sz="1600" dirty="0" smtClean="0"/>
              <a:t>ステート</a:t>
            </a:r>
            <a:endParaRPr kumimoji="1" lang="en-US" altLang="ja-JP" sz="1600" dirty="0" smtClean="0"/>
          </a:p>
          <a:p>
            <a:pPr algn="ctr"/>
            <a:r>
              <a:rPr kumimoji="1" lang="ja-JP" altLang="en-US" sz="1600" dirty="0" smtClean="0"/>
              <a:t>情報</a:t>
            </a:r>
            <a:r>
              <a:rPr kumimoji="1" lang="ja-JP" altLang="en-US" sz="1600" dirty="0"/>
              <a:t>の同期を行う</a:t>
            </a:r>
          </a:p>
        </p:txBody>
      </p:sp>
      <p:sp>
        <p:nvSpPr>
          <p:cNvPr id="50" name="テキスト ボックス 49"/>
          <p:cNvSpPr txBox="1"/>
          <p:nvPr/>
        </p:nvSpPr>
        <p:spPr>
          <a:xfrm>
            <a:off x="3518778" y="1790202"/>
            <a:ext cx="670835" cy="151258"/>
          </a:xfrm>
          <a:prstGeom prst="roundRect">
            <a:avLst/>
          </a:prstGeom>
          <a:solidFill>
            <a:schemeClr val="bg1"/>
          </a:solidFill>
          <a:ln w="12700">
            <a:solidFill>
              <a:srgbClr val="435153"/>
            </a:solidFill>
          </a:ln>
        </p:spPr>
        <p:txBody>
          <a:bodyPr wrap="none" rtlCol="0" anchor="ctr" anchorCtr="0">
            <a:noAutofit/>
          </a:bodyPr>
          <a:lstStyle/>
          <a:p>
            <a:pPr algn="ctr"/>
            <a:r>
              <a:rPr kumimoji="1" lang="en-US" altLang="ja-JP" sz="1200" dirty="0" smtClean="0">
                <a:solidFill>
                  <a:srgbClr val="435153"/>
                </a:solidFill>
              </a:rPr>
              <a:t>Active</a:t>
            </a:r>
            <a:endParaRPr kumimoji="1" lang="ja-JP" altLang="en-US" sz="1200" dirty="0">
              <a:solidFill>
                <a:srgbClr val="435153"/>
              </a:solidFill>
            </a:endParaRPr>
          </a:p>
        </p:txBody>
      </p:sp>
      <p:sp>
        <p:nvSpPr>
          <p:cNvPr id="51" name="テキスト ボックス 50"/>
          <p:cNvSpPr txBox="1"/>
          <p:nvPr/>
        </p:nvSpPr>
        <p:spPr>
          <a:xfrm>
            <a:off x="5607911" y="1790202"/>
            <a:ext cx="688096" cy="151258"/>
          </a:xfrm>
          <a:prstGeom prst="roundRect">
            <a:avLst/>
          </a:prstGeom>
          <a:solidFill>
            <a:schemeClr val="bg1"/>
          </a:solidFill>
          <a:ln w="12700">
            <a:solidFill>
              <a:srgbClr val="435153"/>
            </a:solidFill>
          </a:ln>
        </p:spPr>
        <p:txBody>
          <a:bodyPr wrap="none" rtlCol="0" anchor="ctr" anchorCtr="0">
            <a:noAutofit/>
          </a:bodyPr>
          <a:lstStyle/>
          <a:p>
            <a:pPr algn="ctr"/>
            <a:r>
              <a:rPr kumimoji="1" lang="en-US" altLang="ja-JP" sz="1200" dirty="0" smtClean="0">
                <a:solidFill>
                  <a:srgbClr val="435153"/>
                </a:solidFill>
              </a:rPr>
              <a:t>Standby</a:t>
            </a:r>
            <a:endParaRPr kumimoji="1" lang="ja-JP" altLang="en-US" sz="1200" dirty="0">
              <a:solidFill>
                <a:srgbClr val="435153"/>
              </a:solidFill>
            </a:endParaRPr>
          </a:p>
        </p:txBody>
      </p:sp>
      <p:sp>
        <p:nvSpPr>
          <p:cNvPr id="52" name="角丸四角形 51"/>
          <p:cNvSpPr/>
          <p:nvPr/>
        </p:nvSpPr>
        <p:spPr>
          <a:xfrm>
            <a:off x="3390314" y="2743200"/>
            <a:ext cx="2679895" cy="2004646"/>
          </a:xfrm>
          <a:prstGeom prst="roundRect">
            <a:avLst/>
          </a:prstGeom>
          <a:noFill/>
          <a:ln>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smtClean="0"/>
          </a:p>
        </p:txBody>
      </p:sp>
      <p:sp>
        <p:nvSpPr>
          <p:cNvPr id="53" name="四角形吹き出し 52"/>
          <p:cNvSpPr/>
          <p:nvPr/>
        </p:nvSpPr>
        <p:spPr>
          <a:xfrm>
            <a:off x="6352056" y="2818542"/>
            <a:ext cx="2756774" cy="1626849"/>
          </a:xfrm>
          <a:prstGeom prst="wedgeRectCallout">
            <a:avLst>
              <a:gd name="adj1" fmla="val -60220"/>
              <a:gd name="adj2" fmla="val -1081"/>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en-US" altLang="ja-JP" sz="1600" dirty="0" smtClean="0"/>
              <a:t>AP</a:t>
            </a:r>
            <a:r>
              <a:rPr kumimoji="1" lang="ja-JP" altLang="en-US" sz="1600" dirty="0" smtClean="0"/>
              <a:t>からは</a:t>
            </a:r>
            <a:r>
              <a:rPr kumimoji="1" lang="en-US" altLang="ja-JP" sz="1600" dirty="0" smtClean="0"/>
              <a:t>1</a:t>
            </a:r>
            <a:r>
              <a:rPr kumimoji="1" lang="ja-JP" altLang="en-US" sz="1600" dirty="0" smtClean="0"/>
              <a:t>台の</a:t>
            </a:r>
            <a:r>
              <a:rPr kumimoji="1" lang="en-US" altLang="ja-JP" sz="1600" dirty="0" smtClean="0"/>
              <a:t>WLC</a:t>
            </a:r>
            <a:r>
              <a:rPr kumimoji="1" lang="ja-JP" altLang="en-US" sz="1600" dirty="0" smtClean="0"/>
              <a:t>に</a:t>
            </a:r>
            <a:r>
              <a:rPr kumimoji="1" lang="en-US" altLang="ja-JP" sz="1600" dirty="0" smtClean="0"/>
              <a:t>Join</a:t>
            </a:r>
            <a:r>
              <a:rPr kumimoji="1" lang="ja-JP" altLang="en-US" sz="1600" dirty="0" smtClean="0"/>
              <a:t>しているように見えるので、</a:t>
            </a:r>
            <a:endParaRPr kumimoji="1" lang="en-US" altLang="ja-JP" sz="1600" dirty="0" smtClean="0"/>
          </a:p>
          <a:p>
            <a:pPr algn="ctr"/>
            <a:r>
              <a:rPr kumimoji="1" lang="ja-JP" altLang="en-US" sz="1600" dirty="0" smtClean="0"/>
              <a:t>再</a:t>
            </a:r>
            <a:r>
              <a:rPr kumimoji="1" lang="en-US" altLang="ja-JP" sz="1600" dirty="0" smtClean="0"/>
              <a:t>Join</a:t>
            </a:r>
            <a:r>
              <a:rPr kumimoji="1" lang="ja-JP" altLang="en-US" sz="1600" dirty="0" smtClean="0"/>
              <a:t> </a:t>
            </a:r>
            <a:r>
              <a:rPr kumimoji="1" lang="en-US" altLang="ja-JP" sz="1600" dirty="0" smtClean="0"/>
              <a:t>Process</a:t>
            </a:r>
            <a:r>
              <a:rPr kumimoji="1" lang="ja-JP" altLang="en-US" sz="1600" dirty="0" smtClean="0"/>
              <a:t>は発生しない</a:t>
            </a:r>
            <a:endParaRPr kumimoji="1" lang="en-US" altLang="ja-JP" sz="1600" dirty="0" smtClean="0"/>
          </a:p>
          <a:p>
            <a:pPr algn="ctr"/>
            <a:endParaRPr kumimoji="1" lang="en-US" altLang="ja-JP" sz="1600" dirty="0"/>
          </a:p>
          <a:p>
            <a:pPr algn="ctr"/>
            <a:r>
              <a:rPr kumimoji="1" lang="ja-JP" altLang="en-US" sz="1600" dirty="0" smtClean="0"/>
              <a:t>アソシエートしているクライアントも接続が保持される</a:t>
            </a:r>
            <a:endParaRPr kumimoji="1" lang="en-US" altLang="ja-JP" sz="1600" dirty="0" smtClean="0"/>
          </a:p>
        </p:txBody>
      </p:sp>
    </p:spTree>
    <p:extLst>
      <p:ext uri="{BB962C8B-B14F-4D97-AF65-F5344CB8AC3E}">
        <p14:creationId xmlns:p14="http://schemas.microsoft.com/office/powerpoint/2010/main" val="498372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4"/>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300" y="2837908"/>
            <a:ext cx="1920240" cy="195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正方形/長方形 32"/>
          <p:cNvSpPr/>
          <p:nvPr/>
        </p:nvSpPr>
        <p:spPr>
          <a:xfrm>
            <a:off x="3749041" y="3108961"/>
            <a:ext cx="3271520" cy="1084454"/>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dirty="0">
              <a:solidFill>
                <a:srgbClr val="58585B"/>
              </a:solidFill>
            </a:endParaRPr>
          </a:p>
        </p:txBody>
      </p:sp>
      <p:sp>
        <p:nvSpPr>
          <p:cNvPr id="7" name="テキスト プレースホルダー 6"/>
          <p:cNvSpPr>
            <a:spLocks noGrp="1"/>
          </p:cNvSpPr>
          <p:nvPr>
            <p:ph type="body" sz="quarter" idx="10"/>
          </p:nvPr>
        </p:nvSpPr>
        <p:spPr>
          <a:xfrm>
            <a:off x="462301" y="1270000"/>
            <a:ext cx="8277344" cy="1503680"/>
          </a:xfrm>
        </p:spPr>
        <p:style>
          <a:lnRef idx="2">
            <a:schemeClr val="accent4"/>
          </a:lnRef>
          <a:fillRef idx="1">
            <a:schemeClr val="lt1"/>
          </a:fillRef>
          <a:effectRef idx="0">
            <a:schemeClr val="accent4"/>
          </a:effectRef>
          <a:fontRef idx="minor">
            <a:schemeClr val="dk1"/>
          </a:fontRef>
        </p:style>
        <p:txBody>
          <a:bodyPr>
            <a:normAutofit fontScale="70000" lnSpcReduction="20000"/>
          </a:bodyPr>
          <a:lstStyle/>
          <a:p>
            <a:pPr>
              <a:buFont typeface="Wingdings" charset="2"/>
              <a:buChar char="ü"/>
            </a:pPr>
            <a:r>
              <a:rPr kumimoji="1" lang="en-US" altLang="ja-JP" dirty="0" err="1" smtClean="0"/>
              <a:t>NetFlow</a:t>
            </a:r>
            <a:r>
              <a:rPr kumimoji="1" lang="ja-JP" altLang="en-US" dirty="0" smtClean="0"/>
              <a:t>を利用した怪しい</a:t>
            </a:r>
            <a:r>
              <a:rPr kumimoji="1" lang="en-US" altLang="ja-JP" dirty="0" smtClean="0"/>
              <a:t>”</a:t>
            </a:r>
            <a:r>
              <a:rPr kumimoji="1" lang="ja-JP" altLang="en-US" dirty="0" smtClean="0"/>
              <a:t>ふるまい</a:t>
            </a:r>
            <a:r>
              <a:rPr kumimoji="1" lang="en-US" altLang="ja-JP" dirty="0" smtClean="0"/>
              <a:t>”</a:t>
            </a:r>
            <a:r>
              <a:rPr kumimoji="1" lang="ja-JP" altLang="en-US" dirty="0" smtClean="0"/>
              <a:t>を検知するソリューションです。</a:t>
            </a:r>
            <a:endParaRPr kumimoji="1" lang="en-US" altLang="ja-JP" dirty="0" smtClean="0"/>
          </a:p>
          <a:p>
            <a:pPr>
              <a:buFont typeface="Wingdings" charset="2"/>
              <a:buChar char="ü"/>
            </a:pPr>
            <a:r>
              <a:rPr lang="en-US" altLang="ja-JP" dirty="0" err="1"/>
              <a:t>NetFlow</a:t>
            </a:r>
            <a:r>
              <a:rPr lang="ja-JP" altLang="en-US" dirty="0" smtClean="0"/>
              <a:t>コレクターにネットワーク上に流れるフローの情報を集めて、ビッグデータ解析することで、“怪しいふるまい“を検知し、アラームを出すことができます。</a:t>
            </a:r>
            <a:endParaRPr lang="en-US" altLang="ja-JP" dirty="0" smtClean="0"/>
          </a:p>
          <a:p>
            <a:pPr>
              <a:buFont typeface="Wingdings" charset="2"/>
              <a:buChar char="ü"/>
            </a:pPr>
            <a:r>
              <a:rPr lang="ja-JP" altLang="en-US" dirty="0" smtClean="0"/>
              <a:t>既知の脅威・外部からの攻撃だけでなく、内部感染や暗号データにも有効で、シグネチャを必要としません。（ふるまいを分析します。）</a:t>
            </a:r>
            <a:endParaRPr lang="en-US" altLang="ja-JP" dirty="0" smtClean="0"/>
          </a:p>
          <a:p>
            <a:pPr>
              <a:buFont typeface="Wingdings" charset="2"/>
              <a:buChar char="ü"/>
            </a:pPr>
            <a:r>
              <a:rPr kumimoji="1" lang="ja-JP" altLang="en-US" dirty="0" smtClean="0"/>
              <a:t>端末やサーバにソフトウェアをインストールすることは不要です。</a:t>
            </a:r>
            <a:endParaRPr kumimoji="1" lang="ja-JP" altLang="en-US" dirty="0"/>
          </a:p>
        </p:txBody>
      </p:sp>
      <p:sp>
        <p:nvSpPr>
          <p:cNvPr id="4" name="タイトル 3"/>
          <p:cNvSpPr>
            <a:spLocks noGrp="1"/>
          </p:cNvSpPr>
          <p:nvPr>
            <p:ph type="title"/>
          </p:nvPr>
        </p:nvSpPr>
        <p:spPr/>
        <p:txBody>
          <a:bodyPr/>
          <a:lstStyle/>
          <a:p>
            <a:r>
              <a:rPr kumimoji="1" lang="en-US" altLang="ja-JP" dirty="0" smtClean="0"/>
              <a:t>Network as a Sensor(NaaS)</a:t>
            </a:r>
            <a:br>
              <a:rPr kumimoji="1" lang="en-US" altLang="ja-JP" dirty="0" smtClean="0"/>
            </a:br>
            <a:r>
              <a:rPr lang="en-US" altLang="ja-JP" sz="2400" dirty="0"/>
              <a:t>NetFlow</a:t>
            </a:r>
            <a:r>
              <a:rPr lang="ja-JP" altLang="en-US" sz="2400" dirty="0"/>
              <a:t>を利用したセキュリティ</a:t>
            </a:r>
            <a:endParaRPr kumimoji="1" lang="ja-JP" altLang="en-US" dirty="0"/>
          </a:p>
        </p:txBody>
      </p:sp>
      <p:grpSp>
        <p:nvGrpSpPr>
          <p:cNvPr id="5" name="図形グループ 4"/>
          <p:cNvGrpSpPr/>
          <p:nvPr/>
        </p:nvGrpSpPr>
        <p:grpSpPr>
          <a:xfrm>
            <a:off x="1076881" y="3099436"/>
            <a:ext cx="1399418" cy="1474145"/>
            <a:chOff x="2651912" y="3893248"/>
            <a:chExt cx="907283" cy="91722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76312" y="3893248"/>
              <a:ext cx="273784" cy="367156"/>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51912" y="4318636"/>
              <a:ext cx="246318" cy="121778"/>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52706" y="3893248"/>
              <a:ext cx="273784" cy="367156"/>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95376" y="4318636"/>
              <a:ext cx="246318" cy="121778"/>
            </a:xfrm>
            <a:prstGeom prst="rect">
              <a:avLst/>
            </a:prstGeom>
          </p:spPr>
        </p:pic>
        <p:pic>
          <p:nvPicPr>
            <p:cNvPr id="11" name="図 10" descr="Dual-band Access Point_default_256.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77874" y="4540004"/>
              <a:ext cx="127160" cy="88900"/>
            </a:xfrm>
            <a:prstGeom prst="rect">
              <a:avLst/>
            </a:prstGeom>
          </p:spPr>
        </p:pic>
        <p:pic>
          <p:nvPicPr>
            <p:cNvPr id="12" name="図 11" descr="Dual-band Access Point_default_256.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1073" y="4540004"/>
              <a:ext cx="127160" cy="88900"/>
            </a:xfrm>
            <a:prstGeom prst="rect">
              <a:avLst/>
            </a:prstGeom>
          </p:spPr>
        </p:pic>
        <p:pic>
          <p:nvPicPr>
            <p:cNvPr id="13" name="図 12" descr="Dual-band Access Point_default_256.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71574" y="4540004"/>
              <a:ext cx="127160" cy="88900"/>
            </a:xfrm>
            <a:prstGeom prst="rect">
              <a:avLst/>
            </a:prstGeom>
          </p:spPr>
        </p:pic>
        <p:pic>
          <p:nvPicPr>
            <p:cNvPr id="14" name="図 13" descr="Dual-band Access Point_default_256.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13219" y="4721568"/>
              <a:ext cx="127160" cy="88900"/>
            </a:xfrm>
            <a:prstGeom prst="rect">
              <a:avLst/>
            </a:prstGeom>
          </p:spPr>
        </p:pic>
        <p:pic>
          <p:nvPicPr>
            <p:cNvPr id="15" name="図 14" descr="Dual-band Access Point_default_256.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16419" y="4721568"/>
              <a:ext cx="127160" cy="88900"/>
            </a:xfrm>
            <a:prstGeom prst="rect">
              <a:avLst/>
            </a:prstGeom>
          </p:spPr>
        </p:pic>
        <p:pic>
          <p:nvPicPr>
            <p:cNvPr id="16" name="図 15" descr="Dual-band Access Point_default_256.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06919" y="4721568"/>
              <a:ext cx="127160" cy="88900"/>
            </a:xfrm>
            <a:prstGeom prst="rect">
              <a:avLst/>
            </a:prstGeom>
          </p:spPr>
        </p:pic>
        <p:pic>
          <p:nvPicPr>
            <p:cNvPr id="17" name="図 1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12877" y="4318636"/>
              <a:ext cx="246318" cy="121778"/>
            </a:xfrm>
            <a:prstGeom prst="rect">
              <a:avLst/>
            </a:prstGeom>
          </p:spPr>
        </p:pic>
      </p:grpSp>
      <p:sp>
        <p:nvSpPr>
          <p:cNvPr id="2" name="テキスト ボックス 1"/>
          <p:cNvSpPr txBox="1"/>
          <p:nvPr/>
        </p:nvSpPr>
        <p:spPr>
          <a:xfrm>
            <a:off x="1029256" y="4731546"/>
            <a:ext cx="3927678" cy="246221"/>
          </a:xfrm>
          <a:prstGeom prst="rect">
            <a:avLst/>
          </a:prstGeom>
          <a:noFill/>
        </p:spPr>
        <p:txBody>
          <a:bodyPr wrap="none" rtlCol="0">
            <a:spAutoFit/>
          </a:bodyPr>
          <a:lstStyle/>
          <a:p>
            <a:r>
              <a:rPr lang="en-US" altLang="ja-JP" sz="1000" dirty="0">
                <a:solidFill>
                  <a:srgbClr val="58585B"/>
                </a:solidFill>
              </a:rPr>
              <a:t>※</a:t>
            </a:r>
            <a:r>
              <a:rPr lang="en-US" altLang="ja-JP" sz="1000" dirty="0" err="1">
                <a:solidFill>
                  <a:srgbClr val="58585B"/>
                </a:solidFill>
              </a:rPr>
              <a:t>sFlow</a:t>
            </a:r>
            <a:r>
              <a:rPr lang="ja-JP" altLang="en-US" sz="1000" dirty="0">
                <a:solidFill>
                  <a:srgbClr val="58585B"/>
                </a:solidFill>
              </a:rPr>
              <a:t>では、全フローを解析出来るだけのデータを取得できません。</a:t>
            </a:r>
            <a:endParaRPr lang="en-US" altLang="ja-JP" sz="1000" dirty="0">
              <a:solidFill>
                <a:srgbClr val="58585B"/>
              </a:solidFill>
            </a:endParaRPr>
          </a:p>
        </p:txBody>
      </p:sp>
      <p:sp>
        <p:nvSpPr>
          <p:cNvPr id="3" name="右矢印 2"/>
          <p:cNvSpPr/>
          <p:nvPr/>
        </p:nvSpPr>
        <p:spPr>
          <a:xfrm>
            <a:off x="2682240" y="3495041"/>
            <a:ext cx="1191354" cy="552543"/>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rgbClr val="FFFFFF"/>
                </a:solidFill>
              </a:rPr>
              <a:t>NetFlow</a:t>
            </a:r>
            <a:endParaRPr lang="ja-JP" altLang="en-US" dirty="0">
              <a:solidFill>
                <a:srgbClr val="FFFFFF"/>
              </a:solidFill>
            </a:endParaRPr>
          </a:p>
        </p:txBody>
      </p:sp>
      <p:sp>
        <p:nvSpPr>
          <p:cNvPr id="19" name="テキスト ボックス 18"/>
          <p:cNvSpPr txBox="1"/>
          <p:nvPr/>
        </p:nvSpPr>
        <p:spPr>
          <a:xfrm>
            <a:off x="3872994" y="3545841"/>
            <a:ext cx="829074"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altLang="ja-JP" sz="1200" dirty="0" err="1">
                <a:solidFill>
                  <a:srgbClr val="58585B"/>
                </a:solidFill>
              </a:rPr>
              <a:t>NetFlow</a:t>
            </a:r>
            <a:endParaRPr lang="en-US" altLang="ja-JP" sz="1200" dirty="0">
              <a:solidFill>
                <a:srgbClr val="58585B"/>
              </a:solidFill>
            </a:endParaRPr>
          </a:p>
          <a:p>
            <a:pPr algn="ctr"/>
            <a:r>
              <a:rPr lang="ja-JP" altLang="en-US" sz="1200" dirty="0">
                <a:solidFill>
                  <a:srgbClr val="58585B"/>
                </a:solidFill>
              </a:rPr>
              <a:t>コレクター</a:t>
            </a:r>
          </a:p>
        </p:txBody>
      </p:sp>
      <p:sp>
        <p:nvSpPr>
          <p:cNvPr id="22" name="円柱 21"/>
          <p:cNvSpPr/>
          <p:nvPr/>
        </p:nvSpPr>
        <p:spPr>
          <a:xfrm>
            <a:off x="4968346" y="3604170"/>
            <a:ext cx="690775" cy="332831"/>
          </a:xfrm>
          <a:prstGeom prst="can">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cxnSp>
        <p:nvCxnSpPr>
          <p:cNvPr id="24" name="直線矢印コネクタ 23"/>
          <p:cNvCxnSpPr>
            <a:endCxn id="22" idx="2"/>
          </p:cNvCxnSpPr>
          <p:nvPr/>
        </p:nvCxnSpPr>
        <p:spPr>
          <a:xfrm>
            <a:off x="4714427" y="3770585"/>
            <a:ext cx="253919"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4767687" y="3367293"/>
            <a:ext cx="1083951" cy="261610"/>
          </a:xfrm>
          <a:prstGeom prst="rect">
            <a:avLst/>
          </a:prstGeom>
          <a:noFill/>
        </p:spPr>
        <p:txBody>
          <a:bodyPr wrap="none" rtlCol="0">
            <a:spAutoFit/>
          </a:bodyPr>
          <a:lstStyle/>
          <a:p>
            <a:pPr algn="ctr"/>
            <a:r>
              <a:rPr lang="en-US" altLang="ja-JP" sz="1100" dirty="0" err="1">
                <a:solidFill>
                  <a:srgbClr val="58585B"/>
                </a:solidFill>
              </a:rPr>
              <a:t>NetFlow</a:t>
            </a:r>
            <a:r>
              <a:rPr lang="ja-JP" altLang="en-US" sz="1100" dirty="0">
                <a:solidFill>
                  <a:srgbClr val="58585B"/>
                </a:solidFill>
              </a:rPr>
              <a:t>データ</a:t>
            </a:r>
          </a:p>
        </p:txBody>
      </p:sp>
      <p:cxnSp>
        <p:nvCxnSpPr>
          <p:cNvPr id="27" name="直線矢印コネクタ 26"/>
          <p:cNvCxnSpPr>
            <a:stCxn id="22" idx="4"/>
            <a:endCxn id="30" idx="1"/>
          </p:cNvCxnSpPr>
          <p:nvPr/>
        </p:nvCxnSpPr>
        <p:spPr>
          <a:xfrm>
            <a:off x="5659121" y="3770586"/>
            <a:ext cx="234211" cy="6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5893332" y="3545841"/>
            <a:ext cx="989374"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ja-JP" altLang="en-US" sz="1200" dirty="0">
                <a:solidFill>
                  <a:srgbClr val="58585B"/>
                </a:solidFill>
              </a:rPr>
              <a:t>ビッグデータ</a:t>
            </a:r>
            <a:endParaRPr lang="en-US" altLang="ja-JP" sz="1200" dirty="0">
              <a:solidFill>
                <a:srgbClr val="58585B"/>
              </a:solidFill>
            </a:endParaRPr>
          </a:p>
          <a:p>
            <a:pPr algn="ctr"/>
            <a:r>
              <a:rPr lang="ja-JP" altLang="en-US" sz="1200" dirty="0">
                <a:solidFill>
                  <a:srgbClr val="58585B"/>
                </a:solidFill>
              </a:rPr>
              <a:t>分析</a:t>
            </a:r>
          </a:p>
        </p:txBody>
      </p:sp>
      <p:pic>
        <p:nvPicPr>
          <p:cNvPr id="32" name="Picture 105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6106" y="2984989"/>
            <a:ext cx="904492" cy="25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p:cNvPicPr>
            <a:picLocks noChangeAspect="1"/>
          </p:cNvPicPr>
          <p:nvPr/>
        </p:nvPicPr>
        <p:blipFill>
          <a:blip r:embed="rId7" cstate="print">
            <a:extLst>
              <a:ext uri="{BEBA8EAE-BF5A-486C-A8C5-ECC9F3942E4B}">
                <a14:imgProps xmlns:a14="http://schemas.microsoft.com/office/drawing/2010/main">
                  <a14:imgLayer r:embed="rId8">
                    <a14:imgEffect>
                      <a14:backgroundRemoval t="0" b="98311" l="0" r="100000">
                        <a14:foregroundMark x1="19336" y1="85248" x2="19336" y2="85248"/>
                        <a14:foregroundMark x1="31445" y1="95946" x2="31445" y2="95946"/>
                        <a14:foregroundMark x1="46191" y1="92455" x2="46191" y2="92455"/>
                        <a14:foregroundMark x1="45020" y1="70608" x2="45020" y2="70608"/>
                        <a14:foregroundMark x1="44727" y1="67342" x2="44727" y2="67342"/>
                        <a14:foregroundMark x1="43555" y1="63401" x2="43555" y2="63401"/>
                        <a14:foregroundMark x1="42773" y1="69144" x2="42773" y2="69144"/>
                        <a14:foregroundMark x1="95020" y1="87838" x2="95020" y2="87838"/>
                      </a14:backgroundRemoval>
                    </a14:imgEffect>
                  </a14:imgLayer>
                </a14:imgProps>
              </a:ext>
              <a:ext uri="{28A0092B-C50C-407E-A947-70E740481C1C}">
                <a14:useLocalDpi xmlns:a14="http://schemas.microsoft.com/office/drawing/2010/main"/>
              </a:ext>
            </a:extLst>
          </a:blip>
          <a:stretch>
            <a:fillRect/>
          </a:stretch>
        </p:blipFill>
        <p:spPr>
          <a:xfrm flipH="1">
            <a:off x="7653446" y="3433309"/>
            <a:ext cx="777861" cy="674552"/>
          </a:xfrm>
          <a:prstGeom prst="rect">
            <a:avLst/>
          </a:prstGeom>
        </p:spPr>
      </p:pic>
      <p:sp>
        <p:nvSpPr>
          <p:cNvPr id="36" name="右矢印 35"/>
          <p:cNvSpPr/>
          <p:nvPr/>
        </p:nvSpPr>
        <p:spPr>
          <a:xfrm>
            <a:off x="6955429" y="3515361"/>
            <a:ext cx="949052" cy="501743"/>
          </a:xfrm>
          <a:prstGeom prst="rightArrow">
            <a:avLst>
              <a:gd name="adj1" fmla="val 50000"/>
              <a:gd name="adj2" fmla="val 41900"/>
            </a:avLst>
          </a:prstGeom>
          <a:solidFill>
            <a:srgbClr val="FF66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200" dirty="0">
                <a:solidFill>
                  <a:srgbClr val="FFFFFF"/>
                </a:solidFill>
              </a:rPr>
              <a:t>アラーム</a:t>
            </a:r>
          </a:p>
        </p:txBody>
      </p:sp>
      <p:pic>
        <p:nvPicPr>
          <p:cNvPr id="37" name="図 36"/>
          <p:cNvPicPr>
            <a:picLocks noChangeAspect="1"/>
          </p:cNvPicPr>
          <p:nvPr/>
        </p:nvPicPr>
        <p:blipFill>
          <a:blip r:embed="rId9" cstate="print">
            <a:extLst>
              <a:ext uri="{BEBA8EAE-BF5A-486C-A8C5-ECC9F3942E4B}">
                <a14:imgProps xmlns:a14="http://schemas.microsoft.com/office/drawing/2010/main">
                  <a14:imgLayer r:embed="rId10">
                    <a14:imgEffect>
                      <a14:backgroundRemoval t="4000" b="97333" l="2667" r="98667">
                        <a14:foregroundMark x1="51556" y1="92000" x2="51556" y2="92000"/>
                        <a14:foregroundMark x1="41333" y1="75556" x2="41333" y2="75556"/>
                        <a14:foregroundMark x1="9778" y1="52000" x2="9778" y2="52000"/>
                        <a14:foregroundMark x1="16444" y1="32444" x2="16444" y2="32444"/>
                        <a14:foregroundMark x1="30222" y1="17333" x2="30222" y2="17333"/>
                        <a14:foregroundMark x1="49778" y1="12444" x2="49778" y2="12444"/>
                        <a14:foregroundMark x1="69778" y1="16889" x2="69778" y2="16889"/>
                        <a14:foregroundMark x1="86222" y1="30667" x2="86222" y2="30667"/>
                        <a14:foregroundMark x1="88444" y1="52444" x2="88444" y2="52444"/>
                      </a14:backgroundRemoval>
                    </a14:imgEffect>
                  </a14:imgLayer>
                </a14:imgProps>
              </a:ext>
              <a:ext uri="{28A0092B-C50C-407E-A947-70E740481C1C}">
                <a14:useLocalDpi xmlns:a14="http://schemas.microsoft.com/office/drawing/2010/main"/>
              </a:ext>
            </a:extLst>
          </a:blip>
          <a:stretch>
            <a:fillRect/>
          </a:stretch>
        </p:blipFill>
        <p:spPr>
          <a:xfrm>
            <a:off x="7813750" y="3201040"/>
            <a:ext cx="273680" cy="273680"/>
          </a:xfrm>
          <a:prstGeom prst="rect">
            <a:avLst/>
          </a:prstGeom>
        </p:spPr>
      </p:pic>
      <p:sp>
        <p:nvSpPr>
          <p:cNvPr id="38" name="テキスト ボックス 37"/>
          <p:cNvSpPr txBox="1"/>
          <p:nvPr/>
        </p:nvSpPr>
        <p:spPr>
          <a:xfrm>
            <a:off x="6985812" y="3874141"/>
            <a:ext cx="845103" cy="430887"/>
          </a:xfrm>
          <a:prstGeom prst="rect">
            <a:avLst/>
          </a:prstGeom>
          <a:noFill/>
        </p:spPr>
        <p:txBody>
          <a:bodyPr wrap="none" rtlCol="0">
            <a:spAutoFit/>
          </a:bodyPr>
          <a:lstStyle/>
          <a:p>
            <a:r>
              <a:rPr lang="ja-JP" altLang="en-US" sz="1100" dirty="0">
                <a:solidFill>
                  <a:srgbClr val="58585B"/>
                </a:solidFill>
              </a:rPr>
              <a:t>管理画面</a:t>
            </a:r>
            <a:endParaRPr lang="en-US" altLang="ja-JP" sz="1100" dirty="0">
              <a:solidFill>
                <a:srgbClr val="58585B"/>
              </a:solidFill>
            </a:endParaRPr>
          </a:p>
          <a:p>
            <a:r>
              <a:rPr lang="ja-JP" altLang="en-US" sz="1100" dirty="0">
                <a:solidFill>
                  <a:srgbClr val="58585B"/>
                </a:solidFill>
              </a:rPr>
              <a:t>メール通知</a:t>
            </a:r>
          </a:p>
        </p:txBody>
      </p:sp>
      <p:grpSp>
        <p:nvGrpSpPr>
          <p:cNvPr id="39" name="Group 34"/>
          <p:cNvGrpSpPr/>
          <p:nvPr/>
        </p:nvGrpSpPr>
        <p:grpSpPr>
          <a:xfrm>
            <a:off x="4875602" y="4011441"/>
            <a:ext cx="899823" cy="681288"/>
            <a:chOff x="1723896" y="3628322"/>
            <a:chExt cx="1363881" cy="747529"/>
          </a:xfrm>
        </p:grpSpPr>
        <p:sp>
          <p:nvSpPr>
            <p:cNvPr id="40" name="Oval 35"/>
            <p:cNvSpPr/>
            <p:nvPr/>
          </p:nvSpPr>
          <p:spPr>
            <a:xfrm>
              <a:off x="1723896" y="3628322"/>
              <a:ext cx="1363881" cy="747529"/>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90000"/>
                </a:lnSpc>
              </a:pPr>
              <a:endParaRPr lang="en-US" dirty="0">
                <a:solidFill>
                  <a:srgbClr val="00B0F0"/>
                </a:solidFill>
              </a:endParaRPr>
            </a:p>
          </p:txBody>
        </p:sp>
        <p:pic>
          <p:nvPicPr>
            <p:cNvPr id="41" name="Picture 36" descr="SW%20logo_color_rgb.png-500x400 copy.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2080" y="3750685"/>
              <a:ext cx="1155303" cy="504883"/>
            </a:xfrm>
            <a:prstGeom prst="rect">
              <a:avLst/>
            </a:prstGeom>
          </p:spPr>
        </p:pic>
      </p:grpSp>
    </p:spTree>
    <p:extLst>
      <p:ext uri="{BB962C8B-B14F-4D97-AF65-F5344CB8AC3E}">
        <p14:creationId xmlns:p14="http://schemas.microsoft.com/office/powerpoint/2010/main" val="2654996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AutoShape 6"/>
          <p:cNvSpPr>
            <a:spLocks noChangeArrowheads="1"/>
          </p:cNvSpPr>
          <p:nvPr/>
        </p:nvSpPr>
        <p:spPr bwMode="auto">
          <a:xfrm>
            <a:off x="-1305" y="1945597"/>
            <a:ext cx="9145305" cy="1517307"/>
          </a:xfrm>
          <a:prstGeom prst="roundRect">
            <a:avLst>
              <a:gd name="adj" fmla="val 0"/>
            </a:avLst>
          </a:prstGeom>
          <a:gradFill flip="none" rotWithShape="1">
            <a:gsLst>
              <a:gs pos="1000">
                <a:schemeClr val="tx2">
                  <a:alpha val="30000"/>
                </a:schemeClr>
              </a:gs>
              <a:gs pos="70000">
                <a:schemeClr val="tx2">
                  <a:alpha val="0"/>
                </a:schemeClr>
              </a:gs>
            </a:gsLst>
            <a:lin ang="5400000" scaled="0"/>
            <a:tileRect/>
          </a:gradFill>
          <a:ln>
            <a:noFill/>
          </a:ln>
          <a:extLst/>
        </p:spPr>
        <p:txBody>
          <a:bodyPr wrap="square" lIns="82124" tIns="41061" rIns="82124" bIns="41061" anchor="ctr">
            <a:noAutofit/>
          </a:bodyPr>
          <a:lstStyle/>
          <a:p>
            <a:pPr algn="ctr" eaLnBrk="0" hangingPunct="0">
              <a:lnSpc>
                <a:spcPct val="90000"/>
              </a:lnSpc>
            </a:pPr>
            <a:endParaRPr lang="en-US">
              <a:solidFill>
                <a:srgbClr val="000000"/>
              </a:solidFill>
              <a:cs typeface="Arial" charset="0"/>
            </a:endParaRPr>
          </a:p>
        </p:txBody>
      </p:sp>
      <p:sp>
        <p:nvSpPr>
          <p:cNvPr id="56" name="Oval 55"/>
          <p:cNvSpPr/>
          <p:nvPr/>
        </p:nvSpPr>
        <p:spPr>
          <a:xfrm>
            <a:off x="1219019" y="2145851"/>
            <a:ext cx="1346394" cy="164644"/>
          </a:xfrm>
          <a:prstGeom prst="ellipse">
            <a:avLst/>
          </a:prstGeom>
          <a:gradFill flip="none" rotWithShape="1">
            <a:gsLst>
              <a:gs pos="1000">
                <a:schemeClr val="tx1">
                  <a:alpha val="42000"/>
                </a:schemeClr>
              </a:gs>
              <a:gs pos="7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FFFFFF"/>
              </a:solidFill>
            </a:endParaRPr>
          </a:p>
        </p:txBody>
      </p:sp>
      <p:sp>
        <p:nvSpPr>
          <p:cNvPr id="57" name="Oval 56"/>
          <p:cNvSpPr/>
          <p:nvPr/>
        </p:nvSpPr>
        <p:spPr>
          <a:xfrm>
            <a:off x="2955999" y="2176421"/>
            <a:ext cx="1346394" cy="164644"/>
          </a:xfrm>
          <a:prstGeom prst="ellipse">
            <a:avLst/>
          </a:prstGeom>
          <a:gradFill flip="none" rotWithShape="1">
            <a:gsLst>
              <a:gs pos="1000">
                <a:schemeClr val="tx1">
                  <a:alpha val="42000"/>
                </a:schemeClr>
              </a:gs>
              <a:gs pos="7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FFFFFF"/>
              </a:solidFill>
            </a:endParaRPr>
          </a:p>
        </p:txBody>
      </p:sp>
      <p:sp>
        <p:nvSpPr>
          <p:cNvPr id="58" name="Oval 57"/>
          <p:cNvSpPr/>
          <p:nvPr/>
        </p:nvSpPr>
        <p:spPr>
          <a:xfrm>
            <a:off x="4714889" y="2228157"/>
            <a:ext cx="1346394" cy="164644"/>
          </a:xfrm>
          <a:prstGeom prst="ellipse">
            <a:avLst/>
          </a:prstGeom>
          <a:gradFill flip="none" rotWithShape="1">
            <a:gsLst>
              <a:gs pos="1000">
                <a:schemeClr val="tx1">
                  <a:alpha val="42000"/>
                </a:schemeClr>
              </a:gs>
              <a:gs pos="7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FFFFFF"/>
              </a:solidFill>
            </a:endParaRPr>
          </a:p>
        </p:txBody>
      </p:sp>
      <p:sp>
        <p:nvSpPr>
          <p:cNvPr id="59" name="Oval 58"/>
          <p:cNvSpPr/>
          <p:nvPr/>
        </p:nvSpPr>
        <p:spPr>
          <a:xfrm>
            <a:off x="6636369" y="2135063"/>
            <a:ext cx="1346394" cy="164644"/>
          </a:xfrm>
          <a:prstGeom prst="ellipse">
            <a:avLst/>
          </a:prstGeom>
          <a:gradFill flip="none" rotWithShape="1">
            <a:gsLst>
              <a:gs pos="1000">
                <a:schemeClr val="tx1">
                  <a:alpha val="42000"/>
                </a:schemeClr>
              </a:gs>
              <a:gs pos="7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FFFFFF"/>
              </a:solidFill>
            </a:endParaRPr>
          </a:p>
        </p:txBody>
      </p:sp>
      <p:sp>
        <p:nvSpPr>
          <p:cNvPr id="60" name="Rectangle 59"/>
          <p:cNvSpPr/>
          <p:nvPr/>
        </p:nvSpPr>
        <p:spPr>
          <a:xfrm>
            <a:off x="1590878" y="1592257"/>
            <a:ext cx="653631" cy="43595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FFFFFF"/>
              </a:solidFill>
            </a:endParaRPr>
          </a:p>
        </p:txBody>
      </p:sp>
      <p:sp>
        <p:nvSpPr>
          <p:cNvPr id="61" name="Rectangle 60"/>
          <p:cNvSpPr/>
          <p:nvPr/>
        </p:nvSpPr>
        <p:spPr>
          <a:xfrm>
            <a:off x="0" y="3552593"/>
            <a:ext cx="9144000" cy="9159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FFFFFF"/>
              </a:solidFill>
            </a:endParaRPr>
          </a:p>
        </p:txBody>
      </p:sp>
      <p:grpSp>
        <p:nvGrpSpPr>
          <p:cNvPr id="62" name="Group 61"/>
          <p:cNvGrpSpPr/>
          <p:nvPr/>
        </p:nvGrpSpPr>
        <p:grpSpPr>
          <a:xfrm>
            <a:off x="6743555" y="1456345"/>
            <a:ext cx="1145784" cy="772968"/>
            <a:chOff x="6721212" y="1770830"/>
            <a:chExt cx="1983352" cy="1338005"/>
          </a:xfrm>
        </p:grpSpPr>
        <p:sp>
          <p:nvSpPr>
            <p:cNvPr id="101" name="Freeform 27"/>
            <p:cNvSpPr>
              <a:spLocks/>
            </p:cNvSpPr>
            <p:nvPr/>
          </p:nvSpPr>
          <p:spPr bwMode="auto">
            <a:xfrm>
              <a:off x="6721212" y="1770830"/>
              <a:ext cx="1983352" cy="128077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12411"/>
              <a:endParaRPr lang="en-US" dirty="0">
                <a:solidFill>
                  <a:srgbClr val="000000"/>
                </a:solidFill>
                <a:latin typeface="Arial"/>
              </a:endParaRPr>
            </a:p>
          </p:txBody>
        </p:sp>
        <p:pic>
          <p:nvPicPr>
            <p:cNvPr id="102" name="Picture 101"/>
            <p:cNvPicPr>
              <a:picLocks noChangeAspect="1"/>
            </p:cNvPicPr>
            <p:nvPr/>
          </p:nvPicPr>
          <p:blipFill>
            <a:blip r:embed="rId3" cstate="screen">
              <a:lum bright="-74000"/>
              <a:extLst>
                <a:ext uri="{BEBA8EAE-BF5A-486C-A8C5-ECC9F3942E4B}">
                  <a14:imgProps xmlns:a14="http://schemas.microsoft.com/office/drawing/2010/main">
                    <a14:imgLayer r:embed="rId4">
                      <a14:imgEffect>
                        <a14:sharpenSoften amount="100000"/>
                      </a14:imgEffect>
                      <a14:imgEffect>
                        <a14:brightnessContrast bright="-71000" contrast="100000"/>
                      </a14:imgEffect>
                    </a14:imgLayer>
                  </a14:imgProps>
                </a:ext>
                <a:ext uri="{28A0092B-C50C-407E-A947-70E740481C1C}">
                  <a14:useLocalDpi xmlns:a14="http://schemas.microsoft.com/office/drawing/2010/main" val="0"/>
                </a:ext>
              </a:extLst>
            </a:blip>
            <a:stretch>
              <a:fillRect/>
            </a:stretch>
          </p:blipFill>
          <p:spPr>
            <a:xfrm>
              <a:off x="6771376" y="2006093"/>
              <a:ext cx="1859202" cy="1102742"/>
            </a:xfrm>
            <a:prstGeom prst="rect">
              <a:avLst/>
            </a:prstGeom>
            <a:effectLst>
              <a:outerShdw blurRad="1270000" algn="ctr" rotWithShape="0">
                <a:schemeClr val="bg2">
                  <a:alpha val="40000"/>
                </a:schemeClr>
              </a:outerShdw>
            </a:effectLst>
          </p:spPr>
        </p:pic>
      </p:grpSp>
      <p:sp>
        <p:nvSpPr>
          <p:cNvPr id="63" name="Rectangle 62"/>
          <p:cNvSpPr/>
          <p:nvPr/>
        </p:nvSpPr>
        <p:spPr>
          <a:xfrm>
            <a:off x="6801077" y="1801242"/>
            <a:ext cx="1040670" cy="292388"/>
          </a:xfrm>
          <a:prstGeom prst="rect">
            <a:avLst/>
          </a:prstGeom>
        </p:spPr>
        <p:txBody>
          <a:bodyPr wrap="none">
            <a:spAutoFit/>
          </a:bodyPr>
          <a:lstStyle/>
          <a:p>
            <a:pPr algn="ctr"/>
            <a:r>
              <a:rPr lang="ja-JP" altLang="en-US" sz="1300" dirty="0" smtClean="0">
                <a:solidFill>
                  <a:srgbClr val="214794"/>
                </a:solidFill>
              </a:rPr>
              <a:t>ネットワーク</a:t>
            </a:r>
            <a:endParaRPr lang="en-US" sz="1300" dirty="0">
              <a:solidFill>
                <a:srgbClr val="214794"/>
              </a:solidFill>
            </a:endParaRPr>
          </a:p>
        </p:txBody>
      </p:sp>
      <p:sp>
        <p:nvSpPr>
          <p:cNvPr id="64" name="Rectangle 63"/>
          <p:cNvSpPr/>
          <p:nvPr/>
        </p:nvSpPr>
        <p:spPr>
          <a:xfrm>
            <a:off x="2767831" y="903177"/>
            <a:ext cx="1769165" cy="641714"/>
          </a:xfrm>
          <a:prstGeom prst="rect">
            <a:avLst/>
          </a:prstGeom>
        </p:spPr>
        <p:txBody>
          <a:bodyPr wrap="square">
            <a:spAutoFit/>
          </a:bodyPr>
          <a:lstStyle/>
          <a:p>
            <a:pPr algn="ctr">
              <a:lnSpc>
                <a:spcPct val="85000"/>
              </a:lnSpc>
            </a:pPr>
            <a:r>
              <a:rPr lang="ja-JP" altLang="en-US" sz="1400" dirty="0" smtClean="0">
                <a:solidFill>
                  <a:srgbClr val="676767"/>
                </a:solidFill>
              </a:rPr>
              <a:t>新ルータ</a:t>
            </a:r>
            <a:endParaRPr lang="en-US" altLang="ja-JP" sz="1400" dirty="0" smtClean="0">
              <a:solidFill>
                <a:srgbClr val="676767"/>
              </a:solidFill>
            </a:endParaRPr>
          </a:p>
          <a:p>
            <a:pPr algn="ctr">
              <a:lnSpc>
                <a:spcPct val="85000"/>
              </a:lnSpc>
            </a:pPr>
            <a:r>
              <a:rPr lang="ja-JP" altLang="en-US" sz="1400" dirty="0" smtClean="0">
                <a:solidFill>
                  <a:srgbClr val="676767"/>
                </a:solidFill>
              </a:rPr>
              <a:t>新スイッチ</a:t>
            </a:r>
            <a:endParaRPr lang="en-US" sz="1400" dirty="0" smtClean="0">
              <a:solidFill>
                <a:srgbClr val="676767"/>
              </a:solidFill>
            </a:endParaRPr>
          </a:p>
          <a:p>
            <a:pPr algn="ctr">
              <a:lnSpc>
                <a:spcPct val="85000"/>
              </a:lnSpc>
            </a:pPr>
            <a:r>
              <a:rPr lang="ja-JP" altLang="en-US" sz="1400" dirty="0" smtClean="0">
                <a:solidFill>
                  <a:srgbClr val="676767"/>
                </a:solidFill>
              </a:rPr>
              <a:t>新ワイヤレス</a:t>
            </a:r>
            <a:r>
              <a:rPr lang="en-US" sz="1400" dirty="0" smtClean="0">
                <a:solidFill>
                  <a:srgbClr val="676767"/>
                </a:solidFill>
              </a:rPr>
              <a:t> AP</a:t>
            </a:r>
            <a:endParaRPr lang="en-US" sz="1400" dirty="0">
              <a:solidFill>
                <a:srgbClr val="676767"/>
              </a:solidFill>
            </a:endParaRPr>
          </a:p>
        </p:txBody>
      </p:sp>
      <p:sp>
        <p:nvSpPr>
          <p:cNvPr id="65" name="Rectangle 64"/>
          <p:cNvSpPr/>
          <p:nvPr/>
        </p:nvSpPr>
        <p:spPr>
          <a:xfrm>
            <a:off x="4417135" y="1004315"/>
            <a:ext cx="1848308" cy="275460"/>
          </a:xfrm>
          <a:prstGeom prst="rect">
            <a:avLst/>
          </a:prstGeom>
        </p:spPr>
        <p:txBody>
          <a:bodyPr wrap="square">
            <a:spAutoFit/>
          </a:bodyPr>
          <a:lstStyle/>
          <a:p>
            <a:pPr algn="ctr">
              <a:lnSpc>
                <a:spcPct val="85000"/>
              </a:lnSpc>
              <a:tabLst>
                <a:tab pos="114300" algn="l"/>
              </a:tabLst>
            </a:pPr>
            <a:r>
              <a:rPr lang="en-US" sz="1400" dirty="0" smtClean="0">
                <a:solidFill>
                  <a:srgbClr val="676767"/>
                </a:solidFill>
              </a:rPr>
              <a:t>PnP </a:t>
            </a:r>
            <a:r>
              <a:rPr lang="ja-JP" altLang="en-US" sz="1400" dirty="0" smtClean="0">
                <a:solidFill>
                  <a:srgbClr val="676767"/>
                </a:solidFill>
              </a:rPr>
              <a:t>アプリケーション</a:t>
            </a:r>
            <a:endParaRPr lang="en-US" sz="1400" dirty="0">
              <a:solidFill>
                <a:srgbClr val="676767"/>
              </a:solidFill>
            </a:endParaRPr>
          </a:p>
        </p:txBody>
      </p:sp>
      <p:sp>
        <p:nvSpPr>
          <p:cNvPr id="66" name="Chevron 65"/>
          <p:cNvSpPr/>
          <p:nvPr/>
        </p:nvSpPr>
        <p:spPr>
          <a:xfrm>
            <a:off x="4393122" y="1710426"/>
            <a:ext cx="265041" cy="361562"/>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676767"/>
              </a:solidFill>
            </a:endParaRPr>
          </a:p>
        </p:txBody>
      </p:sp>
      <p:sp>
        <p:nvSpPr>
          <p:cNvPr id="67" name="Chevron 66"/>
          <p:cNvSpPr/>
          <p:nvPr/>
        </p:nvSpPr>
        <p:spPr>
          <a:xfrm>
            <a:off x="6127482" y="1710426"/>
            <a:ext cx="265041" cy="361562"/>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676767"/>
              </a:solidFill>
            </a:endParaRPr>
          </a:p>
        </p:txBody>
      </p:sp>
      <p:sp>
        <p:nvSpPr>
          <p:cNvPr id="68" name="Chevron 67"/>
          <p:cNvSpPr/>
          <p:nvPr/>
        </p:nvSpPr>
        <p:spPr>
          <a:xfrm>
            <a:off x="2658762" y="1710426"/>
            <a:ext cx="265041" cy="361562"/>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676767"/>
              </a:solidFill>
            </a:endParaRPr>
          </a:p>
        </p:txBody>
      </p:sp>
      <p:grpSp>
        <p:nvGrpSpPr>
          <p:cNvPr id="69" name="Group 68"/>
          <p:cNvGrpSpPr/>
          <p:nvPr/>
        </p:nvGrpSpPr>
        <p:grpSpPr>
          <a:xfrm>
            <a:off x="1382841" y="1565159"/>
            <a:ext cx="1065489" cy="652226"/>
            <a:chOff x="156196" y="2306850"/>
            <a:chExt cx="1065489" cy="652226"/>
          </a:xfrm>
        </p:grpSpPr>
        <p:grpSp>
          <p:nvGrpSpPr>
            <p:cNvPr id="96" name="Group 52"/>
            <p:cNvGrpSpPr>
              <a:grpSpLocks/>
            </p:cNvGrpSpPr>
            <p:nvPr/>
          </p:nvGrpSpPr>
          <p:grpSpPr bwMode="auto">
            <a:xfrm>
              <a:off x="156196" y="2306850"/>
              <a:ext cx="1065489" cy="652226"/>
              <a:chOff x="1360" y="1358"/>
              <a:chExt cx="758" cy="462"/>
            </a:xfrm>
            <a:solidFill>
              <a:schemeClr val="tx2"/>
            </a:solidFill>
          </p:grpSpPr>
          <p:sp>
            <p:nvSpPr>
              <p:cNvPr id="98" name="Freeform 53"/>
              <p:cNvSpPr>
                <a:spLocks noEditPoints="1"/>
              </p:cNvSpPr>
              <p:nvPr/>
            </p:nvSpPr>
            <p:spPr bwMode="auto">
              <a:xfrm>
                <a:off x="1508" y="1358"/>
                <a:ext cx="465" cy="328"/>
              </a:xfrm>
              <a:custGeom>
                <a:avLst/>
                <a:gdLst>
                  <a:gd name="T0" fmla="*/ 0 w 609"/>
                  <a:gd name="T1" fmla="*/ 0 h 430"/>
                  <a:gd name="T2" fmla="*/ 0 w 609"/>
                  <a:gd name="T3" fmla="*/ 17 h 430"/>
                  <a:gd name="T4" fmla="*/ 24 w 609"/>
                  <a:gd name="T5" fmla="*/ 17 h 430"/>
                  <a:gd name="T6" fmla="*/ 24 w 609"/>
                  <a:gd name="T7" fmla="*/ 0 h 430"/>
                  <a:gd name="T8" fmla="*/ 0 w 609"/>
                  <a:gd name="T9" fmla="*/ 0 h 430"/>
                  <a:gd name="T10" fmla="*/ 24 w 609"/>
                  <a:gd name="T11" fmla="*/ 16 h 430"/>
                  <a:gd name="T12" fmla="*/ 2 w 609"/>
                  <a:gd name="T13" fmla="*/ 16 h 430"/>
                  <a:gd name="T14" fmla="*/ 2 w 609"/>
                  <a:gd name="T15" fmla="*/ 2 h 430"/>
                  <a:gd name="T16" fmla="*/ 24 w 609"/>
                  <a:gd name="T17" fmla="*/ 2 h 430"/>
                  <a:gd name="T18" fmla="*/ 24 w 609"/>
                  <a:gd name="T19" fmla="*/ 16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9"/>
                  <a:gd name="T31" fmla="*/ 0 h 430"/>
                  <a:gd name="T32" fmla="*/ 609 w 609"/>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9" h="430">
                    <a:moveTo>
                      <a:pt x="0" y="0"/>
                    </a:moveTo>
                    <a:lnTo>
                      <a:pt x="0" y="430"/>
                    </a:lnTo>
                    <a:lnTo>
                      <a:pt x="609" y="430"/>
                    </a:lnTo>
                    <a:lnTo>
                      <a:pt x="609" y="0"/>
                    </a:lnTo>
                    <a:lnTo>
                      <a:pt x="0" y="0"/>
                    </a:lnTo>
                    <a:close/>
                    <a:moveTo>
                      <a:pt x="586" y="402"/>
                    </a:moveTo>
                    <a:lnTo>
                      <a:pt x="23" y="402"/>
                    </a:lnTo>
                    <a:lnTo>
                      <a:pt x="23" y="23"/>
                    </a:lnTo>
                    <a:lnTo>
                      <a:pt x="586" y="23"/>
                    </a:lnTo>
                    <a:lnTo>
                      <a:pt x="586" y="402"/>
                    </a:lnTo>
                    <a:close/>
                  </a:path>
                </a:pathLst>
              </a:custGeom>
              <a:grpFill/>
              <a:ln w="9525">
                <a:noFill/>
                <a:round/>
                <a:headEnd/>
                <a:tailEnd/>
              </a:ln>
            </p:spPr>
            <p:txBody>
              <a:bodyPr/>
              <a:lstStyle/>
              <a:p>
                <a:endParaRPr lang="en-US">
                  <a:solidFill>
                    <a:srgbClr val="676767"/>
                  </a:solidFill>
                </a:endParaRPr>
              </a:p>
            </p:txBody>
          </p:sp>
          <p:sp>
            <p:nvSpPr>
              <p:cNvPr id="99" name="Freeform 54"/>
              <p:cNvSpPr>
                <a:spLocks noEditPoints="1"/>
              </p:cNvSpPr>
              <p:nvPr/>
            </p:nvSpPr>
            <p:spPr bwMode="auto">
              <a:xfrm>
                <a:off x="1361" y="1694"/>
                <a:ext cx="757" cy="85"/>
              </a:xfrm>
              <a:custGeom>
                <a:avLst/>
                <a:gdLst>
                  <a:gd name="T0" fmla="*/ 24 w 992"/>
                  <a:gd name="T1" fmla="*/ 0 h 226"/>
                  <a:gd name="T2" fmla="*/ 24 w 992"/>
                  <a:gd name="T3" fmla="*/ 0 h 226"/>
                  <a:gd name="T4" fmla="*/ 27 w 992"/>
                  <a:gd name="T5" fmla="*/ 0 h 226"/>
                  <a:gd name="T6" fmla="*/ 28 w 992"/>
                  <a:gd name="T7" fmla="*/ 0 h 226"/>
                  <a:gd name="T8" fmla="*/ 6 w 992"/>
                  <a:gd name="T9" fmla="*/ 0 h 226"/>
                  <a:gd name="T10" fmla="*/ 18 w 992"/>
                  <a:gd name="T11" fmla="*/ 0 h 226"/>
                  <a:gd name="T12" fmla="*/ 24 w 992"/>
                  <a:gd name="T13" fmla="*/ 0 h 226"/>
                  <a:gd name="T14" fmla="*/ 31 w 992"/>
                  <a:gd name="T15" fmla="*/ 0 h 226"/>
                  <a:gd name="T16" fmla="*/ 5 w 992"/>
                  <a:gd name="T17" fmla="*/ 0 h 226"/>
                  <a:gd name="T18" fmla="*/ 8 w 992"/>
                  <a:gd name="T19" fmla="*/ 0 h 226"/>
                  <a:gd name="T20" fmla="*/ 31 w 992"/>
                  <a:gd name="T21" fmla="*/ 0 h 226"/>
                  <a:gd name="T22" fmla="*/ 13 w 992"/>
                  <a:gd name="T23" fmla="*/ 0 h 226"/>
                  <a:gd name="T24" fmla="*/ 14 w 992"/>
                  <a:gd name="T25" fmla="*/ 0 h 226"/>
                  <a:gd name="T26" fmla="*/ 14 w 992"/>
                  <a:gd name="T27" fmla="*/ 0 h 226"/>
                  <a:gd name="T28" fmla="*/ 18 w 992"/>
                  <a:gd name="T29" fmla="*/ 0 h 226"/>
                  <a:gd name="T30" fmla="*/ 14 w 992"/>
                  <a:gd name="T31" fmla="*/ 0 h 226"/>
                  <a:gd name="T32" fmla="*/ 27 w 992"/>
                  <a:gd name="T33" fmla="*/ 0 h 226"/>
                  <a:gd name="T34" fmla="*/ 24 w 992"/>
                  <a:gd name="T35" fmla="*/ 0 h 226"/>
                  <a:gd name="T36" fmla="*/ 18 w 992"/>
                  <a:gd name="T37" fmla="*/ 0 h 226"/>
                  <a:gd name="T38" fmla="*/ 24 w 992"/>
                  <a:gd name="T39" fmla="*/ 0 h 226"/>
                  <a:gd name="T40" fmla="*/ 24 w 992"/>
                  <a:gd name="T41" fmla="*/ 0 h 226"/>
                  <a:gd name="T42" fmla="*/ 24 w 992"/>
                  <a:gd name="T43" fmla="*/ 0 h 226"/>
                  <a:gd name="T44" fmla="*/ 24 w 992"/>
                  <a:gd name="T45" fmla="*/ 0 h 226"/>
                  <a:gd name="T46" fmla="*/ 21 w 992"/>
                  <a:gd name="T47" fmla="*/ 0 h 226"/>
                  <a:gd name="T48" fmla="*/ 19 w 992"/>
                  <a:gd name="T49" fmla="*/ 0 h 226"/>
                  <a:gd name="T50" fmla="*/ 31 w 992"/>
                  <a:gd name="T51" fmla="*/ 0 h 226"/>
                  <a:gd name="T52" fmla="*/ 8 w 992"/>
                  <a:gd name="T53" fmla="*/ 0 h 226"/>
                  <a:gd name="T54" fmla="*/ 11 w 992"/>
                  <a:gd name="T55" fmla="*/ 0 h 226"/>
                  <a:gd name="T56" fmla="*/ 11 w 992"/>
                  <a:gd name="T57" fmla="*/ 0 h 226"/>
                  <a:gd name="T58" fmla="*/ 11 w 992"/>
                  <a:gd name="T59" fmla="*/ 0 h 226"/>
                  <a:gd name="T60" fmla="*/ 11 w 992"/>
                  <a:gd name="T61" fmla="*/ 0 h 226"/>
                  <a:gd name="T62" fmla="*/ 16 w 992"/>
                  <a:gd name="T63" fmla="*/ 0 h 226"/>
                  <a:gd name="T64" fmla="*/ 29 w 992"/>
                  <a:gd name="T65" fmla="*/ 0 h 226"/>
                  <a:gd name="T66" fmla="*/ 16 w 992"/>
                  <a:gd name="T67" fmla="*/ 0 h 226"/>
                  <a:gd name="T68" fmla="*/ 24 w 992"/>
                  <a:gd name="T69" fmla="*/ 0 h 226"/>
                  <a:gd name="T70" fmla="*/ 10 w 992"/>
                  <a:gd name="T71" fmla="*/ 0 h 226"/>
                  <a:gd name="T72" fmla="*/ 9 w 992"/>
                  <a:gd name="T73" fmla="*/ 0 h 226"/>
                  <a:gd name="T74" fmla="*/ 13 w 992"/>
                  <a:gd name="T75" fmla="*/ 0 h 226"/>
                  <a:gd name="T76" fmla="*/ 18 w 992"/>
                  <a:gd name="T77" fmla="*/ 0 h 226"/>
                  <a:gd name="T78" fmla="*/ 21 w 992"/>
                  <a:gd name="T79" fmla="*/ 0 h 226"/>
                  <a:gd name="T80" fmla="*/ 21 w 992"/>
                  <a:gd name="T81" fmla="*/ 0 h 226"/>
                  <a:gd name="T82" fmla="*/ 18 w 992"/>
                  <a:gd name="T83" fmla="*/ 0 h 226"/>
                  <a:gd name="T84" fmla="*/ 28 w 992"/>
                  <a:gd name="T85" fmla="*/ 0 h 226"/>
                  <a:gd name="T86" fmla="*/ 27 w 992"/>
                  <a:gd name="T87" fmla="*/ 0 h 226"/>
                  <a:gd name="T88" fmla="*/ 13 w 992"/>
                  <a:gd name="T89" fmla="*/ 0 h 226"/>
                  <a:gd name="T90" fmla="*/ 27 w 992"/>
                  <a:gd name="T91" fmla="*/ 0 h 226"/>
                  <a:gd name="T92" fmla="*/ 18 w 992"/>
                  <a:gd name="T93" fmla="*/ 0 h 226"/>
                  <a:gd name="T94" fmla="*/ 26 w 992"/>
                  <a:gd name="T95" fmla="*/ 0 h 226"/>
                  <a:gd name="T96" fmla="*/ 15 w 992"/>
                  <a:gd name="T97" fmla="*/ 0 h 226"/>
                  <a:gd name="T98" fmla="*/ 18 w 992"/>
                  <a:gd name="T99" fmla="*/ 0 h 226"/>
                  <a:gd name="T100" fmla="*/ 13 w 992"/>
                  <a:gd name="T101" fmla="*/ 0 h 226"/>
                  <a:gd name="T102" fmla="*/ 13 w 992"/>
                  <a:gd name="T103" fmla="*/ 0 h 226"/>
                  <a:gd name="T104" fmla="*/ 21 w 992"/>
                  <a:gd name="T105" fmla="*/ 0 h 226"/>
                  <a:gd name="T106" fmla="*/ 21 w 992"/>
                  <a:gd name="T107" fmla="*/ 0 h 226"/>
                  <a:gd name="T108" fmla="*/ 29 w 992"/>
                  <a:gd name="T109" fmla="*/ 0 h 2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2"/>
                  <a:gd name="T166" fmla="*/ 0 h 226"/>
                  <a:gd name="T167" fmla="*/ 992 w 992"/>
                  <a:gd name="T168" fmla="*/ 226 h 2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2" h="226">
                    <a:moveTo>
                      <a:pt x="192" y="0"/>
                    </a:moveTo>
                    <a:lnTo>
                      <a:pt x="800" y="0"/>
                    </a:lnTo>
                    <a:lnTo>
                      <a:pt x="992" y="226"/>
                    </a:lnTo>
                    <a:lnTo>
                      <a:pt x="0" y="226"/>
                    </a:lnTo>
                    <a:lnTo>
                      <a:pt x="192" y="0"/>
                    </a:lnTo>
                    <a:close/>
                    <a:moveTo>
                      <a:pt x="591" y="181"/>
                    </a:moveTo>
                    <a:lnTo>
                      <a:pt x="578" y="111"/>
                    </a:lnTo>
                    <a:lnTo>
                      <a:pt x="387" y="111"/>
                    </a:lnTo>
                    <a:lnTo>
                      <a:pt x="371" y="181"/>
                    </a:lnTo>
                    <a:lnTo>
                      <a:pt x="591" y="181"/>
                    </a:lnTo>
                    <a:close/>
                    <a:moveTo>
                      <a:pt x="614" y="106"/>
                    </a:moveTo>
                    <a:lnTo>
                      <a:pt x="608" y="83"/>
                    </a:lnTo>
                    <a:lnTo>
                      <a:pt x="337" y="83"/>
                    </a:lnTo>
                    <a:lnTo>
                      <a:pt x="328" y="106"/>
                    </a:lnTo>
                    <a:lnTo>
                      <a:pt x="614" y="106"/>
                    </a:lnTo>
                    <a:close/>
                    <a:moveTo>
                      <a:pt x="837" y="81"/>
                    </a:moveTo>
                    <a:lnTo>
                      <a:pt x="821" y="60"/>
                    </a:lnTo>
                    <a:lnTo>
                      <a:pt x="702" y="60"/>
                    </a:lnTo>
                    <a:lnTo>
                      <a:pt x="713" y="81"/>
                    </a:lnTo>
                    <a:lnTo>
                      <a:pt x="837" y="81"/>
                    </a:lnTo>
                    <a:close/>
                    <a:moveTo>
                      <a:pt x="820" y="59"/>
                    </a:moveTo>
                    <a:lnTo>
                      <a:pt x="805" y="41"/>
                    </a:lnTo>
                    <a:lnTo>
                      <a:pt x="713" y="41"/>
                    </a:lnTo>
                    <a:lnTo>
                      <a:pt x="723" y="59"/>
                    </a:lnTo>
                    <a:lnTo>
                      <a:pt x="820" y="59"/>
                    </a:lnTo>
                    <a:close/>
                    <a:moveTo>
                      <a:pt x="171" y="60"/>
                    </a:moveTo>
                    <a:lnTo>
                      <a:pt x="155" y="81"/>
                    </a:lnTo>
                    <a:lnTo>
                      <a:pt x="254" y="81"/>
                    </a:lnTo>
                    <a:lnTo>
                      <a:pt x="265" y="60"/>
                    </a:lnTo>
                    <a:lnTo>
                      <a:pt x="171" y="60"/>
                    </a:lnTo>
                    <a:close/>
                    <a:moveTo>
                      <a:pt x="187" y="41"/>
                    </a:moveTo>
                    <a:lnTo>
                      <a:pt x="172" y="59"/>
                    </a:lnTo>
                    <a:lnTo>
                      <a:pt x="245" y="59"/>
                    </a:lnTo>
                    <a:lnTo>
                      <a:pt x="256" y="41"/>
                    </a:lnTo>
                    <a:lnTo>
                      <a:pt x="187" y="41"/>
                    </a:lnTo>
                    <a:close/>
                    <a:moveTo>
                      <a:pt x="477" y="214"/>
                    </a:moveTo>
                    <a:lnTo>
                      <a:pt x="478" y="184"/>
                    </a:lnTo>
                    <a:lnTo>
                      <a:pt x="370" y="184"/>
                    </a:lnTo>
                    <a:lnTo>
                      <a:pt x="363" y="214"/>
                    </a:lnTo>
                    <a:lnTo>
                      <a:pt x="477" y="214"/>
                    </a:lnTo>
                    <a:close/>
                    <a:moveTo>
                      <a:pt x="597" y="214"/>
                    </a:moveTo>
                    <a:lnTo>
                      <a:pt x="591" y="184"/>
                    </a:lnTo>
                    <a:lnTo>
                      <a:pt x="483" y="184"/>
                    </a:lnTo>
                    <a:lnTo>
                      <a:pt x="482" y="214"/>
                    </a:lnTo>
                    <a:lnTo>
                      <a:pt x="597" y="214"/>
                    </a:lnTo>
                    <a:close/>
                    <a:moveTo>
                      <a:pt x="855" y="106"/>
                    </a:moveTo>
                    <a:lnTo>
                      <a:pt x="837" y="83"/>
                    </a:lnTo>
                    <a:lnTo>
                      <a:pt x="770" y="83"/>
                    </a:lnTo>
                    <a:lnTo>
                      <a:pt x="784" y="106"/>
                    </a:lnTo>
                    <a:lnTo>
                      <a:pt x="855" y="106"/>
                    </a:lnTo>
                    <a:close/>
                    <a:moveTo>
                      <a:pt x="206" y="106"/>
                    </a:moveTo>
                    <a:lnTo>
                      <a:pt x="221" y="83"/>
                    </a:lnTo>
                    <a:lnTo>
                      <a:pt x="154" y="83"/>
                    </a:lnTo>
                    <a:lnTo>
                      <a:pt x="136" y="106"/>
                    </a:lnTo>
                    <a:lnTo>
                      <a:pt x="206" y="106"/>
                    </a:lnTo>
                    <a:close/>
                    <a:moveTo>
                      <a:pt x="201" y="22"/>
                    </a:moveTo>
                    <a:lnTo>
                      <a:pt x="187" y="39"/>
                    </a:lnTo>
                    <a:lnTo>
                      <a:pt x="248" y="39"/>
                    </a:lnTo>
                    <a:lnTo>
                      <a:pt x="259" y="22"/>
                    </a:lnTo>
                    <a:lnTo>
                      <a:pt x="201" y="22"/>
                    </a:lnTo>
                    <a:close/>
                    <a:moveTo>
                      <a:pt x="687" y="106"/>
                    </a:moveTo>
                    <a:lnTo>
                      <a:pt x="678" y="83"/>
                    </a:lnTo>
                    <a:lnTo>
                      <a:pt x="611" y="83"/>
                    </a:lnTo>
                    <a:lnTo>
                      <a:pt x="617" y="106"/>
                    </a:lnTo>
                    <a:lnTo>
                      <a:pt x="687" y="106"/>
                    </a:lnTo>
                    <a:close/>
                    <a:moveTo>
                      <a:pt x="790" y="22"/>
                    </a:moveTo>
                    <a:lnTo>
                      <a:pt x="734" y="22"/>
                    </a:lnTo>
                    <a:lnTo>
                      <a:pt x="745" y="39"/>
                    </a:lnTo>
                    <a:lnTo>
                      <a:pt x="804" y="39"/>
                    </a:lnTo>
                    <a:lnTo>
                      <a:pt x="790" y="22"/>
                    </a:lnTo>
                    <a:close/>
                    <a:moveTo>
                      <a:pt x="325" y="106"/>
                    </a:moveTo>
                    <a:lnTo>
                      <a:pt x="334" y="83"/>
                    </a:lnTo>
                    <a:lnTo>
                      <a:pt x="269" y="83"/>
                    </a:lnTo>
                    <a:lnTo>
                      <a:pt x="257" y="106"/>
                    </a:lnTo>
                    <a:lnTo>
                      <a:pt x="325" y="106"/>
                    </a:lnTo>
                    <a:close/>
                    <a:moveTo>
                      <a:pt x="332" y="39"/>
                    </a:moveTo>
                    <a:lnTo>
                      <a:pt x="372" y="39"/>
                    </a:lnTo>
                    <a:lnTo>
                      <a:pt x="377" y="22"/>
                    </a:lnTo>
                    <a:lnTo>
                      <a:pt x="339" y="22"/>
                    </a:lnTo>
                    <a:lnTo>
                      <a:pt x="332" y="39"/>
                    </a:lnTo>
                    <a:close/>
                    <a:moveTo>
                      <a:pt x="311" y="60"/>
                    </a:moveTo>
                    <a:lnTo>
                      <a:pt x="302" y="81"/>
                    </a:lnTo>
                    <a:lnTo>
                      <a:pt x="345" y="81"/>
                    </a:lnTo>
                    <a:lnTo>
                      <a:pt x="352" y="60"/>
                    </a:lnTo>
                    <a:lnTo>
                      <a:pt x="311" y="60"/>
                    </a:lnTo>
                    <a:close/>
                    <a:moveTo>
                      <a:pt x="456" y="39"/>
                    </a:moveTo>
                    <a:lnTo>
                      <a:pt x="495" y="39"/>
                    </a:lnTo>
                    <a:lnTo>
                      <a:pt x="495" y="22"/>
                    </a:lnTo>
                    <a:lnTo>
                      <a:pt x="458" y="22"/>
                    </a:lnTo>
                    <a:lnTo>
                      <a:pt x="456" y="39"/>
                    </a:lnTo>
                    <a:close/>
                    <a:moveTo>
                      <a:pt x="403" y="6"/>
                    </a:moveTo>
                    <a:lnTo>
                      <a:pt x="398" y="21"/>
                    </a:lnTo>
                    <a:lnTo>
                      <a:pt x="435" y="21"/>
                    </a:lnTo>
                    <a:lnTo>
                      <a:pt x="438" y="6"/>
                    </a:lnTo>
                    <a:lnTo>
                      <a:pt x="403" y="6"/>
                    </a:lnTo>
                    <a:close/>
                    <a:moveTo>
                      <a:pt x="355" y="60"/>
                    </a:moveTo>
                    <a:lnTo>
                      <a:pt x="348" y="81"/>
                    </a:lnTo>
                    <a:lnTo>
                      <a:pt x="391" y="81"/>
                    </a:lnTo>
                    <a:lnTo>
                      <a:pt x="396" y="60"/>
                    </a:lnTo>
                    <a:lnTo>
                      <a:pt x="355" y="60"/>
                    </a:lnTo>
                    <a:close/>
                    <a:moveTo>
                      <a:pt x="662" y="39"/>
                    </a:moveTo>
                    <a:lnTo>
                      <a:pt x="701" y="39"/>
                    </a:lnTo>
                    <a:lnTo>
                      <a:pt x="692" y="22"/>
                    </a:lnTo>
                    <a:lnTo>
                      <a:pt x="655" y="22"/>
                    </a:lnTo>
                    <a:lnTo>
                      <a:pt x="662" y="39"/>
                    </a:lnTo>
                    <a:close/>
                    <a:moveTo>
                      <a:pt x="572" y="60"/>
                    </a:moveTo>
                    <a:lnTo>
                      <a:pt x="576" y="81"/>
                    </a:lnTo>
                    <a:lnTo>
                      <a:pt x="619" y="81"/>
                    </a:lnTo>
                    <a:lnTo>
                      <a:pt x="613" y="60"/>
                    </a:lnTo>
                    <a:lnTo>
                      <a:pt x="572" y="60"/>
                    </a:lnTo>
                    <a:close/>
                    <a:moveTo>
                      <a:pt x="442" y="60"/>
                    </a:moveTo>
                    <a:lnTo>
                      <a:pt x="439" y="81"/>
                    </a:lnTo>
                    <a:lnTo>
                      <a:pt x="482" y="81"/>
                    </a:lnTo>
                    <a:lnTo>
                      <a:pt x="483" y="60"/>
                    </a:lnTo>
                    <a:lnTo>
                      <a:pt x="442" y="60"/>
                    </a:lnTo>
                    <a:close/>
                    <a:moveTo>
                      <a:pt x="591" y="6"/>
                    </a:moveTo>
                    <a:lnTo>
                      <a:pt x="595" y="21"/>
                    </a:lnTo>
                    <a:lnTo>
                      <a:pt x="632" y="21"/>
                    </a:lnTo>
                    <a:lnTo>
                      <a:pt x="626" y="6"/>
                    </a:lnTo>
                    <a:lnTo>
                      <a:pt x="591" y="6"/>
                    </a:lnTo>
                    <a:close/>
                    <a:moveTo>
                      <a:pt x="478" y="6"/>
                    </a:moveTo>
                    <a:lnTo>
                      <a:pt x="477" y="21"/>
                    </a:lnTo>
                    <a:lnTo>
                      <a:pt x="514" y="21"/>
                    </a:lnTo>
                    <a:lnTo>
                      <a:pt x="513" y="6"/>
                    </a:lnTo>
                    <a:lnTo>
                      <a:pt x="478" y="6"/>
                    </a:lnTo>
                    <a:close/>
                    <a:moveTo>
                      <a:pt x="629" y="6"/>
                    </a:moveTo>
                    <a:lnTo>
                      <a:pt x="634" y="21"/>
                    </a:lnTo>
                    <a:lnTo>
                      <a:pt x="672" y="21"/>
                    </a:lnTo>
                    <a:lnTo>
                      <a:pt x="664" y="6"/>
                    </a:lnTo>
                    <a:lnTo>
                      <a:pt x="629" y="6"/>
                    </a:lnTo>
                    <a:close/>
                    <a:moveTo>
                      <a:pt x="615" y="60"/>
                    </a:moveTo>
                    <a:lnTo>
                      <a:pt x="621" y="81"/>
                    </a:lnTo>
                    <a:lnTo>
                      <a:pt x="664" y="81"/>
                    </a:lnTo>
                    <a:lnTo>
                      <a:pt x="656" y="60"/>
                    </a:lnTo>
                    <a:lnTo>
                      <a:pt x="615" y="60"/>
                    </a:lnTo>
                    <a:close/>
                    <a:moveTo>
                      <a:pt x="580" y="39"/>
                    </a:moveTo>
                    <a:lnTo>
                      <a:pt x="619" y="39"/>
                    </a:lnTo>
                    <a:lnTo>
                      <a:pt x="614" y="22"/>
                    </a:lnTo>
                    <a:lnTo>
                      <a:pt x="576" y="22"/>
                    </a:lnTo>
                    <a:lnTo>
                      <a:pt x="580" y="39"/>
                    </a:lnTo>
                    <a:close/>
                    <a:moveTo>
                      <a:pt x="485" y="60"/>
                    </a:moveTo>
                    <a:lnTo>
                      <a:pt x="485" y="81"/>
                    </a:lnTo>
                    <a:lnTo>
                      <a:pt x="528" y="81"/>
                    </a:lnTo>
                    <a:lnTo>
                      <a:pt x="526" y="60"/>
                    </a:lnTo>
                    <a:lnTo>
                      <a:pt x="485" y="60"/>
                    </a:lnTo>
                    <a:close/>
                    <a:moveTo>
                      <a:pt x="497" y="39"/>
                    </a:moveTo>
                    <a:lnTo>
                      <a:pt x="536" y="39"/>
                    </a:lnTo>
                    <a:lnTo>
                      <a:pt x="535" y="22"/>
                    </a:lnTo>
                    <a:lnTo>
                      <a:pt x="497" y="22"/>
                    </a:lnTo>
                    <a:lnTo>
                      <a:pt x="497" y="39"/>
                    </a:lnTo>
                    <a:close/>
                    <a:moveTo>
                      <a:pt x="516" y="6"/>
                    </a:moveTo>
                    <a:lnTo>
                      <a:pt x="517" y="21"/>
                    </a:lnTo>
                    <a:lnTo>
                      <a:pt x="554" y="21"/>
                    </a:lnTo>
                    <a:lnTo>
                      <a:pt x="551" y="6"/>
                    </a:lnTo>
                    <a:lnTo>
                      <a:pt x="516" y="6"/>
                    </a:lnTo>
                    <a:close/>
                    <a:moveTo>
                      <a:pt x="782" y="106"/>
                    </a:moveTo>
                    <a:lnTo>
                      <a:pt x="767" y="83"/>
                    </a:lnTo>
                    <a:lnTo>
                      <a:pt x="724" y="83"/>
                    </a:lnTo>
                    <a:lnTo>
                      <a:pt x="736" y="106"/>
                    </a:lnTo>
                    <a:lnTo>
                      <a:pt x="782" y="106"/>
                    </a:lnTo>
                    <a:close/>
                    <a:moveTo>
                      <a:pt x="214" y="6"/>
                    </a:moveTo>
                    <a:lnTo>
                      <a:pt x="202" y="21"/>
                    </a:lnTo>
                    <a:lnTo>
                      <a:pt x="239" y="21"/>
                    </a:lnTo>
                    <a:lnTo>
                      <a:pt x="249" y="6"/>
                    </a:lnTo>
                    <a:lnTo>
                      <a:pt x="214" y="6"/>
                    </a:lnTo>
                    <a:close/>
                    <a:moveTo>
                      <a:pt x="252" y="6"/>
                    </a:moveTo>
                    <a:lnTo>
                      <a:pt x="241" y="21"/>
                    </a:lnTo>
                    <a:lnTo>
                      <a:pt x="278" y="21"/>
                    </a:lnTo>
                    <a:lnTo>
                      <a:pt x="287" y="6"/>
                    </a:lnTo>
                    <a:lnTo>
                      <a:pt x="252" y="6"/>
                    </a:lnTo>
                    <a:close/>
                    <a:moveTo>
                      <a:pt x="250" y="39"/>
                    </a:moveTo>
                    <a:lnTo>
                      <a:pt x="289" y="39"/>
                    </a:lnTo>
                    <a:lnTo>
                      <a:pt x="298" y="22"/>
                    </a:lnTo>
                    <a:lnTo>
                      <a:pt x="260" y="22"/>
                    </a:lnTo>
                    <a:lnTo>
                      <a:pt x="250" y="39"/>
                    </a:lnTo>
                    <a:close/>
                    <a:moveTo>
                      <a:pt x="289" y="6"/>
                    </a:moveTo>
                    <a:lnTo>
                      <a:pt x="280" y="21"/>
                    </a:lnTo>
                    <a:lnTo>
                      <a:pt x="318" y="21"/>
                    </a:lnTo>
                    <a:lnTo>
                      <a:pt x="325" y="6"/>
                    </a:lnTo>
                    <a:lnTo>
                      <a:pt x="289" y="6"/>
                    </a:lnTo>
                    <a:close/>
                    <a:moveTo>
                      <a:pt x="667" y="6"/>
                    </a:moveTo>
                    <a:lnTo>
                      <a:pt x="674" y="21"/>
                    </a:lnTo>
                    <a:lnTo>
                      <a:pt x="711" y="21"/>
                    </a:lnTo>
                    <a:lnTo>
                      <a:pt x="702" y="6"/>
                    </a:lnTo>
                    <a:lnTo>
                      <a:pt x="667" y="6"/>
                    </a:lnTo>
                    <a:close/>
                    <a:moveTo>
                      <a:pt x="268" y="60"/>
                    </a:moveTo>
                    <a:lnTo>
                      <a:pt x="257" y="81"/>
                    </a:lnTo>
                    <a:lnTo>
                      <a:pt x="300" y="81"/>
                    </a:lnTo>
                    <a:lnTo>
                      <a:pt x="309" y="60"/>
                    </a:lnTo>
                    <a:lnTo>
                      <a:pt x="268" y="60"/>
                    </a:lnTo>
                    <a:close/>
                    <a:moveTo>
                      <a:pt x="374" y="39"/>
                    </a:moveTo>
                    <a:lnTo>
                      <a:pt x="413" y="39"/>
                    </a:lnTo>
                    <a:lnTo>
                      <a:pt x="416" y="22"/>
                    </a:lnTo>
                    <a:lnTo>
                      <a:pt x="379" y="22"/>
                    </a:lnTo>
                    <a:lnTo>
                      <a:pt x="374" y="39"/>
                    </a:lnTo>
                    <a:close/>
                    <a:moveTo>
                      <a:pt x="704" y="6"/>
                    </a:moveTo>
                    <a:lnTo>
                      <a:pt x="713" y="21"/>
                    </a:lnTo>
                    <a:lnTo>
                      <a:pt x="750" y="21"/>
                    </a:lnTo>
                    <a:lnTo>
                      <a:pt x="739" y="6"/>
                    </a:lnTo>
                    <a:lnTo>
                      <a:pt x="704" y="6"/>
                    </a:lnTo>
                    <a:close/>
                    <a:moveTo>
                      <a:pt x="365" y="6"/>
                    </a:moveTo>
                    <a:lnTo>
                      <a:pt x="359" y="21"/>
                    </a:lnTo>
                    <a:lnTo>
                      <a:pt x="396" y="21"/>
                    </a:lnTo>
                    <a:lnTo>
                      <a:pt x="400" y="6"/>
                    </a:lnTo>
                    <a:lnTo>
                      <a:pt x="365" y="6"/>
                    </a:lnTo>
                    <a:close/>
                    <a:moveTo>
                      <a:pt x="621" y="39"/>
                    </a:moveTo>
                    <a:lnTo>
                      <a:pt x="660" y="39"/>
                    </a:lnTo>
                    <a:lnTo>
                      <a:pt x="653" y="22"/>
                    </a:lnTo>
                    <a:lnTo>
                      <a:pt x="616" y="22"/>
                    </a:lnTo>
                    <a:lnTo>
                      <a:pt x="621" y="39"/>
                    </a:lnTo>
                    <a:close/>
                    <a:moveTo>
                      <a:pt x="742" y="6"/>
                    </a:moveTo>
                    <a:lnTo>
                      <a:pt x="752" y="21"/>
                    </a:lnTo>
                    <a:lnTo>
                      <a:pt x="789" y="21"/>
                    </a:lnTo>
                    <a:lnTo>
                      <a:pt x="777" y="6"/>
                    </a:lnTo>
                    <a:lnTo>
                      <a:pt x="742" y="6"/>
                    </a:lnTo>
                    <a:close/>
                    <a:moveTo>
                      <a:pt x="254" y="106"/>
                    </a:moveTo>
                    <a:lnTo>
                      <a:pt x="266" y="83"/>
                    </a:lnTo>
                    <a:lnTo>
                      <a:pt x="223" y="83"/>
                    </a:lnTo>
                    <a:lnTo>
                      <a:pt x="209" y="106"/>
                    </a:lnTo>
                    <a:lnTo>
                      <a:pt x="254" y="106"/>
                    </a:lnTo>
                    <a:close/>
                    <a:moveTo>
                      <a:pt x="258" y="41"/>
                    </a:moveTo>
                    <a:lnTo>
                      <a:pt x="247" y="59"/>
                    </a:lnTo>
                    <a:lnTo>
                      <a:pt x="288" y="59"/>
                    </a:lnTo>
                    <a:lnTo>
                      <a:pt x="297" y="41"/>
                    </a:lnTo>
                    <a:lnTo>
                      <a:pt x="258" y="41"/>
                    </a:lnTo>
                    <a:close/>
                    <a:moveTo>
                      <a:pt x="291" y="39"/>
                    </a:moveTo>
                    <a:lnTo>
                      <a:pt x="330" y="39"/>
                    </a:lnTo>
                    <a:lnTo>
                      <a:pt x="337" y="22"/>
                    </a:lnTo>
                    <a:lnTo>
                      <a:pt x="300" y="22"/>
                    </a:lnTo>
                    <a:lnTo>
                      <a:pt x="291" y="39"/>
                    </a:lnTo>
                    <a:close/>
                    <a:moveTo>
                      <a:pt x="440" y="6"/>
                    </a:moveTo>
                    <a:lnTo>
                      <a:pt x="438" y="21"/>
                    </a:lnTo>
                    <a:lnTo>
                      <a:pt x="475" y="21"/>
                    </a:lnTo>
                    <a:lnTo>
                      <a:pt x="476" y="6"/>
                    </a:lnTo>
                    <a:lnTo>
                      <a:pt x="440" y="6"/>
                    </a:lnTo>
                    <a:close/>
                    <a:moveTo>
                      <a:pt x="553" y="6"/>
                    </a:moveTo>
                    <a:lnTo>
                      <a:pt x="556" y="21"/>
                    </a:lnTo>
                    <a:lnTo>
                      <a:pt x="593" y="21"/>
                    </a:lnTo>
                    <a:lnTo>
                      <a:pt x="589" y="6"/>
                    </a:lnTo>
                    <a:lnTo>
                      <a:pt x="553" y="6"/>
                    </a:lnTo>
                    <a:close/>
                    <a:moveTo>
                      <a:pt x="529" y="60"/>
                    </a:moveTo>
                    <a:lnTo>
                      <a:pt x="530" y="81"/>
                    </a:lnTo>
                    <a:lnTo>
                      <a:pt x="573" y="81"/>
                    </a:lnTo>
                    <a:lnTo>
                      <a:pt x="570" y="60"/>
                    </a:lnTo>
                    <a:lnTo>
                      <a:pt x="529" y="60"/>
                    </a:lnTo>
                    <a:close/>
                    <a:moveTo>
                      <a:pt x="539" y="39"/>
                    </a:moveTo>
                    <a:lnTo>
                      <a:pt x="578" y="39"/>
                    </a:lnTo>
                    <a:lnTo>
                      <a:pt x="574" y="22"/>
                    </a:lnTo>
                    <a:lnTo>
                      <a:pt x="537" y="22"/>
                    </a:lnTo>
                    <a:lnTo>
                      <a:pt x="539" y="39"/>
                    </a:lnTo>
                    <a:close/>
                    <a:moveTo>
                      <a:pt x="415" y="39"/>
                    </a:moveTo>
                    <a:lnTo>
                      <a:pt x="454" y="39"/>
                    </a:lnTo>
                    <a:lnTo>
                      <a:pt x="456" y="22"/>
                    </a:lnTo>
                    <a:lnTo>
                      <a:pt x="418" y="22"/>
                    </a:lnTo>
                    <a:lnTo>
                      <a:pt x="415" y="39"/>
                    </a:lnTo>
                    <a:close/>
                    <a:moveTo>
                      <a:pt x="659" y="60"/>
                    </a:moveTo>
                    <a:lnTo>
                      <a:pt x="667" y="81"/>
                    </a:lnTo>
                    <a:lnTo>
                      <a:pt x="710" y="81"/>
                    </a:lnTo>
                    <a:lnTo>
                      <a:pt x="700" y="60"/>
                    </a:lnTo>
                    <a:lnTo>
                      <a:pt x="659" y="60"/>
                    </a:lnTo>
                    <a:close/>
                    <a:moveTo>
                      <a:pt x="704" y="39"/>
                    </a:moveTo>
                    <a:lnTo>
                      <a:pt x="742" y="39"/>
                    </a:lnTo>
                    <a:lnTo>
                      <a:pt x="732" y="22"/>
                    </a:lnTo>
                    <a:lnTo>
                      <a:pt x="695" y="22"/>
                    </a:lnTo>
                    <a:lnTo>
                      <a:pt x="704" y="39"/>
                    </a:lnTo>
                    <a:close/>
                    <a:moveTo>
                      <a:pt x="327" y="6"/>
                    </a:moveTo>
                    <a:lnTo>
                      <a:pt x="320" y="21"/>
                    </a:lnTo>
                    <a:lnTo>
                      <a:pt x="357" y="21"/>
                    </a:lnTo>
                    <a:lnTo>
                      <a:pt x="362" y="6"/>
                    </a:lnTo>
                    <a:lnTo>
                      <a:pt x="327" y="6"/>
                    </a:lnTo>
                    <a:close/>
                    <a:moveTo>
                      <a:pt x="398" y="60"/>
                    </a:moveTo>
                    <a:lnTo>
                      <a:pt x="393" y="81"/>
                    </a:lnTo>
                    <a:lnTo>
                      <a:pt x="436" y="81"/>
                    </a:lnTo>
                    <a:lnTo>
                      <a:pt x="439" y="60"/>
                    </a:lnTo>
                    <a:lnTo>
                      <a:pt x="398" y="60"/>
                    </a:lnTo>
                    <a:close/>
                    <a:moveTo>
                      <a:pt x="680" y="59"/>
                    </a:moveTo>
                    <a:lnTo>
                      <a:pt x="721" y="59"/>
                    </a:lnTo>
                    <a:lnTo>
                      <a:pt x="711" y="41"/>
                    </a:lnTo>
                    <a:lnTo>
                      <a:pt x="672" y="41"/>
                    </a:lnTo>
                    <a:lnTo>
                      <a:pt x="680" y="59"/>
                    </a:lnTo>
                    <a:close/>
                    <a:moveTo>
                      <a:pt x="420" y="59"/>
                    </a:moveTo>
                    <a:lnTo>
                      <a:pt x="461" y="59"/>
                    </a:lnTo>
                    <a:lnTo>
                      <a:pt x="463" y="41"/>
                    </a:lnTo>
                    <a:lnTo>
                      <a:pt x="424" y="41"/>
                    </a:lnTo>
                    <a:lnTo>
                      <a:pt x="420" y="59"/>
                    </a:lnTo>
                    <a:close/>
                    <a:moveTo>
                      <a:pt x="637" y="59"/>
                    </a:moveTo>
                    <a:lnTo>
                      <a:pt x="678" y="59"/>
                    </a:lnTo>
                    <a:lnTo>
                      <a:pt x="669" y="41"/>
                    </a:lnTo>
                    <a:lnTo>
                      <a:pt x="631" y="41"/>
                    </a:lnTo>
                    <a:lnTo>
                      <a:pt x="637" y="59"/>
                    </a:lnTo>
                    <a:close/>
                    <a:moveTo>
                      <a:pt x="377" y="59"/>
                    </a:moveTo>
                    <a:lnTo>
                      <a:pt x="418" y="59"/>
                    </a:lnTo>
                    <a:lnTo>
                      <a:pt x="421" y="41"/>
                    </a:lnTo>
                    <a:lnTo>
                      <a:pt x="382" y="41"/>
                    </a:lnTo>
                    <a:lnTo>
                      <a:pt x="377" y="59"/>
                    </a:lnTo>
                    <a:close/>
                    <a:moveTo>
                      <a:pt x="464" y="59"/>
                    </a:moveTo>
                    <a:lnTo>
                      <a:pt x="505" y="59"/>
                    </a:lnTo>
                    <a:lnTo>
                      <a:pt x="504" y="41"/>
                    </a:lnTo>
                    <a:lnTo>
                      <a:pt x="465" y="41"/>
                    </a:lnTo>
                    <a:lnTo>
                      <a:pt x="464" y="59"/>
                    </a:lnTo>
                    <a:close/>
                    <a:moveTo>
                      <a:pt x="594" y="59"/>
                    </a:moveTo>
                    <a:lnTo>
                      <a:pt x="634" y="59"/>
                    </a:lnTo>
                    <a:lnTo>
                      <a:pt x="628" y="41"/>
                    </a:lnTo>
                    <a:lnTo>
                      <a:pt x="589" y="41"/>
                    </a:lnTo>
                    <a:lnTo>
                      <a:pt x="594" y="59"/>
                    </a:lnTo>
                    <a:close/>
                    <a:moveTo>
                      <a:pt x="334" y="59"/>
                    </a:moveTo>
                    <a:lnTo>
                      <a:pt x="374" y="59"/>
                    </a:lnTo>
                    <a:lnTo>
                      <a:pt x="380" y="41"/>
                    </a:lnTo>
                    <a:lnTo>
                      <a:pt x="341" y="41"/>
                    </a:lnTo>
                    <a:lnTo>
                      <a:pt x="334" y="59"/>
                    </a:lnTo>
                    <a:close/>
                    <a:moveTo>
                      <a:pt x="290" y="59"/>
                    </a:moveTo>
                    <a:lnTo>
                      <a:pt x="331" y="59"/>
                    </a:lnTo>
                    <a:lnTo>
                      <a:pt x="338" y="41"/>
                    </a:lnTo>
                    <a:lnTo>
                      <a:pt x="300" y="41"/>
                    </a:lnTo>
                    <a:lnTo>
                      <a:pt x="290" y="59"/>
                    </a:lnTo>
                    <a:close/>
                    <a:moveTo>
                      <a:pt x="507" y="59"/>
                    </a:moveTo>
                    <a:lnTo>
                      <a:pt x="548" y="59"/>
                    </a:lnTo>
                    <a:lnTo>
                      <a:pt x="545" y="41"/>
                    </a:lnTo>
                    <a:lnTo>
                      <a:pt x="506" y="41"/>
                    </a:lnTo>
                    <a:lnTo>
                      <a:pt x="507" y="59"/>
                    </a:lnTo>
                    <a:close/>
                    <a:moveTo>
                      <a:pt x="550" y="59"/>
                    </a:moveTo>
                    <a:lnTo>
                      <a:pt x="591" y="59"/>
                    </a:lnTo>
                    <a:lnTo>
                      <a:pt x="587" y="41"/>
                    </a:lnTo>
                    <a:lnTo>
                      <a:pt x="548" y="41"/>
                    </a:lnTo>
                    <a:lnTo>
                      <a:pt x="550" y="59"/>
                    </a:lnTo>
                    <a:close/>
                    <a:moveTo>
                      <a:pt x="734" y="106"/>
                    </a:moveTo>
                    <a:lnTo>
                      <a:pt x="722" y="83"/>
                    </a:lnTo>
                    <a:lnTo>
                      <a:pt x="680" y="83"/>
                    </a:lnTo>
                    <a:lnTo>
                      <a:pt x="690" y="106"/>
                    </a:lnTo>
                    <a:lnTo>
                      <a:pt x="734" y="106"/>
                    </a:lnTo>
                    <a:close/>
                  </a:path>
                </a:pathLst>
              </a:custGeom>
              <a:grpFill/>
              <a:ln w="9525">
                <a:noFill/>
                <a:round/>
                <a:headEnd/>
                <a:tailEnd/>
              </a:ln>
            </p:spPr>
            <p:txBody>
              <a:bodyPr/>
              <a:lstStyle/>
              <a:p>
                <a:endParaRPr lang="en-US">
                  <a:solidFill>
                    <a:srgbClr val="676767"/>
                  </a:solidFill>
                </a:endParaRPr>
              </a:p>
            </p:txBody>
          </p:sp>
          <p:sp>
            <p:nvSpPr>
              <p:cNvPr id="100" name="Freeform 55"/>
              <p:cNvSpPr>
                <a:spLocks/>
              </p:cNvSpPr>
              <p:nvPr/>
            </p:nvSpPr>
            <p:spPr bwMode="auto">
              <a:xfrm>
                <a:off x="1360" y="1782"/>
                <a:ext cx="758" cy="38"/>
              </a:xfrm>
              <a:custGeom>
                <a:avLst/>
                <a:gdLst>
                  <a:gd name="T0" fmla="*/ 0 w 2152"/>
                  <a:gd name="T1" fmla="*/ 0 h 48"/>
                  <a:gd name="T2" fmla="*/ 0 w 2152"/>
                  <a:gd name="T3" fmla="*/ 2 h 48"/>
                  <a:gd name="T4" fmla="*/ 0 w 2152"/>
                  <a:gd name="T5" fmla="*/ 3 h 48"/>
                  <a:gd name="T6" fmla="*/ 0 w 2152"/>
                  <a:gd name="T7" fmla="*/ 3 h 48"/>
                  <a:gd name="T8" fmla="*/ 0 w 2152"/>
                  <a:gd name="T9" fmla="*/ 2 h 48"/>
                  <a:gd name="T10" fmla="*/ 0 w 2152"/>
                  <a:gd name="T11" fmla="*/ 0 h 48"/>
                  <a:gd name="T12" fmla="*/ 0 w 2152"/>
                  <a:gd name="T13" fmla="*/ 0 h 48"/>
                  <a:gd name="T14" fmla="*/ 0 60000 65536"/>
                  <a:gd name="T15" fmla="*/ 0 60000 65536"/>
                  <a:gd name="T16" fmla="*/ 0 60000 65536"/>
                  <a:gd name="T17" fmla="*/ 0 60000 65536"/>
                  <a:gd name="T18" fmla="*/ 0 60000 65536"/>
                  <a:gd name="T19" fmla="*/ 0 60000 65536"/>
                  <a:gd name="T20" fmla="*/ 0 60000 65536"/>
                  <a:gd name="T21" fmla="*/ 0 w 2152"/>
                  <a:gd name="T22" fmla="*/ 0 h 48"/>
                  <a:gd name="T23" fmla="*/ 2152 w 215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2" h="48">
                    <a:moveTo>
                      <a:pt x="0" y="0"/>
                    </a:moveTo>
                    <a:cubicBezTo>
                      <a:pt x="0" y="5"/>
                      <a:pt x="0" y="5"/>
                      <a:pt x="0" y="5"/>
                    </a:cubicBezTo>
                    <a:cubicBezTo>
                      <a:pt x="0" y="29"/>
                      <a:pt x="19" y="48"/>
                      <a:pt x="43" y="48"/>
                    </a:cubicBezTo>
                    <a:cubicBezTo>
                      <a:pt x="2109" y="48"/>
                      <a:pt x="2109" y="48"/>
                      <a:pt x="2109" y="48"/>
                    </a:cubicBezTo>
                    <a:cubicBezTo>
                      <a:pt x="2133" y="48"/>
                      <a:pt x="2152" y="29"/>
                      <a:pt x="2152" y="5"/>
                    </a:cubicBezTo>
                    <a:cubicBezTo>
                      <a:pt x="2152" y="0"/>
                      <a:pt x="2152" y="0"/>
                      <a:pt x="2152" y="0"/>
                    </a:cubicBezTo>
                    <a:lnTo>
                      <a:pt x="0" y="0"/>
                    </a:lnTo>
                    <a:close/>
                  </a:path>
                </a:pathLst>
              </a:custGeom>
              <a:grpFill/>
              <a:ln w="9525">
                <a:noFill/>
                <a:round/>
                <a:headEnd/>
                <a:tailEnd/>
              </a:ln>
            </p:spPr>
            <p:txBody>
              <a:bodyPr/>
              <a:lstStyle/>
              <a:p>
                <a:endParaRPr lang="en-US">
                  <a:solidFill>
                    <a:srgbClr val="676767"/>
                  </a:solidFill>
                </a:endParaRPr>
              </a:p>
            </p:txBody>
          </p:sp>
        </p:grpSp>
        <p:sp>
          <p:nvSpPr>
            <p:cNvPr id="97" name="Freeform 63"/>
            <p:cNvSpPr>
              <a:spLocks noEditPoints="1"/>
            </p:cNvSpPr>
            <p:nvPr/>
          </p:nvSpPr>
          <p:spPr bwMode="auto">
            <a:xfrm>
              <a:off x="588151" y="2419668"/>
              <a:ext cx="212044" cy="210374"/>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sp>
        <p:nvSpPr>
          <p:cNvPr id="70" name="Rectangle 69"/>
          <p:cNvSpPr/>
          <p:nvPr/>
        </p:nvSpPr>
        <p:spPr>
          <a:xfrm>
            <a:off x="1027988" y="1133012"/>
            <a:ext cx="1769165" cy="275460"/>
          </a:xfrm>
          <a:prstGeom prst="rect">
            <a:avLst/>
          </a:prstGeom>
        </p:spPr>
        <p:txBody>
          <a:bodyPr wrap="square">
            <a:spAutoFit/>
          </a:bodyPr>
          <a:lstStyle/>
          <a:p>
            <a:pPr algn="ctr">
              <a:lnSpc>
                <a:spcPct val="85000"/>
              </a:lnSpc>
            </a:pPr>
            <a:r>
              <a:rPr lang="en-US" sz="1400" dirty="0" smtClean="0">
                <a:solidFill>
                  <a:srgbClr val="676767"/>
                </a:solidFill>
              </a:rPr>
              <a:t>IT</a:t>
            </a:r>
            <a:endParaRPr lang="en-US" sz="1400" dirty="0">
              <a:solidFill>
                <a:srgbClr val="676767"/>
              </a:solidFill>
            </a:endParaRPr>
          </a:p>
        </p:txBody>
      </p:sp>
      <p:cxnSp>
        <p:nvCxnSpPr>
          <p:cNvPr id="71" name="Straight Connector 70"/>
          <p:cNvCxnSpPr/>
          <p:nvPr/>
        </p:nvCxnSpPr>
        <p:spPr>
          <a:xfrm>
            <a:off x="226163" y="2955476"/>
            <a:ext cx="8602855"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1340542" y="2826040"/>
            <a:ext cx="1514403" cy="1642528"/>
          </a:xfrm>
          <a:prstGeom prst="rect">
            <a:avLst/>
          </a:prstGeom>
          <a:gradFill>
            <a:gsLst>
              <a:gs pos="0">
                <a:schemeClr val="tx2">
                  <a:alpha val="0"/>
                </a:schemeClr>
              </a:gs>
              <a:gs pos="51000">
                <a:schemeClr val="tx2">
                  <a:alpha val="30000"/>
                </a:schemeClr>
              </a:gs>
              <a:gs pos="100000">
                <a:schemeClr val="tx2">
                  <a:alpha val="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FFFFFF"/>
              </a:solidFill>
            </a:endParaRPr>
          </a:p>
        </p:txBody>
      </p:sp>
      <p:grpSp>
        <p:nvGrpSpPr>
          <p:cNvPr id="73" name="Group 72"/>
          <p:cNvGrpSpPr/>
          <p:nvPr/>
        </p:nvGrpSpPr>
        <p:grpSpPr>
          <a:xfrm>
            <a:off x="1843355" y="3341870"/>
            <a:ext cx="526569" cy="335378"/>
            <a:chOff x="863975" y="4057148"/>
            <a:chExt cx="760910" cy="484632"/>
          </a:xfrm>
          <a:solidFill>
            <a:schemeClr val="accent5"/>
          </a:solidFill>
        </p:grpSpPr>
        <p:sp>
          <p:nvSpPr>
            <p:cNvPr id="93" name="Chevron 92"/>
            <p:cNvSpPr/>
            <p:nvPr/>
          </p:nvSpPr>
          <p:spPr>
            <a:xfrm>
              <a:off x="1078461" y="4057148"/>
              <a:ext cx="331939" cy="484632"/>
            </a:xfrm>
            <a:prstGeom prst="chevron">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676767"/>
                </a:solidFill>
              </a:endParaRPr>
            </a:p>
          </p:txBody>
        </p:sp>
        <p:sp>
          <p:nvSpPr>
            <p:cNvPr id="94" name="Chevron 93"/>
            <p:cNvSpPr/>
            <p:nvPr/>
          </p:nvSpPr>
          <p:spPr>
            <a:xfrm>
              <a:off x="1292946" y="4057148"/>
              <a:ext cx="331939" cy="484632"/>
            </a:xfrm>
            <a:prstGeom prst="chevron">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676767"/>
                </a:solidFill>
              </a:endParaRPr>
            </a:p>
          </p:txBody>
        </p:sp>
        <p:sp>
          <p:nvSpPr>
            <p:cNvPr id="95" name="Chevron 94"/>
            <p:cNvSpPr/>
            <p:nvPr/>
          </p:nvSpPr>
          <p:spPr>
            <a:xfrm>
              <a:off x="863975" y="4057148"/>
              <a:ext cx="331939" cy="484632"/>
            </a:xfrm>
            <a:prstGeom prst="chevron">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676767"/>
                </a:solidFill>
              </a:endParaRPr>
            </a:p>
          </p:txBody>
        </p:sp>
      </p:grpSp>
      <p:sp>
        <p:nvSpPr>
          <p:cNvPr id="74" name="Rectangle 73"/>
          <p:cNvSpPr/>
          <p:nvPr/>
        </p:nvSpPr>
        <p:spPr>
          <a:xfrm>
            <a:off x="1351747" y="3763006"/>
            <a:ext cx="1429664" cy="523192"/>
          </a:xfrm>
          <a:prstGeom prst="rect">
            <a:avLst/>
          </a:prstGeom>
        </p:spPr>
        <p:txBody>
          <a:bodyPr wrap="square" lIns="91412" tIns="45706" rIns="91412" bIns="45706">
            <a:spAutoFit/>
          </a:bodyPr>
          <a:lstStyle/>
          <a:p>
            <a:pPr algn="ctr" defTabSz="911916"/>
            <a:r>
              <a:rPr lang="ja-JP" altLang="en-US" sz="1400" dirty="0" smtClean="0">
                <a:solidFill>
                  <a:srgbClr val="676767"/>
                </a:solidFill>
                <a:latin typeface="Arial"/>
              </a:rPr>
              <a:t>シンプル</a:t>
            </a:r>
            <a:endParaRPr lang="en-US" altLang="ja-JP" sz="1400" dirty="0" smtClean="0">
              <a:solidFill>
                <a:srgbClr val="676767"/>
              </a:solidFill>
              <a:latin typeface="Arial"/>
            </a:endParaRPr>
          </a:p>
          <a:p>
            <a:pPr algn="ctr" defTabSz="911916"/>
            <a:r>
              <a:rPr lang="ja-JP" altLang="en-US" sz="1400" dirty="0" smtClean="0">
                <a:solidFill>
                  <a:srgbClr val="676767"/>
                </a:solidFill>
                <a:latin typeface="Arial"/>
              </a:rPr>
              <a:t>ワークフロー</a:t>
            </a:r>
            <a:endParaRPr lang="en-US" sz="1400" dirty="0">
              <a:solidFill>
                <a:srgbClr val="676767"/>
              </a:solidFill>
              <a:latin typeface="Arial"/>
            </a:endParaRPr>
          </a:p>
        </p:txBody>
      </p:sp>
      <p:sp>
        <p:nvSpPr>
          <p:cNvPr id="75" name="Rectangle 74"/>
          <p:cNvSpPr/>
          <p:nvPr/>
        </p:nvSpPr>
        <p:spPr>
          <a:xfrm>
            <a:off x="3540242" y="2826040"/>
            <a:ext cx="1514403" cy="1642528"/>
          </a:xfrm>
          <a:prstGeom prst="rect">
            <a:avLst/>
          </a:prstGeom>
          <a:gradFill>
            <a:gsLst>
              <a:gs pos="0">
                <a:schemeClr val="tx2">
                  <a:alpha val="0"/>
                </a:schemeClr>
              </a:gs>
              <a:gs pos="51000">
                <a:schemeClr val="tx2">
                  <a:alpha val="30000"/>
                </a:schemeClr>
              </a:gs>
              <a:gs pos="100000">
                <a:schemeClr val="tx2">
                  <a:alpha val="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FFFFFF"/>
              </a:solidFill>
            </a:endParaRPr>
          </a:p>
        </p:txBody>
      </p:sp>
      <p:sp>
        <p:nvSpPr>
          <p:cNvPr id="76" name="Freeform 362"/>
          <p:cNvSpPr>
            <a:spLocks/>
          </p:cNvSpPr>
          <p:nvPr/>
        </p:nvSpPr>
        <p:spPr bwMode="auto">
          <a:xfrm>
            <a:off x="4046167" y="3281265"/>
            <a:ext cx="358383" cy="435869"/>
          </a:xfrm>
          <a:custGeom>
            <a:avLst/>
            <a:gdLst/>
            <a:ahLst/>
            <a:cxnLst>
              <a:cxn ang="0">
                <a:pos x="84" y="322"/>
              </a:cxn>
              <a:cxn ang="0">
                <a:pos x="5" y="146"/>
              </a:cxn>
              <a:cxn ang="0">
                <a:pos x="46" y="116"/>
              </a:cxn>
              <a:cxn ang="0">
                <a:pos x="73" y="188"/>
              </a:cxn>
              <a:cxn ang="0">
                <a:pos x="72" y="30"/>
              </a:cxn>
              <a:cxn ang="0">
                <a:pos x="100" y="0"/>
              </a:cxn>
              <a:cxn ang="0">
                <a:pos x="132" y="30"/>
              </a:cxn>
              <a:cxn ang="0">
                <a:pos x="132" y="74"/>
              </a:cxn>
              <a:cxn ang="0">
                <a:pos x="132" y="127"/>
              </a:cxn>
              <a:cxn ang="0">
                <a:pos x="135" y="71"/>
              </a:cxn>
              <a:cxn ang="0">
                <a:pos x="172" y="127"/>
              </a:cxn>
              <a:cxn ang="0">
                <a:pos x="177" y="88"/>
              </a:cxn>
              <a:cxn ang="0">
                <a:pos x="220" y="144"/>
              </a:cxn>
              <a:cxn ang="0">
                <a:pos x="222" y="105"/>
              </a:cxn>
              <a:cxn ang="0">
                <a:pos x="266" y="136"/>
              </a:cxn>
              <a:cxn ang="0">
                <a:pos x="264" y="264"/>
              </a:cxn>
              <a:cxn ang="0">
                <a:pos x="243" y="319"/>
              </a:cxn>
              <a:cxn ang="0">
                <a:pos x="84" y="322"/>
              </a:cxn>
            </a:cxnLst>
            <a:rect l="0" t="0" r="r" b="b"/>
            <a:pathLst>
              <a:path w="267" h="325">
                <a:moveTo>
                  <a:pt x="84" y="322"/>
                </a:moveTo>
                <a:cubicBezTo>
                  <a:pt x="84" y="322"/>
                  <a:pt x="10" y="188"/>
                  <a:pt x="5" y="146"/>
                </a:cubicBezTo>
                <a:cubicBezTo>
                  <a:pt x="0" y="104"/>
                  <a:pt x="40" y="111"/>
                  <a:pt x="46" y="116"/>
                </a:cubicBezTo>
                <a:cubicBezTo>
                  <a:pt x="52" y="120"/>
                  <a:pt x="72" y="143"/>
                  <a:pt x="73" y="188"/>
                </a:cubicBezTo>
                <a:cubicBezTo>
                  <a:pt x="72" y="30"/>
                  <a:pt x="72" y="30"/>
                  <a:pt x="72" y="30"/>
                </a:cubicBezTo>
                <a:cubicBezTo>
                  <a:pt x="72" y="30"/>
                  <a:pt x="71" y="0"/>
                  <a:pt x="100" y="0"/>
                </a:cubicBezTo>
                <a:cubicBezTo>
                  <a:pt x="130" y="0"/>
                  <a:pt x="132" y="30"/>
                  <a:pt x="132" y="30"/>
                </a:cubicBezTo>
                <a:cubicBezTo>
                  <a:pt x="132" y="74"/>
                  <a:pt x="132" y="74"/>
                  <a:pt x="132" y="74"/>
                </a:cubicBezTo>
                <a:cubicBezTo>
                  <a:pt x="132" y="127"/>
                  <a:pt x="132" y="127"/>
                  <a:pt x="132" y="127"/>
                </a:cubicBezTo>
                <a:cubicBezTo>
                  <a:pt x="135" y="71"/>
                  <a:pt x="135" y="71"/>
                  <a:pt x="135" y="71"/>
                </a:cubicBezTo>
                <a:cubicBezTo>
                  <a:pt x="135" y="71"/>
                  <a:pt x="179" y="57"/>
                  <a:pt x="172" y="127"/>
                </a:cubicBezTo>
                <a:cubicBezTo>
                  <a:pt x="177" y="88"/>
                  <a:pt x="177" y="88"/>
                  <a:pt x="177" y="88"/>
                </a:cubicBezTo>
                <a:cubicBezTo>
                  <a:pt x="177" y="88"/>
                  <a:pt x="222" y="68"/>
                  <a:pt x="220" y="144"/>
                </a:cubicBezTo>
                <a:cubicBezTo>
                  <a:pt x="222" y="105"/>
                  <a:pt x="222" y="105"/>
                  <a:pt x="222" y="105"/>
                </a:cubicBezTo>
                <a:cubicBezTo>
                  <a:pt x="222" y="105"/>
                  <a:pt x="266" y="92"/>
                  <a:pt x="266" y="136"/>
                </a:cubicBezTo>
                <a:cubicBezTo>
                  <a:pt x="267" y="179"/>
                  <a:pt x="264" y="264"/>
                  <a:pt x="264" y="264"/>
                </a:cubicBezTo>
                <a:cubicBezTo>
                  <a:pt x="264" y="264"/>
                  <a:pt x="258" y="300"/>
                  <a:pt x="243" y="319"/>
                </a:cubicBezTo>
                <a:cubicBezTo>
                  <a:pt x="238" y="325"/>
                  <a:pt x="84" y="322"/>
                  <a:pt x="84" y="322"/>
                </a:cubicBezTo>
                <a:close/>
              </a:path>
            </a:pathLst>
          </a:custGeom>
          <a:solidFill>
            <a:schemeClr val="accent5"/>
          </a:solidFill>
          <a:ln w="9525">
            <a:noFill/>
            <a:round/>
            <a:headEnd/>
            <a:tailEnd/>
          </a:ln>
          <a:effectLst/>
        </p:spPr>
        <p:txBody>
          <a:bodyPr/>
          <a:lstStyle/>
          <a:p>
            <a:pPr>
              <a:defRPr/>
            </a:pPr>
            <a:endParaRPr lang="en-US">
              <a:solidFill>
                <a:srgbClr val="676767"/>
              </a:solidFill>
            </a:endParaRPr>
          </a:p>
        </p:txBody>
      </p:sp>
      <p:sp>
        <p:nvSpPr>
          <p:cNvPr id="77" name="Rectangle 76"/>
          <p:cNvSpPr/>
          <p:nvPr/>
        </p:nvSpPr>
        <p:spPr>
          <a:xfrm>
            <a:off x="3642661" y="3763006"/>
            <a:ext cx="1275097" cy="738635"/>
          </a:xfrm>
          <a:prstGeom prst="rect">
            <a:avLst/>
          </a:prstGeom>
        </p:spPr>
        <p:txBody>
          <a:bodyPr wrap="square" lIns="91412" tIns="45706" rIns="91412" bIns="45706">
            <a:spAutoFit/>
          </a:bodyPr>
          <a:lstStyle/>
          <a:p>
            <a:pPr algn="ctr" defTabSz="911916"/>
            <a:r>
              <a:rPr lang="ja-JP" altLang="en-US" sz="1400" dirty="0" smtClean="0">
                <a:solidFill>
                  <a:srgbClr val="676767"/>
                </a:solidFill>
                <a:latin typeface="Arial"/>
              </a:rPr>
              <a:t>ゼロタッチ</a:t>
            </a:r>
            <a:endParaRPr lang="en-US" altLang="ja-JP" sz="1400" dirty="0" smtClean="0">
              <a:solidFill>
                <a:srgbClr val="676767"/>
              </a:solidFill>
              <a:latin typeface="Arial"/>
            </a:endParaRPr>
          </a:p>
          <a:p>
            <a:pPr algn="ctr" defTabSz="911916"/>
            <a:r>
              <a:rPr lang="ja-JP" altLang="en-US" sz="1400" dirty="0" smtClean="0">
                <a:solidFill>
                  <a:srgbClr val="676767"/>
                </a:solidFill>
                <a:latin typeface="Arial"/>
              </a:rPr>
              <a:t>プロビジョニング</a:t>
            </a:r>
            <a:endParaRPr lang="en-US" sz="1400" dirty="0">
              <a:solidFill>
                <a:srgbClr val="676767"/>
              </a:solidFill>
              <a:latin typeface="Arial"/>
            </a:endParaRPr>
          </a:p>
        </p:txBody>
      </p:sp>
      <p:sp>
        <p:nvSpPr>
          <p:cNvPr id="78" name="Rectangle 77"/>
          <p:cNvSpPr/>
          <p:nvPr/>
        </p:nvSpPr>
        <p:spPr>
          <a:xfrm>
            <a:off x="5739942" y="2826040"/>
            <a:ext cx="1514403" cy="1642528"/>
          </a:xfrm>
          <a:prstGeom prst="rect">
            <a:avLst/>
          </a:prstGeom>
          <a:gradFill>
            <a:gsLst>
              <a:gs pos="0">
                <a:schemeClr val="tx2">
                  <a:alpha val="0"/>
                </a:schemeClr>
              </a:gs>
              <a:gs pos="51000">
                <a:schemeClr val="tx2">
                  <a:alpha val="30000"/>
                </a:schemeClr>
              </a:gs>
              <a:gs pos="100000">
                <a:schemeClr val="tx2">
                  <a:alpha val="0"/>
                </a:scheme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0" rIns="0" bIns="0" numCol="1" spcCol="0" rtlCol="0" fromWordArt="0" anchor="ctr" anchorCtr="1" forceAA="0" compatLnSpc="1">
            <a:prstTxWarp prst="textNoShape">
              <a:avLst/>
            </a:prstTxWarp>
            <a:noAutofit/>
          </a:bodyPr>
          <a:lstStyle/>
          <a:p>
            <a:pPr algn="ctr">
              <a:spcBef>
                <a:spcPts val="300"/>
              </a:spcBef>
            </a:pPr>
            <a:endParaRPr lang="en-US" sz="1000" dirty="0" smtClean="0">
              <a:solidFill>
                <a:srgbClr val="FFFFFF"/>
              </a:solidFill>
            </a:endParaRPr>
          </a:p>
        </p:txBody>
      </p:sp>
      <p:sp>
        <p:nvSpPr>
          <p:cNvPr id="79" name="Oval 78"/>
          <p:cNvSpPr/>
          <p:nvPr/>
        </p:nvSpPr>
        <p:spPr>
          <a:xfrm>
            <a:off x="6258917" y="3308692"/>
            <a:ext cx="429217" cy="429217"/>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pPr>
            <a:r>
              <a:rPr lang="en-US" sz="1000" b="1" dirty="0" smtClean="0">
                <a:solidFill>
                  <a:srgbClr val="FFFFFF"/>
                </a:solidFill>
              </a:rPr>
              <a:t>SDN</a:t>
            </a:r>
          </a:p>
        </p:txBody>
      </p:sp>
      <p:sp>
        <p:nvSpPr>
          <p:cNvPr id="80" name="Rectangle 79"/>
          <p:cNvSpPr/>
          <p:nvPr/>
        </p:nvSpPr>
        <p:spPr>
          <a:xfrm>
            <a:off x="5834879" y="3763006"/>
            <a:ext cx="1314212" cy="523192"/>
          </a:xfrm>
          <a:prstGeom prst="rect">
            <a:avLst/>
          </a:prstGeom>
        </p:spPr>
        <p:txBody>
          <a:bodyPr wrap="square" lIns="91412" tIns="45706" rIns="91412" bIns="45706">
            <a:spAutoFit/>
          </a:bodyPr>
          <a:lstStyle/>
          <a:p>
            <a:pPr algn="ctr" defTabSz="911916"/>
            <a:r>
              <a:rPr lang="ja-JP" altLang="en-US" sz="1400" dirty="0" smtClean="0">
                <a:solidFill>
                  <a:srgbClr val="676767"/>
                </a:solidFill>
                <a:latin typeface="Arial"/>
              </a:rPr>
              <a:t>オープン</a:t>
            </a:r>
            <a:endParaRPr lang="en-US" altLang="ja-JP" sz="1400" dirty="0" smtClean="0">
              <a:solidFill>
                <a:srgbClr val="676767"/>
              </a:solidFill>
              <a:latin typeface="Arial"/>
            </a:endParaRPr>
          </a:p>
          <a:p>
            <a:pPr algn="ctr" defTabSz="911916"/>
            <a:r>
              <a:rPr lang="ja-JP" altLang="en-US" sz="1400" dirty="0">
                <a:solidFill>
                  <a:srgbClr val="676767"/>
                </a:solidFill>
                <a:latin typeface="Arial"/>
              </a:rPr>
              <a:t>アーキテクチャ</a:t>
            </a:r>
            <a:endParaRPr lang="en-US" sz="1400" dirty="0">
              <a:solidFill>
                <a:srgbClr val="676767"/>
              </a:solidFill>
              <a:latin typeface="Arial"/>
            </a:endParaRPr>
          </a:p>
        </p:txBody>
      </p:sp>
      <p:sp>
        <p:nvSpPr>
          <p:cNvPr id="81" name="Rectangle 80"/>
          <p:cNvSpPr/>
          <p:nvPr/>
        </p:nvSpPr>
        <p:spPr>
          <a:xfrm>
            <a:off x="4272880" y="2614660"/>
            <a:ext cx="598241" cy="338554"/>
          </a:xfrm>
          <a:prstGeom prst="rect">
            <a:avLst/>
          </a:prstGeom>
        </p:spPr>
        <p:txBody>
          <a:bodyPr wrap="none">
            <a:spAutoFit/>
          </a:bodyPr>
          <a:lstStyle/>
          <a:p>
            <a:pPr algn="ctr">
              <a:tabLst>
                <a:tab pos="114300" algn="l"/>
              </a:tabLst>
            </a:pPr>
            <a:r>
              <a:rPr lang="ja-JP" altLang="en-US" sz="1600" b="1" dirty="0" smtClean="0">
                <a:solidFill>
                  <a:srgbClr val="32B2DF"/>
                </a:solidFill>
              </a:rPr>
              <a:t>利点</a:t>
            </a:r>
            <a:endParaRPr lang="en-US" sz="1600" b="1" dirty="0">
              <a:solidFill>
                <a:srgbClr val="32B2DF"/>
              </a:solidFill>
            </a:endParaRPr>
          </a:p>
        </p:txBody>
      </p:sp>
      <p:pic>
        <p:nvPicPr>
          <p:cNvPr id="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7417" y="1592346"/>
            <a:ext cx="914227" cy="511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a:xfrm>
            <a:off x="437766" y="112471"/>
            <a:ext cx="8345488" cy="731837"/>
          </a:xfrm>
        </p:spPr>
        <p:txBody>
          <a:bodyPr/>
          <a:lstStyle/>
          <a:p>
            <a:r>
              <a:rPr lang="en-US" dirty="0" smtClean="0"/>
              <a:t>APIC-EM PnP Application</a:t>
            </a:r>
            <a:br>
              <a:rPr lang="en-US" dirty="0" smtClean="0"/>
            </a:br>
            <a:r>
              <a:rPr lang="en-US" sz="2000" dirty="0" smtClean="0"/>
              <a:t>Auto-Discovery of Provisioning Template</a:t>
            </a:r>
            <a:endParaRPr lang="en-US" sz="2000" dirty="0"/>
          </a:p>
        </p:txBody>
      </p:sp>
      <p:sp>
        <p:nvSpPr>
          <p:cNvPr id="7" name="Rectangle 6"/>
          <p:cNvSpPr/>
          <p:nvPr/>
        </p:nvSpPr>
        <p:spPr>
          <a:xfrm>
            <a:off x="0" y="4229100"/>
            <a:ext cx="9160726"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7" tIns="34294" rIns="68587" bIns="34294" rtlCol="0" anchor="ctr"/>
          <a:lstStyle/>
          <a:p>
            <a:pPr algn="ctr" defTabSz="913100">
              <a:spcBef>
                <a:spcPts val="200"/>
              </a:spcBef>
            </a:pPr>
            <a:endParaRPr lang="en-US" sz="1600" kern="0" dirty="0">
              <a:solidFill>
                <a:srgbClr val="FFFFFF"/>
              </a:solidFill>
              <a:ea typeface="ＭＳ Ｐゴシック" pitchFamily="34" charset="-128"/>
            </a:endParaRPr>
          </a:p>
        </p:txBody>
      </p:sp>
      <p:sp>
        <p:nvSpPr>
          <p:cNvPr id="9" name="TextBox 8"/>
          <p:cNvSpPr txBox="1"/>
          <p:nvPr/>
        </p:nvSpPr>
        <p:spPr>
          <a:xfrm>
            <a:off x="633470" y="4409519"/>
            <a:ext cx="2296451" cy="523220"/>
          </a:xfrm>
          <a:prstGeom prst="rect">
            <a:avLst/>
          </a:prstGeom>
          <a:noFill/>
        </p:spPr>
        <p:txBody>
          <a:bodyPr wrap="square" rtlCol="0" anchor="ctr" anchorCtr="0">
            <a:spAutoFit/>
          </a:bodyPr>
          <a:lstStyle/>
          <a:p>
            <a:pPr algn="ctr"/>
            <a:r>
              <a:rPr lang="ja-JP" altLang="en-US" sz="1400" dirty="0" smtClean="0">
                <a:solidFill>
                  <a:srgbClr val="FFFFFF"/>
                </a:solidFill>
              </a:rPr>
              <a:t>ゼロタッチ導入</a:t>
            </a:r>
            <a:endParaRPr lang="en-US" sz="1400" dirty="0" smtClean="0">
              <a:solidFill>
                <a:srgbClr val="FFFFFF"/>
              </a:solidFill>
            </a:endParaRPr>
          </a:p>
          <a:p>
            <a:pPr algn="ctr"/>
            <a:r>
              <a:rPr lang="ja-JP" altLang="en-US" sz="1400" dirty="0">
                <a:solidFill>
                  <a:srgbClr val="FFFFFF"/>
                </a:solidFill>
              </a:rPr>
              <a:t>導入</a:t>
            </a:r>
            <a:r>
              <a:rPr lang="ja-JP" altLang="en-US" sz="1400" dirty="0" smtClean="0">
                <a:solidFill>
                  <a:srgbClr val="FFFFFF"/>
                </a:solidFill>
              </a:rPr>
              <a:t>時間の短縮</a:t>
            </a:r>
            <a:endParaRPr lang="en-US" sz="1400" dirty="0">
              <a:solidFill>
                <a:srgbClr val="FFFFFF"/>
              </a:solidFill>
            </a:endParaRPr>
          </a:p>
        </p:txBody>
      </p:sp>
      <p:sp>
        <p:nvSpPr>
          <p:cNvPr id="11" name="TextBox 10"/>
          <p:cNvSpPr txBox="1"/>
          <p:nvPr/>
        </p:nvSpPr>
        <p:spPr>
          <a:xfrm>
            <a:off x="3175612" y="4409519"/>
            <a:ext cx="2055683" cy="523220"/>
          </a:xfrm>
          <a:prstGeom prst="rect">
            <a:avLst/>
          </a:prstGeom>
          <a:noFill/>
        </p:spPr>
        <p:txBody>
          <a:bodyPr wrap="square" rtlCol="0" anchor="ctr" anchorCtr="0">
            <a:spAutoFit/>
          </a:bodyPr>
          <a:lstStyle/>
          <a:p>
            <a:pPr algn="ctr"/>
            <a:r>
              <a:rPr lang="ja-JP" altLang="en-US" sz="1400" dirty="0" smtClean="0">
                <a:solidFill>
                  <a:srgbClr val="FFFFFF"/>
                </a:solidFill>
              </a:rPr>
              <a:t>オンサイトエキスパート不要</a:t>
            </a:r>
            <a:endParaRPr lang="en-US" sz="1400" dirty="0">
              <a:solidFill>
                <a:srgbClr val="FFFFFF"/>
              </a:solidFill>
            </a:endParaRPr>
          </a:p>
        </p:txBody>
      </p:sp>
      <p:sp>
        <p:nvSpPr>
          <p:cNvPr id="12" name="TextBox 11"/>
          <p:cNvSpPr txBox="1"/>
          <p:nvPr/>
        </p:nvSpPr>
        <p:spPr>
          <a:xfrm>
            <a:off x="5812319" y="4409519"/>
            <a:ext cx="2621093" cy="523220"/>
          </a:xfrm>
          <a:prstGeom prst="rect">
            <a:avLst/>
          </a:prstGeom>
          <a:noFill/>
        </p:spPr>
        <p:txBody>
          <a:bodyPr wrap="square" rtlCol="0" anchor="ctr" anchorCtr="0">
            <a:spAutoFit/>
          </a:bodyPr>
          <a:lstStyle/>
          <a:p>
            <a:pPr algn="ctr"/>
            <a:r>
              <a:rPr lang="ja-JP" altLang="en-US" sz="1400" dirty="0" smtClean="0">
                <a:solidFill>
                  <a:srgbClr val="FFFFFF"/>
                </a:solidFill>
              </a:rPr>
              <a:t>セキュリティ向上</a:t>
            </a:r>
            <a:endParaRPr lang="en-US" altLang="ja-JP" sz="1400" dirty="0" smtClean="0">
              <a:solidFill>
                <a:srgbClr val="FFFFFF"/>
              </a:solidFill>
            </a:endParaRPr>
          </a:p>
          <a:p>
            <a:pPr algn="ctr"/>
            <a:r>
              <a:rPr lang="ja-JP" altLang="en-US" sz="1400" dirty="0" smtClean="0">
                <a:solidFill>
                  <a:srgbClr val="FFFFFF"/>
                </a:solidFill>
              </a:rPr>
              <a:t>設定変更時のミス削減</a:t>
            </a:r>
            <a:endParaRPr lang="en-US" sz="1400" dirty="0">
              <a:solidFill>
                <a:srgbClr val="FFFFFF"/>
              </a:solidFill>
            </a:endParaRPr>
          </a:p>
        </p:txBody>
      </p:sp>
      <p:cxnSp>
        <p:nvCxnSpPr>
          <p:cNvPr id="13" name="Straight Connector 12"/>
          <p:cNvCxnSpPr/>
          <p:nvPr/>
        </p:nvCxnSpPr>
        <p:spPr>
          <a:xfrm>
            <a:off x="2925801" y="4468753"/>
            <a:ext cx="0" cy="4047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52636" y="4468753"/>
            <a:ext cx="0" cy="4047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4979539" y="1290534"/>
            <a:ext cx="712607" cy="712607"/>
            <a:chOff x="4031078" y="2023746"/>
            <a:chExt cx="1092817" cy="1092817"/>
          </a:xfrm>
        </p:grpSpPr>
        <p:sp>
          <p:nvSpPr>
            <p:cNvPr id="107" name="Oval 106"/>
            <p:cNvSpPr/>
            <p:nvPr/>
          </p:nvSpPr>
          <p:spPr>
            <a:xfrm>
              <a:off x="4031078" y="2023746"/>
              <a:ext cx="1092817" cy="1092817"/>
            </a:xfrm>
            <a:prstGeom prst="ellipse">
              <a:avLst/>
            </a:prstGeom>
            <a:solidFill>
              <a:schemeClr val="bg1"/>
            </a:solidFill>
            <a:ln w="28575">
              <a:solidFill>
                <a:schemeClr val="tx2">
                  <a:lumMod val="75000"/>
                  <a:alpha val="66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en-US" dirty="0">
                <a:solidFill>
                  <a:srgbClr val="FFFFFF"/>
                </a:solidFill>
              </a:endParaRPr>
            </a:p>
          </p:txBody>
        </p:sp>
        <p:grpSp>
          <p:nvGrpSpPr>
            <p:cNvPr id="108" name="Group 4"/>
            <p:cNvGrpSpPr>
              <a:grpSpLocks noChangeAspect="1"/>
            </p:cNvGrpSpPr>
            <p:nvPr/>
          </p:nvGrpSpPr>
          <p:grpSpPr bwMode="auto">
            <a:xfrm>
              <a:off x="4170508" y="2169935"/>
              <a:ext cx="820228" cy="819615"/>
              <a:chOff x="203" y="-1055"/>
              <a:chExt cx="5356" cy="5352"/>
            </a:xfrm>
          </p:grpSpPr>
          <p:sp>
            <p:nvSpPr>
              <p:cNvPr id="110" name="Freeform 5"/>
              <p:cNvSpPr>
                <a:spLocks/>
              </p:cNvSpPr>
              <p:nvPr/>
            </p:nvSpPr>
            <p:spPr bwMode="auto">
              <a:xfrm>
                <a:off x="2564" y="-1055"/>
                <a:ext cx="2995" cy="2994"/>
              </a:xfrm>
              <a:custGeom>
                <a:avLst/>
                <a:gdLst>
                  <a:gd name="T0" fmla="*/ 1132 w 1266"/>
                  <a:gd name="T1" fmla="*/ 1266 h 1266"/>
                  <a:gd name="T2" fmla="*/ 998 w 1266"/>
                  <a:gd name="T3" fmla="*/ 1132 h 1266"/>
                  <a:gd name="T4" fmla="*/ 134 w 1266"/>
                  <a:gd name="T5" fmla="*/ 268 h 1266"/>
                  <a:gd name="T6" fmla="*/ 0 w 1266"/>
                  <a:gd name="T7" fmla="*/ 134 h 1266"/>
                  <a:gd name="T8" fmla="*/ 134 w 1266"/>
                  <a:gd name="T9" fmla="*/ 0 h 1266"/>
                  <a:gd name="T10" fmla="*/ 934 w 1266"/>
                  <a:gd name="T11" fmla="*/ 331 h 1266"/>
                  <a:gd name="T12" fmla="*/ 1266 w 1266"/>
                  <a:gd name="T13" fmla="*/ 1132 h 1266"/>
                  <a:gd name="T14" fmla="*/ 1132 w 1266"/>
                  <a:gd name="T15" fmla="*/ 1266 h 1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6" h="1266">
                    <a:moveTo>
                      <a:pt x="1132" y="1266"/>
                    </a:moveTo>
                    <a:cubicBezTo>
                      <a:pt x="1058" y="1266"/>
                      <a:pt x="998" y="1206"/>
                      <a:pt x="998" y="1132"/>
                    </a:cubicBezTo>
                    <a:cubicBezTo>
                      <a:pt x="998" y="655"/>
                      <a:pt x="610" y="268"/>
                      <a:pt x="134" y="268"/>
                    </a:cubicBezTo>
                    <a:cubicBezTo>
                      <a:pt x="60" y="268"/>
                      <a:pt x="0" y="208"/>
                      <a:pt x="0" y="134"/>
                    </a:cubicBezTo>
                    <a:cubicBezTo>
                      <a:pt x="0" y="60"/>
                      <a:pt x="60" y="0"/>
                      <a:pt x="134" y="0"/>
                    </a:cubicBezTo>
                    <a:cubicBezTo>
                      <a:pt x="436" y="0"/>
                      <a:pt x="720" y="118"/>
                      <a:pt x="934" y="331"/>
                    </a:cubicBezTo>
                    <a:cubicBezTo>
                      <a:pt x="1148" y="545"/>
                      <a:pt x="1266" y="829"/>
                      <a:pt x="1266" y="1132"/>
                    </a:cubicBezTo>
                    <a:cubicBezTo>
                      <a:pt x="1266" y="1206"/>
                      <a:pt x="1206" y="1266"/>
                      <a:pt x="1132" y="1266"/>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a:endParaRPr lang="en-US">
                  <a:solidFill>
                    <a:srgbClr val="676767"/>
                  </a:solidFill>
                  <a:ea typeface="ＭＳ Ｐゴシック" charset="0"/>
                </a:endParaRPr>
              </a:p>
            </p:txBody>
          </p:sp>
          <p:sp>
            <p:nvSpPr>
              <p:cNvPr id="111" name="Freeform 6"/>
              <p:cNvSpPr>
                <a:spLocks/>
              </p:cNvSpPr>
              <p:nvPr/>
            </p:nvSpPr>
            <p:spPr bwMode="auto">
              <a:xfrm>
                <a:off x="2564" y="1305"/>
                <a:ext cx="2995" cy="2992"/>
              </a:xfrm>
              <a:custGeom>
                <a:avLst/>
                <a:gdLst>
                  <a:gd name="T0" fmla="*/ 134 w 1266"/>
                  <a:gd name="T1" fmla="*/ 1265 h 1265"/>
                  <a:gd name="T2" fmla="*/ 0 w 1266"/>
                  <a:gd name="T3" fmla="*/ 1131 h 1265"/>
                  <a:gd name="T4" fmla="*/ 134 w 1266"/>
                  <a:gd name="T5" fmla="*/ 997 h 1265"/>
                  <a:gd name="T6" fmla="*/ 998 w 1266"/>
                  <a:gd name="T7" fmla="*/ 134 h 1265"/>
                  <a:gd name="T8" fmla="*/ 1132 w 1266"/>
                  <a:gd name="T9" fmla="*/ 0 h 1265"/>
                  <a:gd name="T10" fmla="*/ 1266 w 1266"/>
                  <a:gd name="T11" fmla="*/ 134 h 1265"/>
                  <a:gd name="T12" fmla="*/ 934 w 1266"/>
                  <a:gd name="T13" fmla="*/ 934 h 1265"/>
                  <a:gd name="T14" fmla="*/ 134 w 1266"/>
                  <a:gd name="T15" fmla="*/ 1265 h 1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6" h="1265">
                    <a:moveTo>
                      <a:pt x="134" y="1265"/>
                    </a:moveTo>
                    <a:cubicBezTo>
                      <a:pt x="60" y="1265"/>
                      <a:pt x="0" y="1205"/>
                      <a:pt x="0" y="1131"/>
                    </a:cubicBezTo>
                    <a:cubicBezTo>
                      <a:pt x="0" y="1057"/>
                      <a:pt x="60" y="997"/>
                      <a:pt x="134" y="997"/>
                    </a:cubicBezTo>
                    <a:cubicBezTo>
                      <a:pt x="610" y="997"/>
                      <a:pt x="998" y="610"/>
                      <a:pt x="998" y="134"/>
                    </a:cubicBezTo>
                    <a:cubicBezTo>
                      <a:pt x="998" y="60"/>
                      <a:pt x="1058" y="0"/>
                      <a:pt x="1132" y="0"/>
                    </a:cubicBezTo>
                    <a:cubicBezTo>
                      <a:pt x="1206" y="0"/>
                      <a:pt x="1266" y="60"/>
                      <a:pt x="1266" y="134"/>
                    </a:cubicBezTo>
                    <a:cubicBezTo>
                      <a:pt x="1266" y="436"/>
                      <a:pt x="1148" y="720"/>
                      <a:pt x="934" y="934"/>
                    </a:cubicBezTo>
                    <a:cubicBezTo>
                      <a:pt x="720" y="1148"/>
                      <a:pt x="436" y="1265"/>
                      <a:pt x="134" y="1265"/>
                    </a:cubicBez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a:endParaRPr lang="en-US">
                  <a:solidFill>
                    <a:srgbClr val="676767"/>
                  </a:solidFill>
                  <a:ea typeface="ＭＳ Ｐゴシック" charset="0"/>
                </a:endParaRPr>
              </a:p>
            </p:txBody>
          </p:sp>
          <p:sp>
            <p:nvSpPr>
              <p:cNvPr id="112" name="Freeform 7"/>
              <p:cNvSpPr>
                <a:spLocks/>
              </p:cNvSpPr>
              <p:nvPr/>
            </p:nvSpPr>
            <p:spPr bwMode="auto">
              <a:xfrm>
                <a:off x="203" y="1305"/>
                <a:ext cx="2995" cy="2992"/>
              </a:xfrm>
              <a:custGeom>
                <a:avLst/>
                <a:gdLst>
                  <a:gd name="T0" fmla="*/ 1132 w 1266"/>
                  <a:gd name="T1" fmla="*/ 1265 h 1265"/>
                  <a:gd name="T2" fmla="*/ 332 w 1266"/>
                  <a:gd name="T3" fmla="*/ 934 h 1265"/>
                  <a:gd name="T4" fmla="*/ 0 w 1266"/>
                  <a:gd name="T5" fmla="*/ 134 h 1265"/>
                  <a:gd name="T6" fmla="*/ 134 w 1266"/>
                  <a:gd name="T7" fmla="*/ 0 h 1265"/>
                  <a:gd name="T8" fmla="*/ 268 w 1266"/>
                  <a:gd name="T9" fmla="*/ 134 h 1265"/>
                  <a:gd name="T10" fmla="*/ 1132 w 1266"/>
                  <a:gd name="T11" fmla="*/ 997 h 1265"/>
                  <a:gd name="T12" fmla="*/ 1266 w 1266"/>
                  <a:gd name="T13" fmla="*/ 1131 h 1265"/>
                  <a:gd name="T14" fmla="*/ 1132 w 1266"/>
                  <a:gd name="T15" fmla="*/ 1265 h 1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6" h="1265">
                    <a:moveTo>
                      <a:pt x="1132" y="1265"/>
                    </a:moveTo>
                    <a:cubicBezTo>
                      <a:pt x="830" y="1265"/>
                      <a:pt x="545" y="1148"/>
                      <a:pt x="332" y="934"/>
                    </a:cubicBezTo>
                    <a:cubicBezTo>
                      <a:pt x="118" y="720"/>
                      <a:pt x="0" y="436"/>
                      <a:pt x="0" y="134"/>
                    </a:cubicBezTo>
                    <a:cubicBezTo>
                      <a:pt x="0" y="60"/>
                      <a:pt x="60" y="0"/>
                      <a:pt x="134" y="0"/>
                    </a:cubicBezTo>
                    <a:cubicBezTo>
                      <a:pt x="208" y="0"/>
                      <a:pt x="268" y="60"/>
                      <a:pt x="268" y="134"/>
                    </a:cubicBezTo>
                    <a:cubicBezTo>
                      <a:pt x="268" y="610"/>
                      <a:pt x="656" y="997"/>
                      <a:pt x="1132" y="997"/>
                    </a:cubicBezTo>
                    <a:cubicBezTo>
                      <a:pt x="1206" y="997"/>
                      <a:pt x="1266" y="1057"/>
                      <a:pt x="1266" y="1131"/>
                    </a:cubicBezTo>
                    <a:cubicBezTo>
                      <a:pt x="1266" y="1205"/>
                      <a:pt x="1206" y="1265"/>
                      <a:pt x="1132" y="1265"/>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a:endParaRPr lang="en-US">
                  <a:solidFill>
                    <a:srgbClr val="676767"/>
                  </a:solidFill>
                  <a:ea typeface="ＭＳ Ｐゴシック" charset="0"/>
                </a:endParaRPr>
              </a:p>
            </p:txBody>
          </p:sp>
          <p:sp>
            <p:nvSpPr>
              <p:cNvPr id="113" name="Freeform 8"/>
              <p:cNvSpPr>
                <a:spLocks/>
              </p:cNvSpPr>
              <p:nvPr/>
            </p:nvSpPr>
            <p:spPr bwMode="auto">
              <a:xfrm>
                <a:off x="203" y="-1055"/>
                <a:ext cx="2995" cy="2994"/>
              </a:xfrm>
              <a:custGeom>
                <a:avLst/>
                <a:gdLst>
                  <a:gd name="T0" fmla="*/ 134 w 1266"/>
                  <a:gd name="T1" fmla="*/ 1266 h 1266"/>
                  <a:gd name="T2" fmla="*/ 0 w 1266"/>
                  <a:gd name="T3" fmla="*/ 1132 h 1266"/>
                  <a:gd name="T4" fmla="*/ 332 w 1266"/>
                  <a:gd name="T5" fmla="*/ 331 h 1266"/>
                  <a:gd name="T6" fmla="*/ 1132 w 1266"/>
                  <a:gd name="T7" fmla="*/ 0 h 1266"/>
                  <a:gd name="T8" fmla="*/ 1266 w 1266"/>
                  <a:gd name="T9" fmla="*/ 134 h 1266"/>
                  <a:gd name="T10" fmla="*/ 1132 w 1266"/>
                  <a:gd name="T11" fmla="*/ 268 h 1266"/>
                  <a:gd name="T12" fmla="*/ 268 w 1266"/>
                  <a:gd name="T13" fmla="*/ 1132 h 1266"/>
                  <a:gd name="T14" fmla="*/ 134 w 1266"/>
                  <a:gd name="T15" fmla="*/ 1266 h 1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6" h="1266">
                    <a:moveTo>
                      <a:pt x="134" y="1266"/>
                    </a:moveTo>
                    <a:cubicBezTo>
                      <a:pt x="60" y="1266"/>
                      <a:pt x="0" y="1206"/>
                      <a:pt x="0" y="1132"/>
                    </a:cubicBezTo>
                    <a:cubicBezTo>
                      <a:pt x="0" y="829"/>
                      <a:pt x="118" y="545"/>
                      <a:pt x="332" y="331"/>
                    </a:cubicBezTo>
                    <a:cubicBezTo>
                      <a:pt x="545" y="118"/>
                      <a:pt x="830" y="0"/>
                      <a:pt x="1132" y="0"/>
                    </a:cubicBezTo>
                    <a:cubicBezTo>
                      <a:pt x="1206" y="0"/>
                      <a:pt x="1266" y="60"/>
                      <a:pt x="1266" y="134"/>
                    </a:cubicBezTo>
                    <a:cubicBezTo>
                      <a:pt x="1266" y="208"/>
                      <a:pt x="1206" y="268"/>
                      <a:pt x="1132" y="268"/>
                    </a:cubicBezTo>
                    <a:cubicBezTo>
                      <a:pt x="656" y="268"/>
                      <a:pt x="268" y="655"/>
                      <a:pt x="268" y="1132"/>
                    </a:cubicBezTo>
                    <a:cubicBezTo>
                      <a:pt x="268" y="1206"/>
                      <a:pt x="208" y="1266"/>
                      <a:pt x="134" y="1266"/>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a:endParaRPr lang="en-US">
                  <a:solidFill>
                    <a:srgbClr val="676767"/>
                  </a:solidFill>
                  <a:ea typeface="ＭＳ Ｐゴシック" charset="0"/>
                </a:endParaRPr>
              </a:p>
            </p:txBody>
          </p:sp>
          <p:sp>
            <p:nvSpPr>
              <p:cNvPr id="114" name="Freeform 9"/>
              <p:cNvSpPr>
                <a:spLocks/>
              </p:cNvSpPr>
              <p:nvPr/>
            </p:nvSpPr>
            <p:spPr bwMode="auto">
              <a:xfrm>
                <a:off x="2564" y="-1055"/>
                <a:ext cx="2922" cy="2216"/>
              </a:xfrm>
              <a:custGeom>
                <a:avLst/>
                <a:gdLst>
                  <a:gd name="T0" fmla="*/ 950 w 1235"/>
                  <a:gd name="T1" fmla="*/ 848 h 937"/>
                  <a:gd name="T2" fmla="*/ 134 w 1235"/>
                  <a:gd name="T3" fmla="*/ 268 h 937"/>
                  <a:gd name="T4" fmla="*/ 0 w 1235"/>
                  <a:gd name="T5" fmla="*/ 134 h 937"/>
                  <a:gd name="T6" fmla="*/ 134 w 1235"/>
                  <a:gd name="T7" fmla="*/ 0 h 937"/>
                  <a:gd name="T8" fmla="*/ 934 w 1235"/>
                  <a:gd name="T9" fmla="*/ 331 h 937"/>
                  <a:gd name="T10" fmla="*/ 1177 w 1235"/>
                  <a:gd name="T11" fmla="*/ 691 h 937"/>
                  <a:gd name="T12" fmla="*/ 950 w 1235"/>
                  <a:gd name="T13" fmla="*/ 848 h 937"/>
                </a:gdLst>
                <a:ahLst/>
                <a:cxnLst>
                  <a:cxn ang="0">
                    <a:pos x="T0" y="T1"/>
                  </a:cxn>
                  <a:cxn ang="0">
                    <a:pos x="T2" y="T3"/>
                  </a:cxn>
                  <a:cxn ang="0">
                    <a:pos x="T4" y="T5"/>
                  </a:cxn>
                  <a:cxn ang="0">
                    <a:pos x="T6" y="T7"/>
                  </a:cxn>
                  <a:cxn ang="0">
                    <a:pos x="T8" y="T9"/>
                  </a:cxn>
                  <a:cxn ang="0">
                    <a:pos x="T10" y="T11"/>
                  </a:cxn>
                  <a:cxn ang="0">
                    <a:pos x="T12" y="T13"/>
                  </a:cxn>
                </a:cxnLst>
                <a:rect l="0" t="0" r="r" b="b"/>
                <a:pathLst>
                  <a:path w="1235" h="937">
                    <a:moveTo>
                      <a:pt x="950" y="848"/>
                    </a:moveTo>
                    <a:cubicBezTo>
                      <a:pt x="832" y="511"/>
                      <a:pt x="511" y="268"/>
                      <a:pt x="134" y="268"/>
                    </a:cubicBezTo>
                    <a:cubicBezTo>
                      <a:pt x="60" y="268"/>
                      <a:pt x="0" y="208"/>
                      <a:pt x="0" y="134"/>
                    </a:cubicBezTo>
                    <a:cubicBezTo>
                      <a:pt x="0" y="60"/>
                      <a:pt x="60" y="0"/>
                      <a:pt x="134" y="0"/>
                    </a:cubicBezTo>
                    <a:cubicBezTo>
                      <a:pt x="436" y="0"/>
                      <a:pt x="720" y="118"/>
                      <a:pt x="934" y="331"/>
                    </a:cubicBezTo>
                    <a:cubicBezTo>
                      <a:pt x="1039" y="436"/>
                      <a:pt x="1121" y="558"/>
                      <a:pt x="1177" y="691"/>
                    </a:cubicBezTo>
                    <a:cubicBezTo>
                      <a:pt x="1235" y="829"/>
                      <a:pt x="981" y="937"/>
                      <a:pt x="950" y="848"/>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66"/>
                <a:endParaRPr lang="en-US">
                  <a:solidFill>
                    <a:srgbClr val="676767"/>
                  </a:solidFill>
                  <a:ea typeface="ＭＳ Ｐゴシック" charset="0"/>
                </a:endParaRPr>
              </a:p>
            </p:txBody>
          </p:sp>
        </p:grpSp>
        <p:sp>
          <p:nvSpPr>
            <p:cNvPr id="109" name="TextBox 108"/>
            <p:cNvSpPr txBox="1"/>
            <p:nvPr/>
          </p:nvSpPr>
          <p:spPr>
            <a:xfrm>
              <a:off x="4204109" y="2299445"/>
              <a:ext cx="745052" cy="573510"/>
            </a:xfrm>
            <a:prstGeom prst="rect">
              <a:avLst/>
            </a:prstGeom>
            <a:noFill/>
          </p:spPr>
          <p:txBody>
            <a:bodyPr wrap="none" rtlCol="0" anchor="ctr">
              <a:spAutoFit/>
            </a:bodyPr>
            <a:lstStyle/>
            <a:p>
              <a:pPr algn="ctr" defTabSz="457166"/>
              <a:r>
                <a:rPr lang="en-US" sz="1100" dirty="0">
                  <a:solidFill>
                    <a:srgbClr val="676767"/>
                  </a:solidFill>
                  <a:effectLst>
                    <a:outerShdw blurRad="38100" sx="102000" sy="102000" algn="ctr" rotWithShape="0">
                      <a:prstClr val="black">
                        <a:alpha val="40000"/>
                      </a:prstClr>
                    </a:outerShdw>
                  </a:effectLst>
                  <a:latin typeface="Arial Black" panose="020B0A04020102020204" pitchFamily="34" charset="0"/>
                  <a:ea typeface="ＭＳ Ｐゴシック" charset="0"/>
                </a:rPr>
                <a:t>APIC</a:t>
              </a:r>
              <a:br>
                <a:rPr lang="en-US" sz="1100" dirty="0">
                  <a:solidFill>
                    <a:srgbClr val="676767"/>
                  </a:solidFill>
                  <a:effectLst>
                    <a:outerShdw blurRad="38100" sx="102000" sy="102000" algn="ctr" rotWithShape="0">
                      <a:prstClr val="black">
                        <a:alpha val="40000"/>
                      </a:prstClr>
                    </a:outerShdw>
                  </a:effectLst>
                  <a:latin typeface="Arial Black" panose="020B0A04020102020204" pitchFamily="34" charset="0"/>
                  <a:ea typeface="ＭＳ Ｐゴシック" charset="0"/>
                </a:rPr>
              </a:br>
              <a:r>
                <a:rPr lang="en-US" sz="1100" dirty="0">
                  <a:solidFill>
                    <a:srgbClr val="676767"/>
                  </a:solidFill>
                  <a:effectLst>
                    <a:outerShdw blurRad="38100" sx="102000" sy="102000" algn="ctr" rotWithShape="0">
                      <a:prstClr val="black">
                        <a:alpha val="40000"/>
                      </a:prstClr>
                    </a:outerShdw>
                  </a:effectLst>
                  <a:latin typeface="Arial Black" panose="020B0A04020102020204" pitchFamily="34" charset="0"/>
                  <a:ea typeface="ＭＳ Ｐゴシック" charset="0"/>
                </a:rPr>
                <a:t>EM</a:t>
              </a:r>
            </a:p>
          </p:txBody>
        </p:sp>
      </p:grpSp>
      <p:sp>
        <p:nvSpPr>
          <p:cNvPr id="4" name="正方形/長方形 3"/>
          <p:cNvSpPr/>
          <p:nvPr/>
        </p:nvSpPr>
        <p:spPr>
          <a:xfrm>
            <a:off x="6506051" y="79412"/>
            <a:ext cx="2545869" cy="837914"/>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kumimoji="1" lang="en-US" altLang="ja-JP" sz="1600" dirty="0" smtClean="0"/>
              <a:t>AP</a:t>
            </a:r>
            <a:r>
              <a:rPr kumimoji="1" lang="ja-JP" altLang="en-US" sz="1600" dirty="0" smtClean="0"/>
              <a:t> </a:t>
            </a:r>
            <a:r>
              <a:rPr kumimoji="1" lang="en-US" altLang="ja-JP" sz="1600" dirty="0" smtClean="0"/>
              <a:t>Name,</a:t>
            </a:r>
            <a:r>
              <a:rPr kumimoji="1" lang="ja-JP" altLang="en-US" sz="1600" dirty="0" smtClean="0"/>
              <a:t> </a:t>
            </a:r>
            <a:r>
              <a:rPr kumimoji="1" lang="en-US" altLang="ja-JP" sz="1600" dirty="0" smtClean="0"/>
              <a:t>IP</a:t>
            </a:r>
            <a:r>
              <a:rPr kumimoji="1" lang="ja-JP" altLang="en-US" sz="1600" dirty="0" smtClean="0"/>
              <a:t>アドレスなど</a:t>
            </a:r>
            <a:endParaRPr kumimoji="1" lang="en-US" altLang="ja-JP" sz="1600" dirty="0" smtClean="0"/>
          </a:p>
          <a:p>
            <a:r>
              <a:rPr kumimoji="1" lang="en-US" altLang="ja-JP" sz="1600" dirty="0" smtClean="0"/>
              <a:t>AP</a:t>
            </a:r>
            <a:r>
              <a:rPr kumimoji="1" lang="ja-JP" altLang="en-US" sz="1600" dirty="0" smtClean="0"/>
              <a:t>個別の設定に利用可能</a:t>
            </a:r>
            <a:endParaRPr kumimoji="1" lang="en-US" altLang="ja-JP" sz="1600" dirty="0" smtClean="0"/>
          </a:p>
          <a:p>
            <a:r>
              <a:rPr kumimoji="1" lang="en-US" altLang="ja-JP" sz="1600" dirty="0" smtClean="0"/>
              <a:t>※CME</a:t>
            </a:r>
            <a:r>
              <a:rPr kumimoji="1" lang="ja-JP" altLang="en-US" sz="1600" dirty="0" smtClean="0"/>
              <a:t>は</a:t>
            </a:r>
            <a:r>
              <a:rPr kumimoji="1" lang="en-US" altLang="ja-JP" sz="1600" dirty="0" smtClean="0"/>
              <a:t>8.4</a:t>
            </a:r>
            <a:r>
              <a:rPr kumimoji="1" lang="ja-JP" altLang="en-US" sz="1600" dirty="0" smtClean="0"/>
              <a:t>で対応</a:t>
            </a:r>
          </a:p>
        </p:txBody>
      </p:sp>
    </p:spTree>
    <p:extLst>
      <p:ext uri="{BB962C8B-B14F-4D97-AF65-F5344CB8AC3E}">
        <p14:creationId xmlns:p14="http://schemas.microsoft.com/office/powerpoint/2010/main" val="2754744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CT5520/8540</a:t>
            </a:r>
            <a:r>
              <a:rPr kumimoji="1" lang="ja-JP" altLang="en-US" dirty="0" smtClean="0"/>
              <a:t> パフォーマンス</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76" y="858467"/>
            <a:ext cx="4121730" cy="1982011"/>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76" y="2840478"/>
            <a:ext cx="4121730" cy="1961724"/>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904" y="1608307"/>
            <a:ext cx="4111350" cy="2224391"/>
          </a:xfrm>
          <a:prstGeom prst="rect">
            <a:avLst/>
          </a:prstGeom>
        </p:spPr>
      </p:pic>
      <p:sp>
        <p:nvSpPr>
          <p:cNvPr id="7" name="テキスト ボックス 6"/>
          <p:cNvSpPr txBox="1"/>
          <p:nvPr/>
        </p:nvSpPr>
        <p:spPr>
          <a:xfrm>
            <a:off x="609600" y="4802202"/>
            <a:ext cx="5875326" cy="338554"/>
          </a:xfrm>
          <a:prstGeom prst="rect">
            <a:avLst/>
          </a:prstGeom>
          <a:noFill/>
        </p:spPr>
        <p:txBody>
          <a:bodyPr wrap="none" rtlCol="0">
            <a:spAutoFit/>
          </a:bodyPr>
          <a:lstStyle/>
          <a:p>
            <a:r>
              <a:rPr kumimoji="1" lang="en-US" altLang="ja-JP" sz="800" dirty="0">
                <a:hlinkClick r:id="rId5"/>
              </a:rPr>
              <a:t>https://</a:t>
            </a:r>
            <a:r>
              <a:rPr kumimoji="1" lang="en-US" altLang="ja-JP" sz="800" dirty="0" smtClean="0">
                <a:hlinkClick r:id="rId5"/>
              </a:rPr>
              <a:t>www.cisco.com/c/dam/en/us/products/collateral/wireless/8540-wireless-controller/miercom-report-wlcs-cisco-aruba.pdf</a:t>
            </a:r>
            <a:endParaRPr kumimoji="1" lang="en-US" altLang="ja-JP" sz="800" dirty="0" smtClean="0"/>
          </a:p>
          <a:p>
            <a:r>
              <a:rPr kumimoji="1" lang="en-US" altLang="ja-JP" sz="800" dirty="0" err="1" smtClean="0"/>
              <a:t>Miercom</a:t>
            </a:r>
            <a:r>
              <a:rPr kumimoji="1" lang="en-US" altLang="ja-JP" sz="800" dirty="0" smtClean="0"/>
              <a:t>:</a:t>
            </a:r>
            <a:r>
              <a:rPr kumimoji="1" lang="ja-JP" altLang="en-US" sz="800" dirty="0"/>
              <a:t> </a:t>
            </a:r>
            <a:r>
              <a:rPr kumimoji="1" lang="en-US" altLang="ja-JP" sz="800" dirty="0" smtClean="0"/>
              <a:t>Wireless</a:t>
            </a:r>
            <a:r>
              <a:rPr kumimoji="1" lang="ja-JP" altLang="en-US" sz="800" dirty="0" smtClean="0"/>
              <a:t> </a:t>
            </a:r>
            <a:r>
              <a:rPr kumimoji="1" lang="en-US" altLang="ja-JP" sz="800" dirty="0" smtClean="0"/>
              <a:t>Controller</a:t>
            </a:r>
            <a:r>
              <a:rPr kumimoji="1" lang="ja-JP" altLang="en-US" sz="800" dirty="0" smtClean="0"/>
              <a:t> </a:t>
            </a:r>
            <a:r>
              <a:rPr kumimoji="1" lang="en-US" altLang="ja-JP" sz="800" dirty="0" smtClean="0"/>
              <a:t>Comparative</a:t>
            </a:r>
            <a:r>
              <a:rPr kumimoji="1" lang="ja-JP" altLang="en-US" sz="800" dirty="0" smtClean="0"/>
              <a:t> </a:t>
            </a:r>
            <a:r>
              <a:rPr kumimoji="1" lang="en-US" altLang="ja-JP" sz="800" dirty="0" smtClean="0"/>
              <a:t>Performance</a:t>
            </a:r>
            <a:endParaRPr kumimoji="1" lang="ja-JP" altLang="en-US" sz="800" dirty="0"/>
          </a:p>
        </p:txBody>
      </p:sp>
    </p:spTree>
    <p:extLst>
      <p:ext uri="{BB962C8B-B14F-4D97-AF65-F5344CB8AC3E}">
        <p14:creationId xmlns:p14="http://schemas.microsoft.com/office/powerpoint/2010/main" val="125633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16425" y="915409"/>
            <a:ext cx="7852646" cy="2569946"/>
          </a:xfrm>
        </p:spPr>
        <p:txBody>
          <a:bodyPr/>
          <a:lstStyle/>
          <a:p>
            <a:r>
              <a:rPr kumimoji="1" lang="ja-JP" altLang="en-US" dirty="0" smtClean="0"/>
              <a:t>なぜ</a:t>
            </a:r>
            <a:r>
              <a:rPr kumimoji="1" lang="en-US" altLang="ja-JP" dirty="0" smtClean="0"/>
              <a:t>802.11ac</a:t>
            </a:r>
            <a:r>
              <a:rPr kumimoji="1" lang="ja-JP" altLang="en-US" dirty="0" smtClean="0"/>
              <a:t> が必要な</a:t>
            </a:r>
            <a:r>
              <a:rPr lang="ja-JP" altLang="en-US" dirty="0"/>
              <a:t>の</a:t>
            </a:r>
            <a:r>
              <a:rPr kumimoji="1" lang="ja-JP" altLang="en-US" dirty="0" smtClean="0"/>
              <a:t>か？</a:t>
            </a:r>
            <a:endParaRPr kumimoji="1" lang="ja-JP" altLang="en-US" dirty="0"/>
          </a:p>
        </p:txBody>
      </p:sp>
    </p:spTree>
    <p:extLst>
      <p:ext uri="{BB962C8B-B14F-4D97-AF65-F5344CB8AC3E}">
        <p14:creationId xmlns:p14="http://schemas.microsoft.com/office/powerpoint/2010/main" val="2445918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flipV="1">
            <a:off x="228240" y="2709661"/>
            <a:ext cx="8873428" cy="1706174"/>
          </a:xfrm>
          <a:prstGeom prst="rect">
            <a:avLst/>
          </a:prstGeom>
          <a:gradFill>
            <a:gsLst>
              <a:gs pos="0">
                <a:srgbClr val="71DAFF">
                  <a:lumMod val="0"/>
                  <a:alpha val="11000"/>
                </a:srgbClr>
              </a:gs>
              <a:gs pos="100000">
                <a:srgbClr val="000000">
                  <a:lumMod val="20000"/>
                  <a:lumOff val="80000"/>
                  <a:alpha val="0"/>
                </a:srgbClr>
              </a:gs>
            </a:gsLst>
            <a:lin ang="5400000" scaled="1"/>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ja-JP" altLang="en-US" dirty="0">
              <a:solidFill>
                <a:srgbClr val="8E909E"/>
              </a:solidFill>
              <a:latin typeface="Arial"/>
            </a:endParaRPr>
          </a:p>
        </p:txBody>
      </p:sp>
      <p:pic>
        <p:nvPicPr>
          <p:cNvPr id="57" name="Picture 2" descr="http://www.cisco.com/en/US/prod/collateral/wireless/ps6302/ps8322/ps11630/images/data_sheet_c78-645111-2.jpg"/>
          <p:cNvPicPr>
            <a:picLocks noChangeAspect="1" noChangeArrowheads="1"/>
          </p:cNvPicPr>
          <p:nvPr/>
        </p:nvPicPr>
        <p:blipFill rotWithShape="1">
          <a:blip r:embed="rId3" cstate="email">
            <a:clrChange>
              <a:clrFrom>
                <a:srgbClr val="EFEFEF"/>
              </a:clrFrom>
              <a:clrTo>
                <a:srgbClr val="EFEFE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913" r="-2179"/>
          <a:stretch/>
        </p:blipFill>
        <p:spPr bwMode="auto">
          <a:xfrm>
            <a:off x="2496885" y="2839979"/>
            <a:ext cx="750982" cy="219455"/>
          </a:xfrm>
          <a:prstGeom prst="snip2DiagRect">
            <a:avLst>
              <a:gd name="adj1" fmla="val 36787"/>
              <a:gd name="adj2" fmla="val 16667"/>
            </a:avLst>
          </a:prstGeom>
          <a:noFill/>
          <a:extLst>
            <a:ext uri="{909E8E84-426E-40dd-AFC4-6F175D3DCCD1}">
              <a14:hiddenFill xmlns="" xmlns:a14="http://schemas.microsoft.com/office/drawing/2010/main">
                <a:solidFill>
                  <a:srgbClr val="FFFFFF"/>
                </a:solidFill>
              </a14:hiddenFill>
            </a:ext>
          </a:extLst>
        </p:spPr>
      </p:pic>
      <p:pic>
        <p:nvPicPr>
          <p:cNvPr id="62" name="Picture 2"/>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65704" y="2224609"/>
            <a:ext cx="748898" cy="172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p:nvPr/>
        </p:nvGrpSpPr>
        <p:grpSpPr>
          <a:xfrm>
            <a:off x="228245" y="835146"/>
            <a:ext cx="8873429" cy="3952446"/>
            <a:chOff x="4790373" y="1826911"/>
            <a:chExt cx="14875339" cy="6052321"/>
          </a:xfrm>
        </p:grpSpPr>
        <p:sp>
          <p:nvSpPr>
            <p:cNvPr id="59" name="Pentagon 58"/>
            <p:cNvSpPr/>
            <p:nvPr/>
          </p:nvSpPr>
          <p:spPr>
            <a:xfrm rot="16200000">
              <a:off x="2050053" y="4567234"/>
              <a:ext cx="6052320" cy="571673"/>
            </a:xfrm>
            <a:prstGeom prst="homePlate">
              <a:avLst/>
            </a:prstGeom>
            <a:gradFill flip="none" rotWithShape="1">
              <a:gsLst>
                <a:gs pos="0">
                  <a:srgbClr val="7D5EDE"/>
                </a:gs>
                <a:gs pos="100000">
                  <a:srgbClr val="678CF7"/>
                </a:gs>
              </a:gsLst>
              <a:lin ang="1080000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342938">
                <a:buClr>
                  <a:srgbClr val="FFFFFF"/>
                </a:buClr>
              </a:pPr>
              <a:r>
                <a:rPr lang="ja-JP" altLang="en-US" sz="1500" b="1" spc="-113" dirty="0">
                  <a:solidFill>
                    <a:srgbClr val="FFFFFF"/>
                  </a:solidFill>
                  <a:effectLst>
                    <a:outerShdw blurRad="50800" dist="38100" dir="5400000" algn="t" rotWithShape="0">
                      <a:prstClr val="black">
                        <a:alpha val="40000"/>
                      </a:prstClr>
                    </a:outerShdw>
                  </a:effectLst>
                  <a:latin typeface="Arial"/>
                </a:rPr>
                <a:t>価格</a:t>
              </a:r>
            </a:p>
          </p:txBody>
        </p:sp>
        <p:sp>
          <p:nvSpPr>
            <p:cNvPr id="66" name="Pentagon 65"/>
            <p:cNvSpPr/>
            <p:nvPr/>
          </p:nvSpPr>
          <p:spPr>
            <a:xfrm>
              <a:off x="4790373" y="7307559"/>
              <a:ext cx="14875339" cy="571673"/>
            </a:xfrm>
            <a:prstGeom prst="homePlate">
              <a:avLst/>
            </a:prstGeom>
            <a:gradFill flip="none" rotWithShape="1">
              <a:gsLst>
                <a:gs pos="100000">
                  <a:srgbClr val="4885FA"/>
                </a:gs>
                <a:gs pos="0">
                  <a:srgbClr val="678CF7"/>
                </a:gs>
              </a:gsLst>
              <a:path path="circle">
                <a:fillToRect r="100000" b="100000"/>
              </a:path>
              <a:tileRect l="-100000" t="-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342938">
                <a:buClr>
                  <a:srgbClr val="FFFFFF"/>
                </a:buClr>
              </a:pPr>
              <a:r>
                <a:rPr lang="ja-JP" altLang="en-US" sz="1500" b="1" spc="-113" dirty="0">
                  <a:solidFill>
                    <a:srgbClr val="FFFFFF"/>
                  </a:solidFill>
                  <a:effectLst>
                    <a:outerShdw blurRad="50800" dist="38100" dir="5400000" algn="t">
                      <a:prstClr val="black">
                        <a:alpha val="40000"/>
                      </a:prstClr>
                    </a:outerShdw>
                  </a:effectLst>
                  <a:latin typeface="Arial"/>
                </a:rPr>
                <a:t> </a:t>
              </a:r>
              <a:r>
                <a:rPr lang="ja-JP" altLang="en-US" sz="1500" b="1" spc="-113" dirty="0">
                  <a:solidFill>
                    <a:srgbClr val="FFFFFF"/>
                  </a:solidFill>
                  <a:effectLst>
                    <a:outerShdw blurRad="50800" dist="38100" dir="5400000" algn="t" rotWithShape="0">
                      <a:prstClr val="black">
                        <a:alpha val="40000"/>
                      </a:prstClr>
                    </a:outerShdw>
                  </a:effectLst>
                  <a:latin typeface="Arial"/>
                </a:rPr>
                <a:t>スケール（クライアント数と </a:t>
              </a:r>
              <a:r>
                <a:rPr lang="en-US" altLang="ja-JP" sz="1500" b="1" spc="-113" dirty="0">
                  <a:solidFill>
                    <a:srgbClr val="FFFFFF"/>
                  </a:solidFill>
                  <a:effectLst>
                    <a:outerShdw blurRad="50800" dist="38100" dir="5400000" algn="t" rotWithShape="0">
                      <a:prstClr val="black">
                        <a:alpha val="40000"/>
                      </a:prstClr>
                    </a:outerShdw>
                  </a:effectLst>
                  <a:latin typeface="Arial"/>
                </a:rPr>
                <a:t>AP </a:t>
              </a:r>
              <a:r>
                <a:rPr lang="ja-JP" altLang="en-US" sz="1500" b="1" spc="-113" dirty="0">
                  <a:solidFill>
                    <a:srgbClr val="FFFFFF"/>
                  </a:solidFill>
                  <a:effectLst>
                    <a:outerShdw blurRad="50800" dist="38100" dir="5400000" algn="t" rotWithShape="0">
                      <a:prstClr val="black">
                        <a:alpha val="40000"/>
                      </a:prstClr>
                    </a:outerShdw>
                  </a:effectLst>
                  <a:latin typeface="Arial"/>
                </a:rPr>
                <a:t>数）</a:t>
              </a:r>
            </a:p>
          </p:txBody>
        </p:sp>
      </p:grpSp>
      <p:pic>
        <p:nvPicPr>
          <p:cNvPr id="64" name="Picture 6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1423" y="1704781"/>
            <a:ext cx="1205786" cy="297090"/>
          </a:xfrm>
          <a:prstGeom prst="rect">
            <a:avLst/>
          </a:prstGeom>
        </p:spPr>
      </p:pic>
      <p:pic>
        <p:nvPicPr>
          <p:cNvPr id="67" name="Picture 6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87922" y="877473"/>
            <a:ext cx="1263702" cy="309245"/>
          </a:xfrm>
          <a:prstGeom prst="rect">
            <a:avLst/>
          </a:prstGeom>
        </p:spPr>
      </p:pic>
      <p:grpSp>
        <p:nvGrpSpPr>
          <p:cNvPr id="54" name="Group 40"/>
          <p:cNvGrpSpPr/>
          <p:nvPr/>
        </p:nvGrpSpPr>
        <p:grpSpPr>
          <a:xfrm>
            <a:off x="760439" y="2804931"/>
            <a:ext cx="1110856" cy="611369"/>
            <a:chOff x="-3478195" y="-1029154"/>
            <a:chExt cx="3159877" cy="1719968"/>
          </a:xfrm>
        </p:grpSpPr>
        <p:pic>
          <p:nvPicPr>
            <p:cNvPr id="74" name="Picture 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110067" y="-742584"/>
              <a:ext cx="1791749" cy="143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2"/>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478195" y="-1029154"/>
              <a:ext cx="2039030" cy="163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タイトル 9"/>
          <p:cNvSpPr>
            <a:spLocks noGrp="1"/>
          </p:cNvSpPr>
          <p:nvPr>
            <p:ph type="title"/>
          </p:nvPr>
        </p:nvSpPr>
        <p:spPr/>
        <p:txBody>
          <a:bodyPr/>
          <a:lstStyle/>
          <a:p>
            <a:r>
              <a:rPr lang="ja-JP" altLang="en-US" dirty="0" smtClean="0"/>
              <a:t>コントローラポートフォリオ</a:t>
            </a:r>
            <a:endParaRPr kumimoji="1" lang="ja-JP" altLang="en-US" dirty="0"/>
          </a:p>
        </p:txBody>
      </p:sp>
      <p:grpSp>
        <p:nvGrpSpPr>
          <p:cNvPr id="12" name="グループ化 11"/>
          <p:cNvGrpSpPr/>
          <p:nvPr/>
        </p:nvGrpSpPr>
        <p:grpSpPr>
          <a:xfrm>
            <a:off x="592719" y="3361919"/>
            <a:ext cx="1402810" cy="743140"/>
            <a:chOff x="1020722" y="3356337"/>
            <a:chExt cx="1402810" cy="743140"/>
          </a:xfrm>
        </p:grpSpPr>
        <p:sp>
          <p:nvSpPr>
            <p:cNvPr id="77" name="Rectangle 3"/>
            <p:cNvSpPr/>
            <p:nvPr/>
          </p:nvSpPr>
          <p:spPr>
            <a:xfrm>
              <a:off x="1020722" y="3387008"/>
              <a:ext cx="1402810" cy="67108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6"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610428">
                <a:lnSpc>
                  <a:spcPct val="90000"/>
                </a:lnSpc>
              </a:pPr>
              <a:r>
                <a:rPr lang="en-US" altLang="ja-JP" sz="1200" dirty="0">
                  <a:solidFill>
                    <a:srgbClr val="004B6B"/>
                  </a:solidFill>
                  <a:latin typeface="Arial"/>
                  <a:ea typeface="MS PGothic"/>
                  <a:cs typeface="MS PGothic"/>
                </a:rPr>
                <a:t>Mobility</a:t>
              </a:r>
              <a:r>
                <a:rPr lang="ja-JP" altLang="en-US" sz="1200" dirty="0">
                  <a:solidFill>
                    <a:srgbClr val="004B6B"/>
                  </a:solidFill>
                  <a:latin typeface="Arial"/>
                  <a:ea typeface="MS PGothic"/>
                  <a:cs typeface="MS PGothic"/>
                </a:rPr>
                <a:t> </a:t>
              </a:r>
              <a:r>
                <a:rPr lang="en-US" altLang="ja-JP" sz="1200" dirty="0">
                  <a:solidFill>
                    <a:srgbClr val="004B6B"/>
                  </a:solidFill>
                  <a:latin typeface="Arial"/>
                  <a:ea typeface="MS PGothic"/>
                  <a:cs typeface="MS PGothic"/>
                </a:rPr>
                <a:t>Express</a:t>
              </a: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25 </a:t>
              </a:r>
              <a:r>
                <a:rPr lang="ja-JP" altLang="en-US" sz="1000" dirty="0">
                  <a:solidFill>
                    <a:srgbClr val="004B6B"/>
                  </a:solidFill>
                  <a:latin typeface="Arial"/>
                  <a:ea typeface="MS PGothic"/>
                  <a:cs typeface="MS PGothic"/>
                </a:rPr>
                <a:t> </a:t>
              </a:r>
              <a:r>
                <a:rPr lang="en-US" altLang="ja-JP" sz="1000" dirty="0">
                  <a:solidFill>
                    <a:srgbClr val="004B6B"/>
                  </a:solidFill>
                  <a:latin typeface="Arial"/>
                  <a:ea typeface="MS PGothic"/>
                  <a:cs typeface="MS PGothic"/>
                </a:rPr>
                <a:t>AP</a:t>
              </a: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500 </a:t>
              </a:r>
              <a:r>
                <a:rPr lang="ja-JP" altLang="en-US" sz="1000" dirty="0">
                  <a:solidFill>
                    <a:srgbClr val="004B6B"/>
                  </a:solidFill>
                  <a:latin typeface="Arial"/>
                  <a:ea typeface="MS PGothic"/>
                  <a:cs typeface="MS PGothic"/>
                </a:rPr>
                <a:t>クライアント</a:t>
              </a:r>
              <a:endParaRPr lang="en-US" altLang="ja-JP" sz="10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ja-JP" altLang="en-US" sz="1000" dirty="0">
                  <a:solidFill>
                    <a:srgbClr val="004B6B"/>
                  </a:solidFill>
                  <a:latin typeface="Arial"/>
                  <a:ea typeface="MS PGothic"/>
                  <a:cs typeface="MS PGothic"/>
                </a:rPr>
                <a:t>日本語</a:t>
              </a:r>
              <a:r>
                <a:rPr lang="en-US" altLang="ja-JP" sz="1000" dirty="0">
                  <a:solidFill>
                    <a:srgbClr val="004B6B"/>
                  </a:solidFill>
                  <a:latin typeface="Arial"/>
                  <a:ea typeface="MS PGothic"/>
                  <a:cs typeface="MS PGothic"/>
                </a:rPr>
                <a:t>GUI</a:t>
              </a:r>
              <a:endParaRPr lang="ja-JP" altLang="en-US" sz="1000" dirty="0">
                <a:solidFill>
                  <a:srgbClr val="004B6B"/>
                </a:solidFill>
                <a:latin typeface="Arial"/>
                <a:ea typeface="MS PGothic"/>
                <a:cs typeface="MS PGothic"/>
              </a:endParaRPr>
            </a:p>
          </p:txBody>
        </p:sp>
      </p:grpSp>
      <p:grpSp>
        <p:nvGrpSpPr>
          <p:cNvPr id="80" name="グループ化 79"/>
          <p:cNvGrpSpPr/>
          <p:nvPr/>
        </p:nvGrpSpPr>
        <p:grpSpPr>
          <a:xfrm>
            <a:off x="2051339" y="3070146"/>
            <a:ext cx="1592705" cy="743140"/>
            <a:chOff x="1020722" y="3356337"/>
            <a:chExt cx="1402810" cy="743140"/>
          </a:xfrm>
        </p:grpSpPr>
        <p:sp>
          <p:nvSpPr>
            <p:cNvPr id="82" name="Rectangle 3"/>
            <p:cNvSpPr/>
            <p:nvPr/>
          </p:nvSpPr>
          <p:spPr>
            <a:xfrm>
              <a:off x="1020722" y="3387008"/>
              <a:ext cx="1402810" cy="67108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4"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610428">
                <a:lnSpc>
                  <a:spcPct val="90000"/>
                </a:lnSpc>
              </a:pPr>
              <a:r>
                <a:rPr lang="en-US" altLang="ja-JP" sz="1200" dirty="0">
                  <a:solidFill>
                    <a:srgbClr val="004B6B"/>
                  </a:solidFill>
                  <a:latin typeface="Arial"/>
                  <a:ea typeface="MS PGothic"/>
                  <a:cs typeface="MS PGothic"/>
                </a:rPr>
                <a:t>2504</a:t>
              </a: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75 </a:t>
              </a:r>
              <a:r>
                <a:rPr lang="ja-JP" altLang="en-US" sz="1000" dirty="0">
                  <a:solidFill>
                    <a:srgbClr val="004B6B"/>
                  </a:solidFill>
                  <a:latin typeface="Arial"/>
                  <a:ea typeface="MS PGothic"/>
                  <a:cs typeface="MS PGothic"/>
                </a:rPr>
                <a:t> </a:t>
              </a:r>
              <a:r>
                <a:rPr lang="en-US" altLang="ja-JP" sz="1000" dirty="0">
                  <a:solidFill>
                    <a:srgbClr val="004B6B"/>
                  </a:solidFill>
                  <a:latin typeface="Arial"/>
                  <a:ea typeface="MS PGothic"/>
                  <a:cs typeface="MS PGothic"/>
                </a:rPr>
                <a:t>AP</a:t>
              </a: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1,000 </a:t>
              </a:r>
              <a:r>
                <a:rPr lang="ja-JP" altLang="en-US" sz="1000" dirty="0">
                  <a:solidFill>
                    <a:srgbClr val="004B6B"/>
                  </a:solidFill>
                  <a:latin typeface="Arial"/>
                  <a:ea typeface="MS PGothic"/>
                  <a:cs typeface="MS PGothic"/>
                </a:rPr>
                <a:t>クライアント</a:t>
              </a:r>
              <a:endParaRPr lang="en-US" altLang="ja-JP" sz="10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CME </a:t>
              </a:r>
              <a:r>
                <a:rPr lang="ja-JP" altLang="en-US" sz="1000" dirty="0">
                  <a:solidFill>
                    <a:srgbClr val="004B6B"/>
                  </a:solidFill>
                  <a:latin typeface="Arial"/>
                  <a:ea typeface="MS PGothic"/>
                  <a:cs typeface="MS PGothic"/>
                </a:rPr>
                <a:t>バンドル対象</a:t>
              </a:r>
            </a:p>
          </p:txBody>
        </p:sp>
      </p:grpSp>
      <p:grpSp>
        <p:nvGrpSpPr>
          <p:cNvPr id="85" name="グループ化 84"/>
          <p:cNvGrpSpPr/>
          <p:nvPr/>
        </p:nvGrpSpPr>
        <p:grpSpPr>
          <a:xfrm>
            <a:off x="3937625" y="1973288"/>
            <a:ext cx="1853382" cy="1309020"/>
            <a:chOff x="1020722" y="3356337"/>
            <a:chExt cx="1402810" cy="743140"/>
          </a:xfrm>
        </p:grpSpPr>
        <p:sp>
          <p:nvSpPr>
            <p:cNvPr id="87" name="Rectangle 3"/>
            <p:cNvSpPr/>
            <p:nvPr/>
          </p:nvSpPr>
          <p:spPr>
            <a:xfrm>
              <a:off x="1020722" y="3387008"/>
              <a:ext cx="1402810" cy="67108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8"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610428">
                <a:lnSpc>
                  <a:spcPct val="90000"/>
                </a:lnSpc>
              </a:pPr>
              <a:r>
                <a:rPr lang="en-US" altLang="ja-JP" sz="1200" dirty="0">
                  <a:solidFill>
                    <a:srgbClr val="004B6B"/>
                  </a:solidFill>
                  <a:latin typeface="Arial"/>
                  <a:ea typeface="MS PGothic"/>
                  <a:cs typeface="MS PGothic"/>
                </a:rPr>
                <a:t>5520</a:t>
              </a:r>
            </a:p>
            <a:p>
              <a:pPr marL="171446" indent="-171446" defTabSz="610428">
                <a:lnSpc>
                  <a:spcPct val="90000"/>
                </a:lnSpc>
                <a:buFont typeface="Arial" panose="020B0604020202020204" pitchFamily="34" charset="0"/>
                <a:buChar char="•"/>
              </a:pPr>
              <a:r>
                <a:rPr lang="en-US" altLang="ja-JP" sz="1000" dirty="0" smtClean="0">
                  <a:solidFill>
                    <a:srgbClr val="004B6B"/>
                  </a:solidFill>
                  <a:latin typeface="Arial"/>
                  <a:ea typeface="MS PGothic"/>
                  <a:cs typeface="MS PGothic"/>
                </a:rPr>
                <a:t>1,500 </a:t>
              </a:r>
              <a:r>
                <a:rPr lang="ja-JP" altLang="en-US" sz="1000" dirty="0" smtClean="0">
                  <a:solidFill>
                    <a:srgbClr val="004B6B"/>
                  </a:solidFill>
                  <a:latin typeface="Arial"/>
                  <a:ea typeface="MS PGothic"/>
                  <a:cs typeface="MS PGothic"/>
                </a:rPr>
                <a:t> </a:t>
              </a:r>
              <a:r>
                <a:rPr lang="en-US" altLang="ja-JP" sz="1000" dirty="0">
                  <a:solidFill>
                    <a:srgbClr val="004B6B"/>
                  </a:solidFill>
                  <a:latin typeface="Arial"/>
                  <a:ea typeface="MS PGothic"/>
                  <a:cs typeface="MS PGothic"/>
                </a:rPr>
                <a:t>AP</a:t>
              </a: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20,000 </a:t>
              </a:r>
              <a:r>
                <a:rPr lang="ja-JP" altLang="en-US" sz="1000" dirty="0">
                  <a:solidFill>
                    <a:srgbClr val="004B6B"/>
                  </a:solidFill>
                  <a:latin typeface="Arial"/>
                  <a:ea typeface="MS PGothic"/>
                  <a:cs typeface="MS PGothic"/>
                </a:rPr>
                <a:t>クライアント</a:t>
              </a:r>
              <a:endParaRPr lang="en-US" altLang="ja-JP" sz="10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ja-JP" altLang="en-US" sz="1000" dirty="0">
                  <a:solidFill>
                    <a:srgbClr val="004B6B"/>
                  </a:solidFill>
                  <a:latin typeface="Arial"/>
                  <a:ea typeface="MS PGothic"/>
                  <a:cs typeface="MS PGothic"/>
                </a:rPr>
                <a:t>フル機能搭載</a:t>
              </a:r>
              <a:endParaRPr lang="en-US" altLang="ja-JP" sz="10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AP/Client</a:t>
              </a:r>
              <a:r>
                <a:rPr lang="ja-JP" altLang="en-US" sz="1000" dirty="0">
                  <a:solidFill>
                    <a:srgbClr val="004B6B"/>
                  </a:solidFill>
                  <a:latin typeface="Arial"/>
                  <a:ea typeface="MS PGothic"/>
                  <a:cs typeface="MS PGothic"/>
                </a:rPr>
                <a:t> </a:t>
              </a:r>
              <a:r>
                <a:rPr lang="en-US" altLang="ja-JP" sz="1000" dirty="0">
                  <a:solidFill>
                    <a:srgbClr val="004B6B"/>
                  </a:solidFill>
                  <a:latin typeface="Arial"/>
                  <a:ea typeface="MS PGothic"/>
                  <a:cs typeface="MS PGothic"/>
                </a:rPr>
                <a:t>SSO</a:t>
              </a:r>
            </a:p>
            <a:p>
              <a:pPr marL="171446" indent="-171446" defTabSz="610428">
                <a:lnSpc>
                  <a:spcPct val="90000"/>
                </a:lnSpc>
                <a:buFont typeface="Arial" panose="020B0604020202020204" pitchFamily="34" charset="0"/>
                <a:buChar char="•"/>
              </a:pPr>
              <a:r>
                <a:rPr lang="en-US" altLang="ja-JP" sz="1000" dirty="0" smtClean="0">
                  <a:solidFill>
                    <a:srgbClr val="004B6B"/>
                  </a:solidFill>
                  <a:latin typeface="Arial"/>
                  <a:ea typeface="MS PGothic"/>
                  <a:cs typeface="MS PGothic"/>
                </a:rPr>
                <a:t>Smart</a:t>
              </a:r>
              <a:r>
                <a:rPr lang="ja-JP" altLang="en-US" sz="1000" dirty="0">
                  <a:solidFill>
                    <a:srgbClr val="004B6B"/>
                  </a:solidFill>
                  <a:latin typeface="Arial"/>
                  <a:ea typeface="MS PGothic"/>
                  <a:cs typeface="MS PGothic"/>
                </a:rPr>
                <a:t> </a:t>
              </a:r>
              <a:r>
                <a:rPr lang="en-US" altLang="ja-JP" sz="1000" dirty="0" smtClean="0">
                  <a:solidFill>
                    <a:srgbClr val="004B6B"/>
                  </a:solidFill>
                  <a:latin typeface="Arial"/>
                  <a:ea typeface="MS PGothic"/>
                  <a:cs typeface="MS PGothic"/>
                </a:rPr>
                <a:t>Licensing</a:t>
              </a:r>
            </a:p>
            <a:p>
              <a:pPr marL="171446" indent="-171446" defTabSz="610428">
                <a:lnSpc>
                  <a:spcPct val="90000"/>
                </a:lnSpc>
                <a:buFont typeface="Arial" panose="020B0604020202020204" pitchFamily="34" charset="0"/>
                <a:buChar char="•"/>
              </a:pPr>
              <a:r>
                <a:rPr lang="en-US" altLang="ja-JP" sz="1000" dirty="0" err="1" smtClean="0">
                  <a:solidFill>
                    <a:srgbClr val="004B6B"/>
                  </a:solidFill>
                  <a:latin typeface="Arial"/>
                  <a:ea typeface="MS PGothic"/>
                  <a:cs typeface="MS PGothic"/>
                </a:rPr>
                <a:t>Naa</a:t>
              </a:r>
              <a:r>
                <a:rPr lang="en-US" altLang="ja-JP" sz="1000" dirty="0" err="1">
                  <a:solidFill>
                    <a:srgbClr val="004B6B"/>
                  </a:solidFill>
                  <a:latin typeface="Arial"/>
                  <a:ea typeface="MS PGothic"/>
                  <a:cs typeface="MS PGothic"/>
                </a:rPr>
                <a:t>S</a:t>
              </a:r>
              <a:endParaRPr lang="en-US" altLang="ja-JP" sz="10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Cisco</a:t>
              </a:r>
              <a:r>
                <a:rPr lang="ja-JP" altLang="en-US" sz="1000" dirty="0">
                  <a:solidFill>
                    <a:srgbClr val="004B6B"/>
                  </a:solidFill>
                  <a:latin typeface="Arial"/>
                  <a:ea typeface="MS PGothic"/>
                  <a:cs typeface="MS PGothic"/>
                </a:rPr>
                <a:t> </a:t>
              </a:r>
              <a:r>
                <a:rPr lang="en-US" altLang="ja-JP" sz="1000" dirty="0">
                  <a:solidFill>
                    <a:srgbClr val="004B6B"/>
                  </a:solidFill>
                  <a:latin typeface="Arial"/>
                  <a:ea typeface="MS PGothic"/>
                  <a:cs typeface="MS PGothic"/>
                </a:rPr>
                <a:t>ONE</a:t>
              </a:r>
              <a:r>
                <a:rPr lang="ja-JP" altLang="en-US" sz="1000" dirty="0" smtClean="0">
                  <a:solidFill>
                    <a:srgbClr val="004B6B"/>
                  </a:solidFill>
                  <a:latin typeface="Arial"/>
                  <a:ea typeface="MS PGothic"/>
                  <a:cs typeface="MS PGothic"/>
                </a:rPr>
                <a:t>プロモーション</a:t>
              </a:r>
              <a:endParaRPr lang="en-US" altLang="ja-JP" sz="1000" dirty="0">
                <a:solidFill>
                  <a:srgbClr val="004B6B"/>
                </a:solidFill>
                <a:latin typeface="Arial"/>
                <a:ea typeface="MS PGothic"/>
                <a:cs typeface="MS PGothic"/>
              </a:endParaRPr>
            </a:p>
          </p:txBody>
        </p:sp>
      </p:grpSp>
      <p:sp>
        <p:nvSpPr>
          <p:cNvPr id="13" name="左右矢印 12"/>
          <p:cNvSpPr/>
          <p:nvPr/>
        </p:nvSpPr>
        <p:spPr>
          <a:xfrm>
            <a:off x="569261" y="3990098"/>
            <a:ext cx="8532408" cy="464734"/>
          </a:xfrm>
          <a:prstGeom prst="left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ja-JP" sz="1600" dirty="0"/>
              <a:t>WLAN Express setup </a:t>
            </a:r>
            <a:r>
              <a:rPr lang="ja-JP" altLang="en-US" sz="1600" dirty="0"/>
              <a:t>対応</a:t>
            </a:r>
            <a:r>
              <a:rPr lang="en-US" altLang="ja-JP" sz="1600" dirty="0"/>
              <a:t> </a:t>
            </a:r>
            <a:endParaRPr lang="ja-JP" altLang="en-US" sz="1600" dirty="0"/>
          </a:p>
        </p:txBody>
      </p:sp>
      <p:grpSp>
        <p:nvGrpSpPr>
          <p:cNvPr id="89" name="グループ化 88"/>
          <p:cNvGrpSpPr/>
          <p:nvPr/>
        </p:nvGrpSpPr>
        <p:grpSpPr>
          <a:xfrm>
            <a:off x="7290618" y="1173572"/>
            <a:ext cx="1853382" cy="1389345"/>
            <a:chOff x="1020722" y="3356337"/>
            <a:chExt cx="1402810" cy="743140"/>
          </a:xfrm>
        </p:grpSpPr>
        <p:sp>
          <p:nvSpPr>
            <p:cNvPr id="90" name="Rectangle 3"/>
            <p:cNvSpPr/>
            <p:nvPr/>
          </p:nvSpPr>
          <p:spPr>
            <a:xfrm>
              <a:off x="1020722" y="3387008"/>
              <a:ext cx="1402810" cy="67108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1"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610428">
                <a:lnSpc>
                  <a:spcPct val="90000"/>
                </a:lnSpc>
              </a:pPr>
              <a:r>
                <a:rPr lang="en-US" altLang="ja-JP" sz="1200" dirty="0">
                  <a:solidFill>
                    <a:srgbClr val="004B6B"/>
                  </a:solidFill>
                  <a:latin typeface="Arial"/>
                  <a:ea typeface="MS PGothic"/>
                  <a:cs typeface="MS PGothic"/>
                </a:rPr>
                <a:t>8540</a:t>
              </a: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6,000 </a:t>
              </a:r>
              <a:r>
                <a:rPr lang="ja-JP" altLang="en-US" sz="1000" dirty="0">
                  <a:solidFill>
                    <a:srgbClr val="004B6B"/>
                  </a:solidFill>
                  <a:latin typeface="Arial"/>
                  <a:ea typeface="MS PGothic"/>
                  <a:cs typeface="MS PGothic"/>
                </a:rPr>
                <a:t> </a:t>
              </a:r>
              <a:r>
                <a:rPr lang="en-US" altLang="ja-JP" sz="1000" dirty="0">
                  <a:solidFill>
                    <a:srgbClr val="004B6B"/>
                  </a:solidFill>
                  <a:latin typeface="Arial"/>
                  <a:ea typeface="MS PGothic"/>
                  <a:cs typeface="MS PGothic"/>
                </a:rPr>
                <a:t>AP</a:t>
              </a: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64,000 </a:t>
              </a:r>
              <a:r>
                <a:rPr lang="ja-JP" altLang="en-US" sz="1000" dirty="0">
                  <a:solidFill>
                    <a:srgbClr val="004B6B"/>
                  </a:solidFill>
                  <a:latin typeface="Arial"/>
                  <a:ea typeface="MS PGothic"/>
                  <a:cs typeface="MS PGothic"/>
                </a:rPr>
                <a:t>クライアント</a:t>
              </a:r>
              <a:endParaRPr lang="en-US" altLang="ja-JP" sz="10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ja-JP" altLang="en-US" sz="1000" dirty="0">
                  <a:solidFill>
                    <a:srgbClr val="004B6B"/>
                  </a:solidFill>
                  <a:latin typeface="Arial"/>
                  <a:ea typeface="MS PGothic"/>
                  <a:cs typeface="MS PGothic"/>
                </a:rPr>
                <a:t>フル機能搭載</a:t>
              </a:r>
              <a:endParaRPr lang="en-US" altLang="ja-JP" sz="10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AP/Client</a:t>
              </a:r>
              <a:r>
                <a:rPr lang="ja-JP" altLang="en-US" sz="1000" dirty="0">
                  <a:solidFill>
                    <a:srgbClr val="004B6B"/>
                  </a:solidFill>
                  <a:latin typeface="Arial"/>
                  <a:ea typeface="MS PGothic"/>
                  <a:cs typeface="MS PGothic"/>
                </a:rPr>
                <a:t> </a:t>
              </a:r>
              <a:r>
                <a:rPr lang="en-US" altLang="ja-JP" sz="1000" dirty="0">
                  <a:solidFill>
                    <a:srgbClr val="004B6B"/>
                  </a:solidFill>
                  <a:latin typeface="Arial"/>
                  <a:ea typeface="MS PGothic"/>
                  <a:cs typeface="MS PGothic"/>
                </a:rPr>
                <a:t>SSO</a:t>
              </a:r>
            </a:p>
            <a:p>
              <a:pPr marL="171446" indent="-171446" defTabSz="610428">
                <a:lnSpc>
                  <a:spcPct val="90000"/>
                </a:lnSpc>
                <a:buFont typeface="Arial" panose="020B0604020202020204" pitchFamily="34" charset="0"/>
                <a:buChar char="•"/>
              </a:pPr>
              <a:r>
                <a:rPr lang="en-US" altLang="ja-JP" sz="1000" dirty="0" smtClean="0">
                  <a:solidFill>
                    <a:srgbClr val="004B6B"/>
                  </a:solidFill>
                  <a:latin typeface="Arial"/>
                  <a:ea typeface="MS PGothic"/>
                  <a:cs typeface="MS PGothic"/>
                </a:rPr>
                <a:t>Smart</a:t>
              </a:r>
              <a:r>
                <a:rPr lang="ja-JP" altLang="en-US" sz="1000" dirty="0">
                  <a:solidFill>
                    <a:srgbClr val="004B6B"/>
                  </a:solidFill>
                  <a:latin typeface="Arial"/>
                  <a:ea typeface="MS PGothic"/>
                  <a:cs typeface="MS PGothic"/>
                </a:rPr>
                <a:t> </a:t>
              </a:r>
              <a:r>
                <a:rPr lang="en-US" altLang="ja-JP" sz="1000" dirty="0" smtClean="0">
                  <a:solidFill>
                    <a:srgbClr val="004B6B"/>
                  </a:solidFill>
                  <a:latin typeface="Arial"/>
                  <a:ea typeface="MS PGothic"/>
                  <a:cs typeface="MS PGothic"/>
                </a:rPr>
                <a:t>Licensing</a:t>
              </a:r>
            </a:p>
            <a:p>
              <a:pPr marL="171446" indent="-171446" defTabSz="610428">
                <a:lnSpc>
                  <a:spcPct val="90000"/>
                </a:lnSpc>
                <a:buFont typeface="Arial" panose="020B0604020202020204" pitchFamily="34" charset="0"/>
                <a:buChar char="•"/>
              </a:pPr>
              <a:r>
                <a:rPr lang="en-US" altLang="ja-JP" sz="1000" dirty="0" err="1" smtClean="0">
                  <a:solidFill>
                    <a:srgbClr val="004B6B"/>
                  </a:solidFill>
                  <a:latin typeface="Arial"/>
                  <a:ea typeface="MS PGothic"/>
                  <a:cs typeface="MS PGothic"/>
                </a:rPr>
                <a:t>Naa</a:t>
              </a:r>
              <a:r>
                <a:rPr lang="en-US" altLang="ja-JP" sz="1000" dirty="0" err="1">
                  <a:solidFill>
                    <a:srgbClr val="004B6B"/>
                  </a:solidFill>
                  <a:latin typeface="Arial"/>
                  <a:ea typeface="MS PGothic"/>
                  <a:cs typeface="MS PGothic"/>
                </a:rPr>
                <a:t>S</a:t>
              </a:r>
              <a:endParaRPr lang="en-US" altLang="ja-JP" sz="10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Cisco</a:t>
              </a:r>
              <a:r>
                <a:rPr lang="ja-JP" altLang="en-US" sz="1000" dirty="0">
                  <a:solidFill>
                    <a:srgbClr val="004B6B"/>
                  </a:solidFill>
                  <a:latin typeface="Arial"/>
                  <a:ea typeface="MS PGothic"/>
                  <a:cs typeface="MS PGothic"/>
                </a:rPr>
                <a:t> </a:t>
              </a:r>
              <a:r>
                <a:rPr lang="en-US" altLang="ja-JP" sz="1000" dirty="0">
                  <a:solidFill>
                    <a:srgbClr val="004B6B"/>
                  </a:solidFill>
                  <a:latin typeface="Arial"/>
                  <a:ea typeface="MS PGothic"/>
                  <a:cs typeface="MS PGothic"/>
                </a:rPr>
                <a:t>ONE</a:t>
              </a:r>
              <a:r>
                <a:rPr lang="ja-JP" altLang="en-US" sz="1000" dirty="0" smtClean="0">
                  <a:solidFill>
                    <a:srgbClr val="004B6B"/>
                  </a:solidFill>
                  <a:latin typeface="Arial"/>
                  <a:ea typeface="MS PGothic"/>
                  <a:cs typeface="MS PGothic"/>
                </a:rPr>
                <a:t>プロモーション</a:t>
              </a:r>
              <a:endParaRPr lang="en-US" altLang="ja-JP" sz="1000" dirty="0">
                <a:solidFill>
                  <a:srgbClr val="004B6B"/>
                </a:solidFill>
                <a:latin typeface="Arial"/>
                <a:ea typeface="MS PGothic"/>
                <a:cs typeface="MS PGothic"/>
              </a:endParaRPr>
            </a:p>
          </p:txBody>
        </p:sp>
      </p:grpSp>
      <p:sp>
        <p:nvSpPr>
          <p:cNvPr id="14" name="角丸四角形吹き出し 13"/>
          <p:cNvSpPr/>
          <p:nvPr/>
        </p:nvSpPr>
        <p:spPr>
          <a:xfrm>
            <a:off x="1132450" y="2257282"/>
            <a:ext cx="860693" cy="410996"/>
          </a:xfrm>
          <a:prstGeom prst="wedgeRoundRectCallout">
            <a:avLst>
              <a:gd name="adj1" fmla="val -30252"/>
              <a:gd name="adj2" fmla="val 81094"/>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a:t>簡単！</a:t>
            </a:r>
          </a:p>
        </p:txBody>
      </p:sp>
      <p:grpSp>
        <p:nvGrpSpPr>
          <p:cNvPr id="92" name="グループ化 91"/>
          <p:cNvGrpSpPr/>
          <p:nvPr/>
        </p:nvGrpSpPr>
        <p:grpSpPr>
          <a:xfrm>
            <a:off x="5659323" y="2460403"/>
            <a:ext cx="1853382" cy="754539"/>
            <a:chOff x="1020722" y="3356337"/>
            <a:chExt cx="1402810" cy="743140"/>
          </a:xfrm>
        </p:grpSpPr>
        <p:sp>
          <p:nvSpPr>
            <p:cNvPr id="93" name="Rectangle 3"/>
            <p:cNvSpPr/>
            <p:nvPr/>
          </p:nvSpPr>
          <p:spPr>
            <a:xfrm>
              <a:off x="1020722" y="3387008"/>
              <a:ext cx="1402810" cy="67108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4" name="Rectangle 70"/>
            <p:cNvSpPr>
              <a:spLocks noChangeArrowheads="1"/>
            </p:cNvSpPr>
            <p:nvPr/>
          </p:nvSpPr>
          <p:spPr bwMode="auto">
            <a:xfrm>
              <a:off x="1132632" y="3356337"/>
              <a:ext cx="1222475" cy="743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610428">
                <a:lnSpc>
                  <a:spcPct val="90000"/>
                </a:lnSpc>
              </a:pPr>
              <a:r>
                <a:rPr lang="ja-JP" altLang="en-US" sz="1200" dirty="0">
                  <a:solidFill>
                    <a:srgbClr val="004B6B"/>
                  </a:solidFill>
                  <a:latin typeface="Arial"/>
                  <a:ea typeface="MS PGothic"/>
                  <a:cs typeface="MS PGothic"/>
                </a:rPr>
                <a:t>バーチャルコントローラ</a:t>
              </a:r>
              <a:endParaRPr lang="en-US" altLang="ja-JP" sz="12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3,000 </a:t>
              </a:r>
              <a:r>
                <a:rPr lang="ja-JP" altLang="en-US" sz="1000" dirty="0">
                  <a:solidFill>
                    <a:srgbClr val="004B6B"/>
                  </a:solidFill>
                  <a:latin typeface="Arial"/>
                  <a:ea typeface="MS PGothic"/>
                  <a:cs typeface="MS PGothic"/>
                </a:rPr>
                <a:t> </a:t>
              </a:r>
              <a:r>
                <a:rPr lang="en-US" altLang="ja-JP" sz="1000" dirty="0">
                  <a:solidFill>
                    <a:srgbClr val="004B6B"/>
                  </a:solidFill>
                  <a:latin typeface="Arial"/>
                  <a:ea typeface="MS PGothic"/>
                  <a:cs typeface="MS PGothic"/>
                </a:rPr>
                <a:t>AP</a:t>
              </a:r>
            </a:p>
            <a:p>
              <a:pPr marL="171446" indent="-171446" defTabSz="610428">
                <a:lnSpc>
                  <a:spcPct val="90000"/>
                </a:lnSpc>
                <a:buFont typeface="Arial" panose="020B0604020202020204" pitchFamily="34" charset="0"/>
                <a:buChar char="•"/>
              </a:pPr>
              <a:r>
                <a:rPr lang="en-US" altLang="ja-JP" sz="1000" dirty="0">
                  <a:solidFill>
                    <a:srgbClr val="004B6B"/>
                  </a:solidFill>
                  <a:latin typeface="Arial"/>
                  <a:ea typeface="MS PGothic"/>
                  <a:cs typeface="MS PGothic"/>
                </a:rPr>
                <a:t>32,000 </a:t>
              </a:r>
              <a:r>
                <a:rPr lang="ja-JP" altLang="en-US" sz="1000" dirty="0">
                  <a:solidFill>
                    <a:srgbClr val="004B6B"/>
                  </a:solidFill>
                  <a:latin typeface="Arial"/>
                  <a:ea typeface="MS PGothic"/>
                  <a:cs typeface="MS PGothic"/>
                </a:rPr>
                <a:t>クライアント</a:t>
              </a:r>
              <a:endParaRPr lang="en-US" altLang="ja-JP" sz="1000" dirty="0">
                <a:solidFill>
                  <a:srgbClr val="004B6B"/>
                </a:solidFill>
                <a:latin typeface="Arial"/>
                <a:ea typeface="MS PGothic"/>
                <a:cs typeface="MS PGothic"/>
              </a:endParaRPr>
            </a:p>
            <a:p>
              <a:pPr marL="171446" indent="-171446" defTabSz="610428">
                <a:lnSpc>
                  <a:spcPct val="90000"/>
                </a:lnSpc>
                <a:buFont typeface="Arial" panose="020B0604020202020204" pitchFamily="34" charset="0"/>
                <a:buChar char="•"/>
              </a:pPr>
              <a:r>
                <a:rPr lang="en-US" altLang="ja-JP" sz="1000" b="1" dirty="0" err="1">
                  <a:solidFill>
                    <a:srgbClr val="004B6B"/>
                  </a:solidFill>
                  <a:latin typeface="Arial"/>
                  <a:ea typeface="MS PGothic"/>
                  <a:cs typeface="MS PGothic"/>
                </a:rPr>
                <a:t>FlexConnect</a:t>
              </a:r>
              <a:r>
                <a:rPr lang="ja-JP" altLang="en-US" sz="1000" b="1" dirty="0">
                  <a:solidFill>
                    <a:srgbClr val="004B6B"/>
                  </a:solidFill>
                  <a:latin typeface="Arial"/>
                  <a:ea typeface="MS PGothic"/>
                  <a:cs typeface="MS PGothic"/>
                </a:rPr>
                <a:t> のみ</a:t>
              </a:r>
              <a:endParaRPr lang="en-US" altLang="ja-JP" sz="1000" b="1" dirty="0">
                <a:solidFill>
                  <a:srgbClr val="004B6B"/>
                </a:solidFill>
                <a:latin typeface="Arial"/>
                <a:ea typeface="MS PGothic"/>
                <a:cs typeface="MS PGothic"/>
              </a:endParaRPr>
            </a:p>
          </p:txBody>
        </p:sp>
      </p:grpSp>
      <p:sp>
        <p:nvSpPr>
          <p:cNvPr id="95" name="角丸四角形吹き出し 94"/>
          <p:cNvSpPr/>
          <p:nvPr/>
        </p:nvSpPr>
        <p:spPr>
          <a:xfrm>
            <a:off x="2469158" y="2154898"/>
            <a:ext cx="1167375" cy="410996"/>
          </a:xfrm>
          <a:prstGeom prst="wedgeRoundRectCallout">
            <a:avLst>
              <a:gd name="adj1" fmla="val -30252"/>
              <a:gd name="adj2" fmla="val 81094"/>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a:t>バンドルで</a:t>
            </a:r>
            <a:r>
              <a:rPr lang="en-US" altLang="ja-JP" sz="1400" dirty="0"/>
              <a:t/>
            </a:r>
            <a:br>
              <a:rPr lang="en-US" altLang="ja-JP" sz="1400" dirty="0"/>
            </a:br>
            <a:r>
              <a:rPr lang="ja-JP" altLang="en-US" sz="1400" dirty="0"/>
              <a:t>お得に！</a:t>
            </a:r>
          </a:p>
        </p:txBody>
      </p:sp>
      <p:sp>
        <p:nvSpPr>
          <p:cNvPr id="96" name="角丸四角形吹き出し 95"/>
          <p:cNvSpPr/>
          <p:nvPr/>
        </p:nvSpPr>
        <p:spPr>
          <a:xfrm>
            <a:off x="4661211" y="1126296"/>
            <a:ext cx="1301314" cy="410996"/>
          </a:xfrm>
          <a:prstGeom prst="wedgeRoundRectCallout">
            <a:avLst>
              <a:gd name="adj1" fmla="val -30252"/>
              <a:gd name="adj2" fmla="val 81094"/>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a:t>フル機能搭載</a:t>
            </a:r>
          </a:p>
        </p:txBody>
      </p:sp>
      <p:sp>
        <p:nvSpPr>
          <p:cNvPr id="99" name="角丸四角形吹き出し 98"/>
          <p:cNvSpPr/>
          <p:nvPr/>
        </p:nvSpPr>
        <p:spPr>
          <a:xfrm>
            <a:off x="6028622" y="1572280"/>
            <a:ext cx="1167375" cy="410996"/>
          </a:xfrm>
          <a:prstGeom prst="wedgeRoundRectCallout">
            <a:avLst>
              <a:gd name="adj1" fmla="val -30252"/>
              <a:gd name="adj2" fmla="val 81094"/>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a:t>拡張が容易</a:t>
            </a:r>
          </a:p>
        </p:txBody>
      </p:sp>
      <p:sp>
        <p:nvSpPr>
          <p:cNvPr id="100" name="角丸四角形吹き出し 99"/>
          <p:cNvSpPr/>
          <p:nvPr/>
        </p:nvSpPr>
        <p:spPr>
          <a:xfrm>
            <a:off x="7752285" y="277407"/>
            <a:ext cx="1301314" cy="410996"/>
          </a:xfrm>
          <a:prstGeom prst="wedgeRoundRectCallout">
            <a:avLst>
              <a:gd name="adj1" fmla="val -30252"/>
              <a:gd name="adj2" fmla="val 81094"/>
              <a:gd name="adj3" fmla="val 16667"/>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dirty="0"/>
              <a:t>フル機能搭載</a:t>
            </a:r>
          </a:p>
        </p:txBody>
      </p:sp>
    </p:spTree>
    <p:extLst>
      <p:ext uri="{BB962C8B-B14F-4D97-AF65-F5344CB8AC3E}">
        <p14:creationId xmlns:p14="http://schemas.microsoft.com/office/powerpoint/2010/main" val="3426786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en-US" altLang="ja-JP" dirty="0" smtClean="0"/>
              <a:t>Autonomous</a:t>
            </a:r>
            <a:r>
              <a:rPr lang="ja-JP" altLang="en-US" dirty="0"/>
              <a:t>の</a:t>
            </a:r>
            <a:r>
              <a:rPr kumimoji="1" lang="ja-JP" altLang="en-US" dirty="0" smtClean="0"/>
              <a:t>今後</a:t>
            </a:r>
            <a:r>
              <a:rPr lang="ja-JP" altLang="en-US" dirty="0"/>
              <a:t>は</a:t>
            </a:r>
            <a:r>
              <a:rPr kumimoji="1" lang="ja-JP" altLang="en-US" dirty="0" smtClean="0"/>
              <a:t>？</a:t>
            </a:r>
            <a:endParaRPr kumimoji="1" lang="ja-JP" altLang="en-US" dirty="0"/>
          </a:p>
        </p:txBody>
      </p:sp>
    </p:spTree>
    <p:extLst>
      <p:ext uri="{BB962C8B-B14F-4D97-AF65-F5344CB8AC3E}">
        <p14:creationId xmlns:p14="http://schemas.microsoft.com/office/powerpoint/2010/main" val="1550159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アーキテクチャ　今昔</a:t>
            </a:r>
            <a:endParaRPr kumimoji="1" lang="ja-JP" altLang="en-US" dirty="0"/>
          </a:p>
        </p:txBody>
      </p:sp>
      <p:sp>
        <p:nvSpPr>
          <p:cNvPr id="6" name="テキスト ボックス 5"/>
          <p:cNvSpPr txBox="1"/>
          <p:nvPr/>
        </p:nvSpPr>
        <p:spPr>
          <a:xfrm>
            <a:off x="3799510" y="1601296"/>
            <a:ext cx="2774959" cy="954107"/>
          </a:xfrm>
          <a:prstGeom prst="rect">
            <a:avLst/>
          </a:prstGeom>
          <a:noFill/>
        </p:spPr>
        <p:txBody>
          <a:bodyPr wrap="square" rtlCol="0">
            <a:spAutoFit/>
          </a:bodyPr>
          <a:lstStyle/>
          <a:p>
            <a:pPr>
              <a:buClr>
                <a:srgbClr val="497E2E"/>
              </a:buClr>
            </a:pPr>
            <a:r>
              <a:rPr kumimoji="1" lang="ja-JP" altLang="en-US" sz="1400" b="1" dirty="0" smtClean="0">
                <a:solidFill>
                  <a:schemeClr val="tx2"/>
                </a:solidFill>
              </a:rPr>
              <a:t>各</a:t>
            </a:r>
            <a:r>
              <a:rPr kumimoji="1" lang="en-US" altLang="ja-JP" sz="1400" b="1" dirty="0" smtClean="0">
                <a:solidFill>
                  <a:schemeClr val="tx2"/>
                </a:solidFill>
              </a:rPr>
              <a:t>AP</a:t>
            </a:r>
            <a:r>
              <a:rPr kumimoji="1" lang="ja-JP" altLang="en-US" sz="1400" b="1" dirty="0">
                <a:solidFill>
                  <a:schemeClr val="tx2"/>
                </a:solidFill>
              </a:rPr>
              <a:t>が</a:t>
            </a:r>
            <a:r>
              <a:rPr kumimoji="1" lang="ja-JP" altLang="en-US" sz="1400" b="1" dirty="0" smtClean="0">
                <a:solidFill>
                  <a:schemeClr val="tx2"/>
                </a:solidFill>
              </a:rPr>
              <a:t>個別で管理するモデル</a:t>
            </a:r>
            <a:endParaRPr kumimoji="1" lang="en-US" altLang="ja-JP" sz="1400" b="1" dirty="0" smtClean="0">
              <a:solidFill>
                <a:schemeClr val="tx2"/>
              </a:solidFill>
            </a:endParaRPr>
          </a:p>
          <a:p>
            <a:pPr>
              <a:buClr>
                <a:srgbClr val="497E2E"/>
              </a:buClr>
            </a:pPr>
            <a:r>
              <a:rPr kumimoji="1" lang="ja-JP" altLang="en-US" sz="1400" dirty="0" smtClean="0">
                <a:solidFill>
                  <a:srgbClr val="435153"/>
                </a:solidFill>
              </a:rPr>
              <a:t>各</a:t>
            </a:r>
            <a:r>
              <a:rPr kumimoji="1" lang="en-US" altLang="ja-JP" sz="1400" dirty="0" smtClean="0">
                <a:solidFill>
                  <a:srgbClr val="435153"/>
                </a:solidFill>
              </a:rPr>
              <a:t>AP</a:t>
            </a:r>
            <a:r>
              <a:rPr kumimoji="1" lang="ja-JP" altLang="en-US" sz="1400" dirty="0" smtClean="0">
                <a:solidFill>
                  <a:srgbClr val="435153"/>
                </a:solidFill>
              </a:rPr>
              <a:t>に個別設定が必要</a:t>
            </a:r>
            <a:endParaRPr kumimoji="1" lang="en-US" altLang="ja-JP" sz="1400" dirty="0" smtClean="0">
              <a:solidFill>
                <a:srgbClr val="435153"/>
              </a:solidFill>
            </a:endParaRPr>
          </a:p>
          <a:p>
            <a:pPr>
              <a:buClr>
                <a:srgbClr val="497E2E"/>
              </a:buClr>
            </a:pPr>
            <a:r>
              <a:rPr kumimoji="1" lang="ja-JP" altLang="en-US" sz="1400" dirty="0" smtClean="0">
                <a:solidFill>
                  <a:srgbClr val="435153"/>
                </a:solidFill>
              </a:rPr>
              <a:t>チャネルや電波強度を</a:t>
            </a:r>
            <a:r>
              <a:rPr kumimoji="1" lang="ja-JP" altLang="en-US" sz="1400" dirty="0">
                <a:solidFill>
                  <a:srgbClr val="435153"/>
                </a:solidFill>
              </a:rPr>
              <a:t>手動</a:t>
            </a:r>
            <a:r>
              <a:rPr kumimoji="1" lang="ja-JP" altLang="en-US" sz="1400" dirty="0" smtClean="0">
                <a:solidFill>
                  <a:srgbClr val="435153"/>
                </a:solidFill>
              </a:rPr>
              <a:t>で調整</a:t>
            </a:r>
            <a:endParaRPr kumimoji="1" lang="en-US" altLang="ja-JP" sz="1400" dirty="0" smtClean="0">
              <a:solidFill>
                <a:srgbClr val="435153"/>
              </a:solidFill>
            </a:endParaRPr>
          </a:p>
          <a:p>
            <a:pPr>
              <a:buClr>
                <a:srgbClr val="497E2E"/>
              </a:buClr>
            </a:pPr>
            <a:r>
              <a:rPr kumimoji="1" lang="ja-JP" altLang="en-US" sz="1400" dirty="0" smtClean="0">
                <a:solidFill>
                  <a:srgbClr val="435153"/>
                </a:solidFill>
              </a:rPr>
              <a:t>不正アクセスポイント検出は不可</a:t>
            </a:r>
            <a:endParaRPr kumimoji="1" lang="ja-JP" altLang="en-US" sz="1400" dirty="0">
              <a:solidFill>
                <a:srgbClr val="435153"/>
              </a:solidFill>
            </a:endParaRPr>
          </a:p>
        </p:txBody>
      </p:sp>
      <p:sp>
        <p:nvSpPr>
          <p:cNvPr id="28" name="Rounded Rectangle 124"/>
          <p:cNvSpPr/>
          <p:nvPr/>
        </p:nvSpPr>
        <p:spPr>
          <a:xfrm>
            <a:off x="1815424" y="3312379"/>
            <a:ext cx="1967230" cy="1577361"/>
          </a:xfrm>
          <a:prstGeom prst="roundRect">
            <a:avLst>
              <a:gd name="adj" fmla="val 7940"/>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9" name="Group 117"/>
          <p:cNvGrpSpPr/>
          <p:nvPr/>
        </p:nvGrpSpPr>
        <p:grpSpPr>
          <a:xfrm>
            <a:off x="1864460" y="3381006"/>
            <a:ext cx="1887674" cy="1441261"/>
            <a:chOff x="56074" y="910445"/>
            <a:chExt cx="1887674" cy="1441261"/>
          </a:xfrm>
        </p:grpSpPr>
        <p:sp>
          <p:nvSpPr>
            <p:cNvPr id="30" name="Rectangle 16"/>
            <p:cNvSpPr/>
            <p:nvPr/>
          </p:nvSpPr>
          <p:spPr bwMode="auto">
            <a:xfrm>
              <a:off x="56074" y="2147035"/>
              <a:ext cx="1887674" cy="204671"/>
            </a:xfrm>
            <a:prstGeom prst="rect">
              <a:avLst/>
            </a:prstGeom>
            <a:noFill/>
            <a:ln w="9525">
              <a:noFill/>
              <a:miter lim="800000"/>
              <a:headEnd/>
              <a:tailEnd/>
            </a:ln>
          </p:spPr>
          <p:txBody>
            <a:bodyPr lIns="0" tIns="0" rIns="0" bIns="0" anchor="b">
              <a:spAutoFit/>
            </a:bodyPr>
            <a:lstStyle/>
            <a:p>
              <a:pPr algn="ctr" defTabSz="812314" eaLnBrk="0" hangingPunct="0">
                <a:lnSpc>
                  <a:spcPct val="95000"/>
                </a:lnSpc>
                <a:spcBef>
                  <a:spcPct val="50000"/>
                </a:spcBef>
                <a:buClr>
                  <a:srgbClr val="FFFFFF"/>
                </a:buClr>
                <a:buSzPct val="100000"/>
                <a:defRPr/>
              </a:pPr>
              <a:r>
                <a:rPr lang="en-US" sz="1400" b="1" kern="0" dirty="0" smtClean="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rPr>
                <a:t>Mobility Express</a:t>
              </a:r>
              <a:endParaRPr lang="en-US" sz="1400" b="1" kern="0" dirty="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endParaRPr>
            </a:p>
          </p:txBody>
        </p:sp>
        <p:pic>
          <p:nvPicPr>
            <p:cNvPr id="31"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516" y="1713985"/>
              <a:ext cx="463536" cy="448323"/>
            </a:xfrm>
            <a:prstGeom prst="rect">
              <a:avLst/>
            </a:prstGeom>
          </p:spPr>
        </p:pic>
        <p:cxnSp>
          <p:nvCxnSpPr>
            <p:cNvPr id="33" name="Straight Connector 19"/>
            <p:cNvCxnSpPr>
              <a:endCxn id="32" idx="1"/>
            </p:cNvCxnSpPr>
            <p:nvPr/>
          </p:nvCxnSpPr>
          <p:spPr>
            <a:xfrm flipV="1">
              <a:off x="511992" y="1134607"/>
              <a:ext cx="145292" cy="130510"/>
            </a:xfrm>
            <a:prstGeom prst="line">
              <a:avLst/>
            </a:prstGeom>
            <a:ln w="190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34"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99" y="1217861"/>
              <a:ext cx="463536" cy="448323"/>
            </a:xfrm>
            <a:prstGeom prst="rect">
              <a:avLst/>
            </a:prstGeom>
          </p:spPr>
        </p:pic>
        <p:cxnSp>
          <p:nvCxnSpPr>
            <p:cNvPr id="35" name="Straight Connector 21"/>
            <p:cNvCxnSpPr/>
            <p:nvPr/>
          </p:nvCxnSpPr>
          <p:spPr>
            <a:xfrm>
              <a:off x="1080659" y="997108"/>
              <a:ext cx="281906" cy="145274"/>
            </a:xfrm>
            <a:prstGeom prst="line">
              <a:avLst/>
            </a:prstGeom>
            <a:ln w="190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36"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127" y="1732544"/>
              <a:ext cx="463536" cy="448323"/>
            </a:xfrm>
            <a:prstGeom prst="rect">
              <a:avLst/>
            </a:prstGeom>
          </p:spPr>
        </p:pic>
        <p:pic>
          <p:nvPicPr>
            <p:cNvPr id="37"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327" y="1149191"/>
              <a:ext cx="463536" cy="448323"/>
            </a:xfrm>
            <a:prstGeom prst="rect">
              <a:avLst/>
            </a:prstGeom>
          </p:spPr>
        </p:pic>
        <p:cxnSp>
          <p:nvCxnSpPr>
            <p:cNvPr id="38" name="Straight Connector 24"/>
            <p:cNvCxnSpPr/>
            <p:nvPr/>
          </p:nvCxnSpPr>
          <p:spPr>
            <a:xfrm flipH="1">
              <a:off x="522534" y="1312133"/>
              <a:ext cx="249076" cy="418180"/>
            </a:xfrm>
            <a:prstGeom prst="line">
              <a:avLst/>
            </a:prstGeom>
            <a:ln w="190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1"/>
            <p:cNvCxnSpPr>
              <a:endCxn id="36" idx="0"/>
            </p:cNvCxnSpPr>
            <p:nvPr/>
          </p:nvCxnSpPr>
          <p:spPr>
            <a:xfrm>
              <a:off x="1000057" y="1265117"/>
              <a:ext cx="319838" cy="467427"/>
            </a:xfrm>
            <a:prstGeom prst="line">
              <a:avLst/>
            </a:prstGeom>
            <a:ln w="190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32"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84" y="910445"/>
              <a:ext cx="463536" cy="448323"/>
            </a:xfrm>
            <a:prstGeom prst="rect">
              <a:avLst/>
            </a:prstGeom>
          </p:spPr>
        </p:pic>
      </p:grpSp>
      <p:grpSp>
        <p:nvGrpSpPr>
          <p:cNvPr id="2" name="グループ化 1"/>
          <p:cNvGrpSpPr/>
          <p:nvPr/>
        </p:nvGrpSpPr>
        <p:grpSpPr>
          <a:xfrm>
            <a:off x="6574470" y="1335578"/>
            <a:ext cx="2102462" cy="3554162"/>
            <a:chOff x="6574470" y="1335578"/>
            <a:chExt cx="2102462" cy="3554162"/>
          </a:xfrm>
        </p:grpSpPr>
        <p:sp>
          <p:nvSpPr>
            <p:cNvPr id="40" name="Rounded Rectangle 121"/>
            <p:cNvSpPr/>
            <p:nvPr/>
          </p:nvSpPr>
          <p:spPr>
            <a:xfrm>
              <a:off x="6574470" y="1335578"/>
              <a:ext cx="2102462" cy="3554162"/>
            </a:xfrm>
            <a:prstGeom prst="roundRect">
              <a:avLst>
                <a:gd name="adj" fmla="val 856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1" name="Group 116"/>
            <p:cNvGrpSpPr/>
            <p:nvPr/>
          </p:nvGrpSpPr>
          <p:grpSpPr>
            <a:xfrm>
              <a:off x="6605134" y="2556363"/>
              <a:ext cx="2071797" cy="1341456"/>
              <a:chOff x="4524513" y="1092081"/>
              <a:chExt cx="2071797" cy="1341456"/>
            </a:xfrm>
          </p:grpSpPr>
          <p:sp>
            <p:nvSpPr>
              <p:cNvPr id="42" name="Rectangle 114"/>
              <p:cNvSpPr/>
              <p:nvPr/>
            </p:nvSpPr>
            <p:spPr bwMode="auto">
              <a:xfrm>
                <a:off x="4524513" y="2228866"/>
                <a:ext cx="2071797" cy="204671"/>
              </a:xfrm>
              <a:prstGeom prst="rect">
                <a:avLst/>
              </a:prstGeom>
              <a:noFill/>
              <a:ln w="9525">
                <a:noFill/>
                <a:miter lim="800000"/>
                <a:headEnd/>
                <a:tailEnd/>
              </a:ln>
            </p:spPr>
            <p:txBody>
              <a:bodyPr wrap="square" lIns="0" tIns="0" rIns="0" bIns="0" anchor="b">
                <a:spAutoFit/>
              </a:bodyPr>
              <a:lstStyle/>
              <a:p>
                <a:pPr algn="ctr" defTabSz="812314" eaLnBrk="0" hangingPunct="0">
                  <a:lnSpc>
                    <a:spcPct val="95000"/>
                  </a:lnSpc>
                  <a:spcBef>
                    <a:spcPct val="50000"/>
                  </a:spcBef>
                  <a:buClr>
                    <a:srgbClr val="FFFFFF"/>
                  </a:buClr>
                  <a:buSzPct val="100000"/>
                  <a:defRPr/>
                </a:pPr>
                <a:r>
                  <a:rPr lang="en-US" sz="1400" b="1" kern="0" dirty="0" smtClean="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rPr>
                  <a:t>C</a:t>
                </a:r>
                <a:r>
                  <a:rPr lang="en-US" altLang="ja-JP" sz="1400" b="1" kern="0" dirty="0" smtClean="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rPr>
                  <a:t>entralized/</a:t>
                </a:r>
                <a:r>
                  <a:rPr lang="en-US" altLang="ja-JP" sz="1400" b="1" kern="0" dirty="0" err="1" smtClean="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rPr>
                  <a:t>Flexconnect</a:t>
                </a:r>
                <a:endParaRPr lang="en-US" sz="1400" b="1" kern="0" dirty="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endParaRPr>
              </a:p>
            </p:txBody>
          </p:sp>
          <p:grpSp>
            <p:nvGrpSpPr>
              <p:cNvPr id="43" name="Group 126"/>
              <p:cNvGrpSpPr>
                <a:grpSpLocks/>
              </p:cNvGrpSpPr>
              <p:nvPr/>
            </p:nvGrpSpPr>
            <p:grpSpPr bwMode="auto">
              <a:xfrm>
                <a:off x="4765344" y="1139686"/>
                <a:ext cx="1315750" cy="991535"/>
                <a:chOff x="7858355" y="1534737"/>
                <a:chExt cx="1175142" cy="1099611"/>
              </a:xfrm>
            </p:grpSpPr>
            <p:cxnSp>
              <p:nvCxnSpPr>
                <p:cNvPr id="47" name="Straight Connector 127"/>
                <p:cNvCxnSpPr>
                  <a:cxnSpLocks noChangeShapeType="1"/>
                </p:cNvCxnSpPr>
                <p:nvPr/>
              </p:nvCxnSpPr>
              <p:spPr bwMode="auto">
                <a:xfrm flipH="1">
                  <a:off x="7858355" y="2301836"/>
                  <a:ext cx="319305" cy="332512"/>
                </a:xfrm>
                <a:prstGeom prst="line">
                  <a:avLst/>
                </a:prstGeom>
                <a:noFill/>
                <a:ln w="9525">
                  <a:solidFill>
                    <a:schemeClr val="bg1">
                      <a:lumMod val="85000"/>
                    </a:schemeClr>
                  </a:solidFill>
                  <a:round/>
                  <a:headEnd/>
                  <a:tailEnd/>
                </a:ln>
                <a:extLst>
                  <a:ext uri="{909E8E84-426E-40DD-AFC4-6F175D3DCCD1}">
                    <a14:hiddenFill xmlns:a14="http://schemas.microsoft.com/office/drawing/2010/main">
                      <a:noFill/>
                    </a14:hiddenFill>
                  </a:ext>
                </a:extLst>
              </p:spPr>
            </p:cxnSp>
            <p:cxnSp>
              <p:nvCxnSpPr>
                <p:cNvPr id="48" name="Straight Connector 128"/>
                <p:cNvCxnSpPr>
                  <a:cxnSpLocks noChangeShapeType="1"/>
                </p:cNvCxnSpPr>
                <p:nvPr/>
              </p:nvCxnSpPr>
              <p:spPr bwMode="auto">
                <a:xfrm flipH="1">
                  <a:off x="8450916" y="2195792"/>
                  <a:ext cx="13360" cy="436002"/>
                </a:xfrm>
                <a:prstGeom prst="line">
                  <a:avLst/>
                </a:prstGeom>
                <a:noFill/>
                <a:ln w="9525">
                  <a:solidFill>
                    <a:schemeClr val="bg1">
                      <a:lumMod val="85000"/>
                    </a:schemeClr>
                  </a:solidFill>
                  <a:round/>
                  <a:headEnd/>
                  <a:tailEnd/>
                </a:ln>
                <a:extLst>
                  <a:ext uri="{909E8E84-426E-40DD-AFC4-6F175D3DCCD1}">
                    <a14:hiddenFill xmlns:a14="http://schemas.microsoft.com/office/drawing/2010/main">
                      <a:noFill/>
                    </a14:hiddenFill>
                  </a:ext>
                </a:extLst>
              </p:spPr>
            </p:cxnSp>
            <p:cxnSp>
              <p:nvCxnSpPr>
                <p:cNvPr id="49" name="Straight Connector 129"/>
                <p:cNvCxnSpPr>
                  <a:cxnSpLocks noChangeShapeType="1"/>
                </p:cNvCxnSpPr>
                <p:nvPr/>
              </p:nvCxnSpPr>
              <p:spPr bwMode="auto">
                <a:xfrm>
                  <a:off x="8724918" y="2301836"/>
                  <a:ext cx="308579" cy="297878"/>
                </a:xfrm>
                <a:prstGeom prst="line">
                  <a:avLst/>
                </a:prstGeom>
                <a:noFill/>
                <a:ln w="9525">
                  <a:solidFill>
                    <a:schemeClr val="bg1">
                      <a:lumMod val="85000"/>
                    </a:schemeClr>
                  </a:solidFill>
                  <a:round/>
                  <a:headEnd/>
                  <a:tailEnd/>
                </a:ln>
                <a:extLst>
                  <a:ext uri="{909E8E84-426E-40DD-AFC4-6F175D3DCCD1}">
                    <a14:hiddenFill xmlns:a14="http://schemas.microsoft.com/office/drawing/2010/main">
                      <a:noFill/>
                    </a14:hiddenFill>
                  </a:ext>
                </a:extLst>
              </p:spPr>
            </p:cxnSp>
            <p:cxnSp>
              <p:nvCxnSpPr>
                <p:cNvPr id="53" name="Straight Connector 133"/>
                <p:cNvCxnSpPr>
                  <a:cxnSpLocks noChangeShapeType="1"/>
                </p:cNvCxnSpPr>
                <p:nvPr/>
              </p:nvCxnSpPr>
              <p:spPr bwMode="auto">
                <a:xfrm>
                  <a:off x="8464276" y="1534737"/>
                  <a:ext cx="0" cy="812794"/>
                </a:xfrm>
                <a:prstGeom prst="line">
                  <a:avLst/>
                </a:prstGeom>
                <a:noFill/>
                <a:ln w="9525">
                  <a:solidFill>
                    <a:schemeClr val="bg1">
                      <a:lumMod val="85000"/>
                    </a:schemeClr>
                  </a:solidFill>
                  <a:round/>
                  <a:headEnd/>
                  <a:tailEnd/>
                </a:ln>
                <a:extLst>
                  <a:ext uri="{909E8E84-426E-40DD-AFC4-6F175D3DCCD1}">
                    <a14:hiddenFill xmlns:a14="http://schemas.microsoft.com/office/drawing/2010/main">
                      <a:noFill/>
                    </a14:hiddenFill>
                  </a:ext>
                </a:extLst>
              </p:spPr>
            </p:cxnSp>
            <p:pic>
              <p:nvPicPr>
                <p:cNvPr id="54" name="Picture 31" descr="\\.PSF\.Mac\Volumes\BLUEBIFF8GB\P1010606_Comp1_Single1a_Small.png"/>
                <p:cNvPicPr>
                  <a:picLocks noChangeAspect="1" noChangeArrowheads="1"/>
                </p:cNvPicPr>
                <p:nvPr/>
              </p:nvPicPr>
              <p:blipFill>
                <a:blip r:embed="rId3" cstate="email"/>
                <a:srcRect/>
                <a:stretch>
                  <a:fillRect/>
                </a:stretch>
              </p:blipFill>
              <p:spPr bwMode="auto">
                <a:xfrm>
                  <a:off x="8064181" y="2194827"/>
                  <a:ext cx="799688" cy="211668"/>
                </a:xfrm>
                <a:prstGeom prst="rect">
                  <a:avLst/>
                </a:prstGeom>
                <a:noFill/>
                <a:effectLst>
                  <a:outerShdw blurRad="152400" dist="317500" dir="5400000" sx="90000" sy="-19000" rotWithShape="0">
                    <a:prstClr val="black">
                      <a:alpha val="15000"/>
                    </a:prstClr>
                  </a:outerShdw>
                </a:effectLst>
              </p:spPr>
            </p:pic>
          </p:grpSp>
          <p:grpSp>
            <p:nvGrpSpPr>
              <p:cNvPr id="44" name="Group 143"/>
              <p:cNvGrpSpPr>
                <a:grpSpLocks/>
              </p:cNvGrpSpPr>
              <p:nvPr/>
            </p:nvGrpSpPr>
            <p:grpSpPr bwMode="auto">
              <a:xfrm>
                <a:off x="4765324" y="1092081"/>
                <a:ext cx="1482811" cy="613880"/>
                <a:chOff x="6866624" y="3006212"/>
                <a:chExt cx="1324370" cy="679980"/>
              </a:xfrm>
            </p:grpSpPr>
            <p:pic>
              <p:nvPicPr>
                <p:cNvPr id="45" name="Picture 14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6624" y="3006212"/>
                  <a:ext cx="1324370" cy="6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145"/>
                <p:cNvSpPr txBox="1">
                  <a:spLocks noChangeArrowheads="1"/>
                </p:cNvSpPr>
                <p:nvPr/>
              </p:nvSpPr>
              <p:spPr bwMode="auto">
                <a:xfrm>
                  <a:off x="7056162" y="3208575"/>
                  <a:ext cx="878595" cy="22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09600" eaLnBrk="0" hangingPunct="0">
                    <a:defRPr sz="2400">
                      <a:solidFill>
                        <a:schemeClr val="tx1"/>
                      </a:solidFill>
                      <a:latin typeface="CiscoSansTT Light" charset="0"/>
                      <a:ea typeface="ＭＳ Ｐゴシック" charset="0"/>
                      <a:cs typeface="ＭＳ Ｐゴシック" charset="0"/>
                    </a:defRPr>
                  </a:lvl1pPr>
                  <a:lvl2pPr marL="742950" indent="-285750" defTabSz="609600" eaLnBrk="0" hangingPunct="0">
                    <a:defRPr sz="2400">
                      <a:solidFill>
                        <a:schemeClr val="tx1"/>
                      </a:solidFill>
                      <a:latin typeface="CiscoSansTT Light" charset="0"/>
                      <a:ea typeface="ＭＳ Ｐゴシック" charset="0"/>
                    </a:defRPr>
                  </a:lvl2pPr>
                  <a:lvl3pPr marL="1143000" indent="-228600" defTabSz="609600" eaLnBrk="0" hangingPunct="0">
                    <a:defRPr sz="2400">
                      <a:solidFill>
                        <a:schemeClr val="tx1"/>
                      </a:solidFill>
                      <a:latin typeface="CiscoSansTT Light" charset="0"/>
                      <a:ea typeface="ＭＳ Ｐゴシック" charset="0"/>
                    </a:defRPr>
                  </a:lvl3pPr>
                  <a:lvl4pPr marL="1600200" indent="-228600" defTabSz="609600" eaLnBrk="0" hangingPunct="0">
                    <a:defRPr sz="2400">
                      <a:solidFill>
                        <a:schemeClr val="tx1"/>
                      </a:solidFill>
                      <a:latin typeface="CiscoSansTT Light" charset="0"/>
                      <a:ea typeface="ＭＳ Ｐゴシック" charset="0"/>
                    </a:defRPr>
                  </a:lvl4pPr>
                  <a:lvl5pPr marL="2057400" indent="-228600" defTabSz="609600" eaLnBrk="0" hangingPunct="0">
                    <a:defRPr sz="2400">
                      <a:solidFill>
                        <a:schemeClr val="tx1"/>
                      </a:solidFill>
                      <a:latin typeface="CiscoSansTT Light" charset="0"/>
                      <a:ea typeface="ＭＳ Ｐゴシック" charset="0"/>
                    </a:defRPr>
                  </a:lvl5pPr>
                  <a:lvl6pPr marL="2514600" indent="-228600" defTabSz="609600"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609600"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609600"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609600" eaLnBrk="0" fontAlgn="base" hangingPunct="0">
                    <a:spcBef>
                      <a:spcPct val="0"/>
                    </a:spcBef>
                    <a:spcAft>
                      <a:spcPct val="0"/>
                    </a:spcAft>
                    <a:defRPr sz="2400">
                      <a:solidFill>
                        <a:schemeClr val="tx1"/>
                      </a:solidFill>
                      <a:latin typeface="CiscoSansTT Light" charset="0"/>
                      <a:ea typeface="ＭＳ Ｐゴシック" charset="0"/>
                    </a:defRPr>
                  </a:lvl9pPr>
                </a:lstStyle>
                <a:p>
                  <a:pPr algn="ctr">
                    <a:lnSpc>
                      <a:spcPct val="90000"/>
                    </a:lnSpc>
                    <a:buClr>
                      <a:srgbClr val="004B6B"/>
                    </a:buClr>
                  </a:pPr>
                  <a:endParaRPr lang="en-US" sz="825" dirty="0">
                    <a:solidFill>
                      <a:srgbClr val="0B0B0D"/>
                    </a:solidFill>
                    <a:latin typeface="CiscoSansTT" charset="0"/>
                    <a:ea typeface="CiscoSansTT" charset="0"/>
                    <a:cs typeface="CiscoSansTT" charset="0"/>
                  </a:endParaRPr>
                </a:p>
              </p:txBody>
            </p:sp>
          </p:grpSp>
        </p:grpSp>
        <p:pic>
          <p:nvPicPr>
            <p:cNvPr id="56"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1489" y="2402833"/>
              <a:ext cx="1205786" cy="297090"/>
            </a:xfrm>
            <a:prstGeom prst="rect">
              <a:avLst/>
            </a:prstGeom>
          </p:spPr>
        </p:pic>
        <p:pic>
          <p:nvPicPr>
            <p:cNvPr id="57"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1871" y="3439669"/>
              <a:ext cx="284965" cy="275613"/>
            </a:xfrm>
            <a:prstGeom prst="rect">
              <a:avLst/>
            </a:prstGeom>
          </p:spPr>
        </p:pic>
        <p:pic>
          <p:nvPicPr>
            <p:cNvPr id="59"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6942" y="3439668"/>
              <a:ext cx="284965" cy="275613"/>
            </a:xfrm>
            <a:prstGeom prst="rect">
              <a:avLst/>
            </a:prstGeom>
          </p:spPr>
        </p:pic>
        <p:pic>
          <p:nvPicPr>
            <p:cNvPr id="60"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2433" y="3424847"/>
              <a:ext cx="284965" cy="275613"/>
            </a:xfrm>
            <a:prstGeom prst="rect">
              <a:avLst/>
            </a:prstGeom>
          </p:spPr>
        </p:pic>
      </p:grpSp>
      <p:sp>
        <p:nvSpPr>
          <p:cNvPr id="61" name="Rounded Rectangle 124"/>
          <p:cNvSpPr/>
          <p:nvPr/>
        </p:nvSpPr>
        <p:spPr>
          <a:xfrm>
            <a:off x="1811216" y="1335577"/>
            <a:ext cx="1967230" cy="1577361"/>
          </a:xfrm>
          <a:prstGeom prst="roundRect">
            <a:avLst>
              <a:gd name="adj" fmla="val 7940"/>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 name="Rectangle 16"/>
          <p:cNvSpPr/>
          <p:nvPr/>
        </p:nvSpPr>
        <p:spPr bwMode="auto">
          <a:xfrm>
            <a:off x="1866830" y="2640794"/>
            <a:ext cx="1887674" cy="204671"/>
          </a:xfrm>
          <a:prstGeom prst="rect">
            <a:avLst/>
          </a:prstGeom>
          <a:noFill/>
          <a:ln w="9525">
            <a:noFill/>
            <a:miter lim="800000"/>
            <a:headEnd/>
            <a:tailEnd/>
          </a:ln>
        </p:spPr>
        <p:txBody>
          <a:bodyPr lIns="0" tIns="0" rIns="0" bIns="0" anchor="b">
            <a:spAutoFit/>
          </a:bodyPr>
          <a:lstStyle/>
          <a:p>
            <a:pPr algn="ctr" defTabSz="812314" eaLnBrk="0" hangingPunct="0">
              <a:lnSpc>
                <a:spcPct val="95000"/>
              </a:lnSpc>
              <a:spcBef>
                <a:spcPct val="50000"/>
              </a:spcBef>
              <a:buClr>
                <a:srgbClr val="FFFFFF"/>
              </a:buClr>
              <a:buSzPct val="100000"/>
              <a:defRPr/>
            </a:pPr>
            <a:r>
              <a:rPr lang="en-US" altLang="ja-JP" sz="1400" b="1" kern="0" dirty="0" smtClean="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rPr>
              <a:t>Autonomous</a:t>
            </a:r>
            <a:endParaRPr lang="en-US" sz="1400" b="1" kern="0" dirty="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endParaRPr>
          </a:p>
        </p:txBody>
      </p:sp>
      <p:sp>
        <p:nvSpPr>
          <p:cNvPr id="73" name="Text Box 6"/>
          <p:cNvSpPr txBox="1">
            <a:spLocks noChangeArrowheads="1"/>
          </p:cNvSpPr>
          <p:nvPr/>
        </p:nvSpPr>
        <p:spPr bwMode="auto">
          <a:xfrm>
            <a:off x="1543991" y="969820"/>
            <a:ext cx="2501680" cy="264600"/>
          </a:xfrm>
          <a:prstGeom prst="roundRect">
            <a:avLst>
              <a:gd name="adj" fmla="val 50000"/>
            </a:avLst>
          </a:prstGeom>
          <a:gradFill>
            <a:gsLst>
              <a:gs pos="0">
                <a:schemeClr val="tx2"/>
              </a:gs>
              <a:gs pos="100000">
                <a:schemeClr val="tx2">
                  <a:lumMod val="50000"/>
                </a:schemeClr>
              </a:gs>
            </a:gsLst>
            <a:lin ang="0" scaled="1"/>
          </a:gradFill>
          <a:ln w="9525" algn="ctr">
            <a:noFill/>
            <a:miter lim="800000"/>
            <a:headEnd/>
            <a:tailEnd/>
          </a:ln>
          <a:effectLst>
            <a:outerShdw blurRad="50800" dist="38100" dir="2700000" algn="tl" rotWithShape="0">
              <a:prstClr val="black">
                <a:alpha val="40000"/>
              </a:prstClr>
            </a:outerShdw>
          </a:effectLst>
        </p:spPr>
        <p:txBody>
          <a:bodyPr wrap="square" lIns="82124" tIns="41061" rIns="82124" bIns="41061" anchor="ctr" anchorCtr="0">
            <a:noAutofit/>
          </a:bodyPr>
          <a:lstStyle/>
          <a:p>
            <a:pPr algn="ctr" defTabSz="814388">
              <a:lnSpc>
                <a:spcPct val="90000"/>
              </a:lnSpc>
            </a:pPr>
            <a:r>
              <a:rPr lang="ja-JP" altLang="en-US" sz="1600" dirty="0" smtClean="0">
                <a:solidFill>
                  <a:schemeClr val="bg1"/>
                </a:solidFill>
                <a:latin typeface="+mn-ea"/>
              </a:rPr>
              <a:t>物理コントローラなし</a:t>
            </a:r>
            <a:endParaRPr lang="ja-JP" altLang="en-US" sz="1600" dirty="0">
              <a:solidFill>
                <a:schemeClr val="bg1"/>
              </a:solidFill>
              <a:latin typeface="+mn-ea"/>
            </a:endParaRPr>
          </a:p>
        </p:txBody>
      </p:sp>
      <p:sp>
        <p:nvSpPr>
          <p:cNvPr id="74" name="Text Box 6"/>
          <p:cNvSpPr txBox="1">
            <a:spLocks noChangeArrowheads="1"/>
          </p:cNvSpPr>
          <p:nvPr/>
        </p:nvSpPr>
        <p:spPr bwMode="auto">
          <a:xfrm>
            <a:off x="6258584" y="967231"/>
            <a:ext cx="2501680" cy="264600"/>
          </a:xfrm>
          <a:prstGeom prst="roundRect">
            <a:avLst>
              <a:gd name="adj" fmla="val 50000"/>
            </a:avLst>
          </a:prstGeom>
          <a:gradFill>
            <a:gsLst>
              <a:gs pos="0">
                <a:schemeClr val="tx2"/>
              </a:gs>
              <a:gs pos="100000">
                <a:schemeClr val="tx2">
                  <a:lumMod val="50000"/>
                </a:schemeClr>
              </a:gs>
            </a:gsLst>
            <a:lin ang="0" scaled="1"/>
          </a:gradFill>
          <a:ln w="9525" algn="ctr">
            <a:noFill/>
            <a:miter lim="800000"/>
            <a:headEnd/>
            <a:tailEnd/>
          </a:ln>
          <a:effectLst>
            <a:outerShdw blurRad="50800" dist="38100" dir="2700000" algn="tl" rotWithShape="0">
              <a:prstClr val="black">
                <a:alpha val="40000"/>
              </a:prstClr>
            </a:outerShdw>
          </a:effectLst>
        </p:spPr>
        <p:txBody>
          <a:bodyPr wrap="square" lIns="82124" tIns="41061" rIns="82124" bIns="41061" anchor="ctr" anchorCtr="0">
            <a:noAutofit/>
          </a:bodyPr>
          <a:lstStyle/>
          <a:p>
            <a:pPr algn="ctr" defTabSz="814388">
              <a:lnSpc>
                <a:spcPct val="90000"/>
              </a:lnSpc>
            </a:pPr>
            <a:r>
              <a:rPr lang="ja-JP" altLang="en-US" sz="1600" dirty="0" smtClean="0">
                <a:solidFill>
                  <a:schemeClr val="bg1"/>
                </a:solidFill>
                <a:latin typeface="+mn-ea"/>
              </a:rPr>
              <a:t>物理コントローラあり</a:t>
            </a:r>
            <a:endParaRPr lang="ja-JP" altLang="en-US" sz="1600" dirty="0">
              <a:solidFill>
                <a:schemeClr val="bg1"/>
              </a:solidFill>
              <a:latin typeface="+mn-ea"/>
            </a:endParaRPr>
          </a:p>
        </p:txBody>
      </p:sp>
      <p:pic>
        <p:nvPicPr>
          <p:cNvPr id="78" name="Picture 9"/>
          <p:cNvPicPr>
            <a:picLocks noChangeAspect="1"/>
          </p:cNvPicPr>
          <p:nvPr/>
        </p:nvPicPr>
        <p:blipFill>
          <a:blip r:embed="rId6"/>
          <a:stretch>
            <a:fillRect/>
          </a:stretch>
        </p:blipFill>
        <p:spPr>
          <a:xfrm>
            <a:off x="1951763" y="1428438"/>
            <a:ext cx="578607" cy="569538"/>
          </a:xfrm>
          <a:prstGeom prst="rect">
            <a:avLst/>
          </a:prstGeom>
        </p:spPr>
      </p:pic>
      <p:pic>
        <p:nvPicPr>
          <p:cNvPr id="80" name="Picture 9"/>
          <p:cNvPicPr>
            <a:picLocks noChangeAspect="1"/>
          </p:cNvPicPr>
          <p:nvPr/>
        </p:nvPicPr>
        <p:blipFill>
          <a:blip r:embed="rId6"/>
          <a:stretch>
            <a:fillRect/>
          </a:stretch>
        </p:blipFill>
        <p:spPr>
          <a:xfrm>
            <a:off x="2132290" y="2068424"/>
            <a:ext cx="578607" cy="569538"/>
          </a:xfrm>
          <a:prstGeom prst="rect">
            <a:avLst/>
          </a:prstGeom>
        </p:spPr>
      </p:pic>
      <p:pic>
        <p:nvPicPr>
          <p:cNvPr id="81" name="Picture 9"/>
          <p:cNvPicPr>
            <a:picLocks noChangeAspect="1"/>
          </p:cNvPicPr>
          <p:nvPr/>
        </p:nvPicPr>
        <p:blipFill>
          <a:blip r:embed="rId6"/>
          <a:stretch>
            <a:fillRect/>
          </a:stretch>
        </p:blipFill>
        <p:spPr>
          <a:xfrm>
            <a:off x="3057916" y="2043069"/>
            <a:ext cx="578607" cy="569538"/>
          </a:xfrm>
          <a:prstGeom prst="rect">
            <a:avLst/>
          </a:prstGeom>
        </p:spPr>
      </p:pic>
      <p:pic>
        <p:nvPicPr>
          <p:cNvPr id="82" name="Picture 9"/>
          <p:cNvPicPr>
            <a:picLocks noChangeAspect="1"/>
          </p:cNvPicPr>
          <p:nvPr/>
        </p:nvPicPr>
        <p:blipFill>
          <a:blip r:embed="rId6"/>
          <a:stretch>
            <a:fillRect/>
          </a:stretch>
        </p:blipFill>
        <p:spPr>
          <a:xfrm>
            <a:off x="2796741" y="1403083"/>
            <a:ext cx="578607" cy="569538"/>
          </a:xfrm>
          <a:prstGeom prst="rect">
            <a:avLst/>
          </a:prstGeom>
        </p:spPr>
      </p:pic>
      <p:sp>
        <p:nvSpPr>
          <p:cNvPr id="83" name="テキスト ボックス 82"/>
          <p:cNvSpPr txBox="1"/>
          <p:nvPr/>
        </p:nvSpPr>
        <p:spPr>
          <a:xfrm>
            <a:off x="3790883" y="3628595"/>
            <a:ext cx="2874505" cy="954107"/>
          </a:xfrm>
          <a:prstGeom prst="rect">
            <a:avLst/>
          </a:prstGeom>
          <a:noFill/>
        </p:spPr>
        <p:txBody>
          <a:bodyPr wrap="none" rtlCol="0">
            <a:spAutoFit/>
          </a:bodyPr>
          <a:lstStyle/>
          <a:p>
            <a:r>
              <a:rPr kumimoji="1" lang="en-US" altLang="ja-JP" sz="1400" b="1" dirty="0" smtClean="0"/>
              <a:t>AP</a:t>
            </a:r>
            <a:r>
              <a:rPr kumimoji="1" lang="ja-JP" altLang="en-US" sz="1400" b="1" dirty="0" smtClean="0"/>
              <a:t>にコントローラを内蔵するモデル</a:t>
            </a:r>
            <a:endParaRPr kumimoji="1" lang="en-US" altLang="ja-JP" sz="1400" b="1" dirty="0" smtClean="0"/>
          </a:p>
          <a:p>
            <a:r>
              <a:rPr kumimoji="1" lang="ja-JP" altLang="en-US" sz="1400" dirty="0" smtClean="0"/>
              <a:t>他</a:t>
            </a:r>
            <a:r>
              <a:rPr kumimoji="1" lang="en-US" altLang="ja-JP" sz="1400" dirty="0" smtClean="0"/>
              <a:t>AP</a:t>
            </a:r>
            <a:r>
              <a:rPr kumimoji="1" lang="ja-JP" altLang="en-US" sz="1400" dirty="0" smtClean="0"/>
              <a:t>はその仮想コントローラに</a:t>
            </a:r>
            <a:r>
              <a:rPr kumimoji="1" lang="en-US" altLang="ja-JP" sz="1400" dirty="0" smtClean="0"/>
              <a:t>Join</a:t>
            </a:r>
          </a:p>
          <a:p>
            <a:r>
              <a:rPr kumimoji="1" lang="ja-JP" altLang="en-US" sz="1400" dirty="0" smtClean="0"/>
              <a:t>集中管理型のメリットを享受</a:t>
            </a:r>
            <a:endParaRPr kumimoji="1" lang="en-US" altLang="ja-JP" sz="1400" dirty="0" smtClean="0"/>
          </a:p>
          <a:p>
            <a:r>
              <a:rPr kumimoji="1" lang="ja-JP" altLang="en-US" sz="1400" dirty="0" smtClean="0"/>
              <a:t>簡単・迅速に始められるのが特徴</a:t>
            </a:r>
            <a:endParaRPr kumimoji="1" lang="ja-JP" altLang="en-US" sz="1400" dirty="0"/>
          </a:p>
        </p:txBody>
      </p:sp>
      <p:pic>
        <p:nvPicPr>
          <p:cNvPr id="84" name="Picture 58" descr="KN7900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6298" y="1473917"/>
            <a:ext cx="1357899" cy="1085754"/>
          </a:xfrm>
          <a:prstGeom prst="rect">
            <a:avLst/>
          </a:prstGeom>
        </p:spPr>
      </p:pic>
      <p:grpSp>
        <p:nvGrpSpPr>
          <p:cNvPr id="87" name="グループ化 86"/>
          <p:cNvGrpSpPr/>
          <p:nvPr/>
        </p:nvGrpSpPr>
        <p:grpSpPr>
          <a:xfrm>
            <a:off x="132239" y="3700460"/>
            <a:ext cx="1445415" cy="620239"/>
            <a:chOff x="102477" y="3670423"/>
            <a:chExt cx="1445415" cy="620239"/>
          </a:xfrm>
        </p:grpSpPr>
        <p:pic>
          <p:nvPicPr>
            <p:cNvPr id="85" name="図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77" y="3670423"/>
              <a:ext cx="771921" cy="617537"/>
            </a:xfrm>
            <a:prstGeom prst="rect">
              <a:avLst/>
            </a:prstGeom>
          </p:spPr>
        </p:pic>
        <p:pic>
          <p:nvPicPr>
            <p:cNvPr id="86" name="図 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9159" y="3675676"/>
              <a:ext cx="768733" cy="614986"/>
            </a:xfrm>
            <a:prstGeom prst="rect">
              <a:avLst/>
            </a:prstGeom>
          </p:spPr>
        </p:pic>
      </p:grpSp>
      <p:sp>
        <p:nvSpPr>
          <p:cNvPr id="88" name="テキスト ボックス 87"/>
          <p:cNvSpPr txBox="1"/>
          <p:nvPr/>
        </p:nvSpPr>
        <p:spPr>
          <a:xfrm>
            <a:off x="392621" y="1369180"/>
            <a:ext cx="992579" cy="369332"/>
          </a:xfrm>
          <a:prstGeom prst="rect">
            <a:avLst/>
          </a:prstGeom>
          <a:noFill/>
        </p:spPr>
        <p:txBody>
          <a:bodyPr wrap="none" rtlCol="0">
            <a:spAutoFit/>
          </a:bodyPr>
          <a:lstStyle/>
          <a:p>
            <a:r>
              <a:rPr kumimoji="1" lang="en-US" altLang="ja-JP" dirty="0" smtClean="0"/>
              <a:t>APx700</a:t>
            </a:r>
            <a:endParaRPr kumimoji="1" lang="ja-JP" altLang="en-US" dirty="0"/>
          </a:p>
        </p:txBody>
      </p:sp>
      <p:sp>
        <p:nvSpPr>
          <p:cNvPr id="89" name="テキスト ボックス 88"/>
          <p:cNvSpPr txBox="1"/>
          <p:nvPr/>
        </p:nvSpPr>
        <p:spPr>
          <a:xfrm>
            <a:off x="365149" y="3366346"/>
            <a:ext cx="1021433" cy="369332"/>
          </a:xfrm>
          <a:prstGeom prst="rect">
            <a:avLst/>
          </a:prstGeom>
          <a:noFill/>
        </p:spPr>
        <p:txBody>
          <a:bodyPr wrap="none" rtlCol="0">
            <a:spAutoFit/>
          </a:bodyPr>
          <a:lstStyle/>
          <a:p>
            <a:r>
              <a:rPr kumimoji="1" lang="en-US" altLang="ja-JP" dirty="0" smtClean="0"/>
              <a:t>APx800</a:t>
            </a:r>
            <a:endParaRPr kumimoji="1" lang="ja-JP" altLang="en-US" dirty="0"/>
          </a:p>
        </p:txBody>
      </p:sp>
      <p:cxnSp>
        <p:nvCxnSpPr>
          <p:cNvPr id="91" name="直線矢印コネクタ 90"/>
          <p:cNvCxnSpPr/>
          <p:nvPr/>
        </p:nvCxnSpPr>
        <p:spPr>
          <a:xfrm>
            <a:off x="3873843" y="2739055"/>
            <a:ext cx="2633221" cy="0"/>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3873842" y="3439668"/>
            <a:ext cx="2633221" cy="0"/>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a:off x="4224208" y="2926738"/>
            <a:ext cx="1963999" cy="369332"/>
          </a:xfrm>
          <a:prstGeom prst="rect">
            <a:avLst/>
          </a:prstGeom>
          <a:noFill/>
        </p:spPr>
        <p:txBody>
          <a:bodyPr wrap="none" rtlCol="0">
            <a:spAutoFit/>
          </a:bodyPr>
          <a:lstStyle/>
          <a:p>
            <a:r>
              <a:rPr kumimoji="1" lang="en-US" altLang="ja-JP" dirty="0" smtClean="0"/>
              <a:t>OS</a:t>
            </a:r>
            <a:r>
              <a:rPr kumimoji="1" lang="ja-JP" altLang="en-US" dirty="0" smtClean="0"/>
              <a:t>コンバート可能</a:t>
            </a:r>
            <a:endParaRPr kumimoji="1" lang="ja-JP" altLang="en-US" dirty="0"/>
          </a:p>
        </p:txBody>
      </p:sp>
      <p:sp>
        <p:nvSpPr>
          <p:cNvPr id="95" name="テキスト ボックス 94"/>
          <p:cNvSpPr txBox="1"/>
          <p:nvPr/>
        </p:nvSpPr>
        <p:spPr>
          <a:xfrm>
            <a:off x="2293732" y="4834197"/>
            <a:ext cx="1002197" cy="307777"/>
          </a:xfrm>
          <a:prstGeom prst="rect">
            <a:avLst/>
          </a:prstGeom>
          <a:noFill/>
        </p:spPr>
        <p:txBody>
          <a:bodyPr wrap="none" rtlCol="0">
            <a:spAutoFit/>
          </a:bodyPr>
          <a:lstStyle/>
          <a:p>
            <a:r>
              <a:rPr kumimoji="1" lang="en-US" altLang="ja-JP" sz="1400" dirty="0" smtClean="0"/>
              <a:t>-K9C </a:t>
            </a:r>
            <a:r>
              <a:rPr kumimoji="1" lang="ja-JP" altLang="en-US" sz="1400" dirty="0" smtClean="0"/>
              <a:t>型番</a:t>
            </a:r>
            <a:endParaRPr kumimoji="1" lang="ja-JP" altLang="en-US" sz="1400" dirty="0"/>
          </a:p>
        </p:txBody>
      </p:sp>
      <p:sp>
        <p:nvSpPr>
          <p:cNvPr id="96" name="テキスト ボックス 95"/>
          <p:cNvSpPr txBox="1"/>
          <p:nvPr/>
        </p:nvSpPr>
        <p:spPr>
          <a:xfrm>
            <a:off x="7121907" y="4863924"/>
            <a:ext cx="872355" cy="307777"/>
          </a:xfrm>
          <a:prstGeom prst="rect">
            <a:avLst/>
          </a:prstGeom>
          <a:noFill/>
        </p:spPr>
        <p:txBody>
          <a:bodyPr wrap="none" rtlCol="0">
            <a:spAutoFit/>
          </a:bodyPr>
          <a:lstStyle/>
          <a:p>
            <a:r>
              <a:rPr kumimoji="1" lang="en-US" altLang="ja-JP" sz="1400" dirty="0" smtClean="0"/>
              <a:t>-K9 </a:t>
            </a:r>
            <a:r>
              <a:rPr kumimoji="1" lang="ja-JP" altLang="en-US" sz="1400" dirty="0" smtClean="0"/>
              <a:t>型番</a:t>
            </a:r>
            <a:endParaRPr kumimoji="1" lang="ja-JP" altLang="en-US" sz="1400" dirty="0"/>
          </a:p>
        </p:txBody>
      </p:sp>
    </p:spTree>
    <p:extLst>
      <p:ext uri="{BB962C8B-B14F-4D97-AF65-F5344CB8AC3E}">
        <p14:creationId xmlns:p14="http://schemas.microsoft.com/office/powerpoint/2010/main" val="2595401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t>
            </a:r>
            <a:r>
              <a:rPr kumimoji="1" lang="ja-JP" altLang="en-US" dirty="0" smtClean="0"/>
              <a:t>参考</a:t>
            </a:r>
            <a:r>
              <a:rPr kumimoji="1" lang="en-US" altLang="ja-JP" dirty="0" smtClean="0"/>
              <a:t>】</a:t>
            </a:r>
            <a:r>
              <a:rPr kumimoji="1" lang="ja-JP" altLang="en-US" dirty="0" smtClean="0"/>
              <a:t>型番と選択基準</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658000173"/>
              </p:ext>
            </p:extLst>
          </p:nvPr>
        </p:nvGraphicFramePr>
        <p:xfrm>
          <a:off x="583402" y="1074204"/>
          <a:ext cx="8011958" cy="3382702"/>
        </p:xfrm>
        <a:graphic>
          <a:graphicData uri="http://schemas.openxmlformats.org/drawingml/2006/table">
            <a:tbl>
              <a:tblPr firstRow="1" bandRow="1">
                <a:tableStyleId>{00A15C55-8517-42AA-B614-E9B94910E393}</a:tableStyleId>
              </a:tblPr>
              <a:tblGrid>
                <a:gridCol w="2256064"/>
                <a:gridCol w="2217869"/>
                <a:gridCol w="3538025"/>
              </a:tblGrid>
              <a:tr h="379622">
                <a:tc>
                  <a:txBody>
                    <a:bodyPr/>
                    <a:lstStyle/>
                    <a:p>
                      <a:pPr algn="ctr"/>
                      <a:r>
                        <a:rPr kumimoji="1" lang="ja-JP" altLang="en-US" sz="1400" dirty="0" smtClean="0"/>
                        <a:t>アーキテクチャ</a:t>
                      </a:r>
                      <a:endParaRPr kumimoji="1" lang="ja-JP" altLang="en-US" sz="1400" dirty="0"/>
                    </a:p>
                  </a:txBody>
                  <a:tcPr/>
                </a:tc>
                <a:tc>
                  <a:txBody>
                    <a:bodyPr/>
                    <a:lstStyle/>
                    <a:p>
                      <a:pPr algn="ctr"/>
                      <a:r>
                        <a:rPr kumimoji="1" lang="ja-JP" altLang="en-US" sz="1400" dirty="0" smtClean="0">
                          <a:solidFill>
                            <a:schemeClr val="lt1"/>
                          </a:solidFill>
                        </a:rPr>
                        <a:t>型番</a:t>
                      </a:r>
                      <a:endParaRPr kumimoji="1" lang="ja-JP" altLang="en-US" sz="1400" dirty="0">
                        <a:solidFill>
                          <a:schemeClr val="tx1"/>
                        </a:solidFill>
                      </a:endParaRPr>
                    </a:p>
                  </a:txBody>
                  <a:tcPr/>
                </a:tc>
                <a:tc>
                  <a:txBody>
                    <a:bodyPr/>
                    <a:lstStyle/>
                    <a:p>
                      <a:pPr algn="ctr"/>
                      <a:r>
                        <a:rPr kumimoji="1" lang="ja-JP" altLang="en-US" sz="1400" dirty="0" smtClean="0">
                          <a:solidFill>
                            <a:schemeClr val="lt1"/>
                          </a:solidFill>
                        </a:rPr>
                        <a:t>詳細</a:t>
                      </a:r>
                      <a:endParaRPr kumimoji="1" lang="ja-JP" altLang="en-US" sz="1400" dirty="0">
                        <a:solidFill>
                          <a:schemeClr val="tx1"/>
                        </a:solidFill>
                      </a:endParaRPr>
                    </a:p>
                  </a:txBody>
                  <a:tcPr/>
                </a:tc>
              </a:tr>
              <a:tr h="1501540">
                <a:tc>
                  <a:txBody>
                    <a:bodyPr/>
                    <a:lstStyle/>
                    <a:p>
                      <a:endParaRPr kumimoji="1" lang="ja-JP" altLang="en-US"/>
                    </a:p>
                  </a:txBody>
                  <a:tcPr/>
                </a:tc>
                <a:tc>
                  <a:txBody>
                    <a:bodyPr/>
                    <a:lstStyle/>
                    <a:p>
                      <a:r>
                        <a:rPr kumimoji="1" lang="en-US" altLang="ja-JP" b="1" dirty="0" smtClean="0"/>
                        <a:t>-K9</a:t>
                      </a:r>
                    </a:p>
                    <a:p>
                      <a:r>
                        <a:rPr kumimoji="1" lang="ja-JP" altLang="en-US" dirty="0" smtClean="0"/>
                        <a:t>例）</a:t>
                      </a:r>
                      <a:r>
                        <a:rPr kumimoji="1" lang="en-US" altLang="ja-JP" dirty="0" smtClean="0"/>
                        <a:t>AIR-AP2802I-Q-</a:t>
                      </a:r>
                      <a:r>
                        <a:rPr kumimoji="1" lang="en-US" altLang="ja-JP" b="1" dirty="0" smtClean="0">
                          <a:solidFill>
                            <a:srgbClr val="C00000"/>
                          </a:solidFill>
                        </a:rPr>
                        <a:t>K9</a:t>
                      </a:r>
                      <a:endParaRPr kumimoji="1" lang="ja-JP" altLang="en-US" b="1" dirty="0">
                        <a:solidFill>
                          <a:srgbClr val="C00000"/>
                        </a:solidFill>
                      </a:endParaRPr>
                    </a:p>
                  </a:txBody>
                  <a:tcPr/>
                </a:tc>
                <a:tc>
                  <a:txBody>
                    <a:bodyPr/>
                    <a:lstStyle/>
                    <a:p>
                      <a:r>
                        <a:rPr kumimoji="1" lang="ja-JP" altLang="en-US" dirty="0" smtClean="0"/>
                        <a:t>別途ワイヤレスコントローラが有る場合に</a:t>
                      </a:r>
                      <a:r>
                        <a:rPr kumimoji="1" lang="en-US" altLang="ja-JP" dirty="0" smtClean="0"/>
                        <a:t/>
                      </a:r>
                      <a:br>
                        <a:rPr kumimoji="1" lang="en-US" altLang="ja-JP" dirty="0" smtClean="0"/>
                      </a:br>
                      <a:r>
                        <a:rPr kumimoji="1" lang="ja-JP" altLang="en-US" dirty="0" smtClean="0"/>
                        <a:t>選択します。</a:t>
                      </a:r>
                      <a:endParaRPr kumimoji="1" lang="ja-JP" altLang="en-US" dirty="0"/>
                    </a:p>
                  </a:txBody>
                  <a:tcPr/>
                </a:tc>
              </a:tr>
              <a:tr h="1501540">
                <a:tc>
                  <a:txBody>
                    <a:bodyPr/>
                    <a:lstStyle/>
                    <a:p>
                      <a:endParaRPr kumimoji="1" lang="ja-JP" altLang="en-US" dirty="0"/>
                    </a:p>
                  </a:txBody>
                  <a:tcPr/>
                </a:tc>
                <a:tc>
                  <a:txBody>
                    <a:bodyPr/>
                    <a:lstStyle/>
                    <a:p>
                      <a:r>
                        <a:rPr kumimoji="1" lang="en-US" altLang="ja-JP" b="1" dirty="0" smtClean="0"/>
                        <a:t>-K9C</a:t>
                      </a:r>
                    </a:p>
                    <a:p>
                      <a:r>
                        <a:rPr kumimoji="1" lang="ja-JP" altLang="en-US" dirty="0" smtClean="0"/>
                        <a:t>例）</a:t>
                      </a:r>
                      <a:r>
                        <a:rPr kumimoji="1" lang="en-US" altLang="ja-JP" dirty="0" smtClean="0"/>
                        <a:t>AIR-AP2802I-Q-</a:t>
                      </a:r>
                      <a:r>
                        <a:rPr kumimoji="1" lang="en-US" altLang="ja-JP" b="1" dirty="0" smtClean="0">
                          <a:solidFill>
                            <a:srgbClr val="C00000"/>
                          </a:solidFill>
                        </a:rPr>
                        <a:t>K9C</a:t>
                      </a:r>
                      <a:endParaRPr kumimoji="1" lang="ja-JP" altLang="en-US" b="1" dirty="0">
                        <a:solidFill>
                          <a:srgbClr val="C00000"/>
                        </a:solidFill>
                      </a:endParaRPr>
                    </a:p>
                  </a:txBody>
                  <a:tcPr/>
                </a:tc>
                <a:tc>
                  <a:txBody>
                    <a:bodyPr/>
                    <a:lstStyle/>
                    <a:p>
                      <a:r>
                        <a:rPr kumimoji="1" lang="ja-JP" altLang="en-US" dirty="0" smtClean="0"/>
                        <a:t>ワイヤレスコントローラ機能を内蔵しています。全て</a:t>
                      </a:r>
                      <a:r>
                        <a:rPr kumimoji="1" lang="en-US" altLang="ja-JP" dirty="0" smtClean="0"/>
                        <a:t>K9C</a:t>
                      </a:r>
                      <a:r>
                        <a:rPr kumimoji="1" lang="ja-JP" altLang="en-US" dirty="0" smtClean="0"/>
                        <a:t>モデルで統一します。</a:t>
                      </a:r>
                      <a:endParaRPr kumimoji="1" lang="ja-JP" altLang="en-US" dirty="0"/>
                    </a:p>
                  </a:txBody>
                  <a:tcPr/>
                </a:tc>
              </a:tr>
            </a:tbl>
          </a:graphicData>
        </a:graphic>
      </p:graphicFrame>
      <p:grpSp>
        <p:nvGrpSpPr>
          <p:cNvPr id="30" name="グループ化 29"/>
          <p:cNvGrpSpPr/>
          <p:nvPr/>
        </p:nvGrpSpPr>
        <p:grpSpPr>
          <a:xfrm>
            <a:off x="846455" y="3014094"/>
            <a:ext cx="1766807" cy="1360201"/>
            <a:chOff x="1815424" y="3312379"/>
            <a:chExt cx="1967230" cy="1577361"/>
          </a:xfrm>
        </p:grpSpPr>
        <p:sp>
          <p:nvSpPr>
            <p:cNvPr id="18" name="Rounded Rectangle 124"/>
            <p:cNvSpPr/>
            <p:nvPr/>
          </p:nvSpPr>
          <p:spPr>
            <a:xfrm>
              <a:off x="1815424" y="3312379"/>
              <a:ext cx="1967230" cy="1577361"/>
            </a:xfrm>
            <a:prstGeom prst="roundRect">
              <a:avLst>
                <a:gd name="adj" fmla="val 7940"/>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9" name="Group 117"/>
            <p:cNvGrpSpPr/>
            <p:nvPr/>
          </p:nvGrpSpPr>
          <p:grpSpPr>
            <a:xfrm>
              <a:off x="1864460" y="3381006"/>
              <a:ext cx="1887674" cy="1441261"/>
              <a:chOff x="56074" y="910445"/>
              <a:chExt cx="1887674" cy="1441261"/>
            </a:xfrm>
          </p:grpSpPr>
          <p:sp>
            <p:nvSpPr>
              <p:cNvPr id="20" name="Rectangle 16"/>
              <p:cNvSpPr/>
              <p:nvPr/>
            </p:nvSpPr>
            <p:spPr bwMode="auto">
              <a:xfrm>
                <a:off x="56074" y="2147035"/>
                <a:ext cx="1887674" cy="204671"/>
              </a:xfrm>
              <a:prstGeom prst="rect">
                <a:avLst/>
              </a:prstGeom>
              <a:noFill/>
              <a:ln w="9525">
                <a:noFill/>
                <a:miter lim="800000"/>
                <a:headEnd/>
                <a:tailEnd/>
              </a:ln>
            </p:spPr>
            <p:txBody>
              <a:bodyPr lIns="0" tIns="0" rIns="0" bIns="0" anchor="b">
                <a:spAutoFit/>
              </a:bodyPr>
              <a:lstStyle/>
              <a:p>
                <a:pPr algn="ctr" defTabSz="812314" eaLnBrk="0" hangingPunct="0">
                  <a:lnSpc>
                    <a:spcPct val="95000"/>
                  </a:lnSpc>
                  <a:spcBef>
                    <a:spcPct val="50000"/>
                  </a:spcBef>
                  <a:buClr>
                    <a:srgbClr val="FFFFFF"/>
                  </a:buClr>
                  <a:buSzPct val="100000"/>
                  <a:defRPr/>
                </a:pPr>
                <a:r>
                  <a:rPr lang="en-US" sz="1200" b="1" kern="0" dirty="0" smtClean="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rPr>
                  <a:t>Mobility Express</a:t>
                </a:r>
                <a:endParaRPr lang="en-US" sz="1200" b="1" kern="0" dirty="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endParaRPr>
              </a:p>
            </p:txBody>
          </p:sp>
          <p:pic>
            <p:nvPicPr>
              <p:cNvPr id="21"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516" y="1713985"/>
                <a:ext cx="463536" cy="448323"/>
              </a:xfrm>
              <a:prstGeom prst="rect">
                <a:avLst/>
              </a:prstGeom>
            </p:spPr>
          </p:pic>
          <p:cxnSp>
            <p:nvCxnSpPr>
              <p:cNvPr id="22" name="Straight Connector 19"/>
              <p:cNvCxnSpPr>
                <a:endCxn id="29" idx="1"/>
              </p:cNvCxnSpPr>
              <p:nvPr/>
            </p:nvCxnSpPr>
            <p:spPr>
              <a:xfrm flipV="1">
                <a:off x="511992" y="1134607"/>
                <a:ext cx="145292" cy="130510"/>
              </a:xfrm>
              <a:prstGeom prst="line">
                <a:avLst/>
              </a:prstGeom>
              <a:ln w="190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23"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99" y="1217861"/>
                <a:ext cx="463536" cy="448323"/>
              </a:xfrm>
              <a:prstGeom prst="rect">
                <a:avLst/>
              </a:prstGeom>
            </p:spPr>
          </p:pic>
          <p:cxnSp>
            <p:nvCxnSpPr>
              <p:cNvPr id="24" name="Straight Connector 21"/>
              <p:cNvCxnSpPr/>
              <p:nvPr/>
            </p:nvCxnSpPr>
            <p:spPr>
              <a:xfrm>
                <a:off x="1080659" y="997108"/>
                <a:ext cx="281906" cy="145274"/>
              </a:xfrm>
              <a:prstGeom prst="line">
                <a:avLst/>
              </a:prstGeom>
              <a:ln w="190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25"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127" y="1732544"/>
                <a:ext cx="463536" cy="448323"/>
              </a:xfrm>
              <a:prstGeom prst="rect">
                <a:avLst/>
              </a:prstGeom>
            </p:spPr>
          </p:pic>
          <p:pic>
            <p:nvPicPr>
              <p:cNvPr id="26"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327" y="1149191"/>
                <a:ext cx="463536" cy="448323"/>
              </a:xfrm>
              <a:prstGeom prst="rect">
                <a:avLst/>
              </a:prstGeom>
            </p:spPr>
          </p:pic>
          <p:cxnSp>
            <p:nvCxnSpPr>
              <p:cNvPr id="27" name="Straight Connector 24"/>
              <p:cNvCxnSpPr/>
              <p:nvPr/>
            </p:nvCxnSpPr>
            <p:spPr>
              <a:xfrm flipH="1">
                <a:off x="522534" y="1312133"/>
                <a:ext cx="249076" cy="418180"/>
              </a:xfrm>
              <a:prstGeom prst="line">
                <a:avLst/>
              </a:prstGeom>
              <a:ln w="190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31"/>
              <p:cNvCxnSpPr>
                <a:endCxn id="25" idx="0"/>
              </p:cNvCxnSpPr>
              <p:nvPr/>
            </p:nvCxnSpPr>
            <p:spPr>
              <a:xfrm>
                <a:off x="1000057" y="1265117"/>
                <a:ext cx="319838" cy="467427"/>
              </a:xfrm>
              <a:prstGeom prst="line">
                <a:avLst/>
              </a:prstGeom>
              <a:ln w="190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2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84" y="910445"/>
                <a:ext cx="463536" cy="448323"/>
              </a:xfrm>
              <a:prstGeom prst="rect">
                <a:avLst/>
              </a:prstGeom>
            </p:spPr>
          </p:pic>
        </p:grpSp>
      </p:grpSp>
      <p:grpSp>
        <p:nvGrpSpPr>
          <p:cNvPr id="31" name="グループ化 30"/>
          <p:cNvGrpSpPr/>
          <p:nvPr/>
        </p:nvGrpSpPr>
        <p:grpSpPr>
          <a:xfrm>
            <a:off x="658547" y="1465407"/>
            <a:ext cx="2071797" cy="1429612"/>
            <a:chOff x="6520726" y="2529445"/>
            <a:chExt cx="2071797" cy="1429612"/>
          </a:xfrm>
        </p:grpSpPr>
        <p:sp>
          <p:nvSpPr>
            <p:cNvPr id="32" name="Rounded Rectangle 121"/>
            <p:cNvSpPr/>
            <p:nvPr/>
          </p:nvSpPr>
          <p:spPr>
            <a:xfrm>
              <a:off x="6675120" y="2529445"/>
              <a:ext cx="1835834" cy="1429612"/>
            </a:xfrm>
            <a:prstGeom prst="roundRect">
              <a:avLst>
                <a:gd name="adj" fmla="val 856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116"/>
            <p:cNvGrpSpPr/>
            <p:nvPr/>
          </p:nvGrpSpPr>
          <p:grpSpPr>
            <a:xfrm>
              <a:off x="6520726" y="2603968"/>
              <a:ext cx="2071797" cy="1293851"/>
              <a:chOff x="4440105" y="1139686"/>
              <a:chExt cx="2071797" cy="1293851"/>
            </a:xfrm>
          </p:grpSpPr>
          <p:sp>
            <p:nvSpPr>
              <p:cNvPr id="38" name="Rectangle 114"/>
              <p:cNvSpPr/>
              <p:nvPr/>
            </p:nvSpPr>
            <p:spPr bwMode="auto">
              <a:xfrm>
                <a:off x="4440105" y="2258104"/>
                <a:ext cx="2071797" cy="175433"/>
              </a:xfrm>
              <a:prstGeom prst="rect">
                <a:avLst/>
              </a:prstGeom>
              <a:noFill/>
              <a:ln w="9525">
                <a:noFill/>
                <a:miter lim="800000"/>
                <a:headEnd/>
                <a:tailEnd/>
              </a:ln>
            </p:spPr>
            <p:txBody>
              <a:bodyPr wrap="square" lIns="0" tIns="0" rIns="0" bIns="0" anchor="b">
                <a:spAutoFit/>
              </a:bodyPr>
              <a:lstStyle/>
              <a:p>
                <a:pPr algn="ctr" defTabSz="812314" eaLnBrk="0" hangingPunct="0">
                  <a:lnSpc>
                    <a:spcPct val="95000"/>
                  </a:lnSpc>
                  <a:spcBef>
                    <a:spcPct val="50000"/>
                  </a:spcBef>
                  <a:buClr>
                    <a:srgbClr val="FFFFFF"/>
                  </a:buClr>
                  <a:buSzPct val="100000"/>
                  <a:defRPr/>
                </a:pPr>
                <a:r>
                  <a:rPr lang="en-US" sz="1200" b="1" kern="0" dirty="0" smtClean="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rPr>
                  <a:t>C</a:t>
                </a:r>
                <a:r>
                  <a:rPr lang="en-US" altLang="ja-JP" sz="1200" b="1" kern="0" dirty="0" smtClean="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rPr>
                  <a:t>entralized/</a:t>
                </a:r>
                <a:r>
                  <a:rPr lang="en-US" altLang="ja-JP" sz="1200" b="1" kern="0" dirty="0" err="1" smtClean="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rPr>
                  <a:t>Flexconnect</a:t>
                </a:r>
                <a:endParaRPr lang="en-US" sz="1200" b="1" kern="0" dirty="0">
                  <a:solidFill>
                    <a:schemeClr val="bg1"/>
                  </a:solidFill>
                  <a:effectLst>
                    <a:outerShdw blurRad="38100" dist="12700" dir="5400000" algn="t" rotWithShape="0">
                      <a:prstClr val="black">
                        <a:alpha val="30000"/>
                      </a:prstClr>
                    </a:outerShdw>
                  </a:effectLst>
                  <a:latin typeface="CiscoSansTT" charset="0"/>
                  <a:ea typeface="CiscoSansTT" charset="0"/>
                  <a:cs typeface="CiscoSansTT" charset="0"/>
                </a:endParaRPr>
              </a:p>
            </p:txBody>
          </p:sp>
          <p:grpSp>
            <p:nvGrpSpPr>
              <p:cNvPr id="39" name="Group 126"/>
              <p:cNvGrpSpPr>
                <a:grpSpLocks/>
              </p:cNvGrpSpPr>
              <p:nvPr/>
            </p:nvGrpSpPr>
            <p:grpSpPr bwMode="auto">
              <a:xfrm>
                <a:off x="4765344" y="1139686"/>
                <a:ext cx="1315750" cy="991535"/>
                <a:chOff x="7858355" y="1534737"/>
                <a:chExt cx="1175142" cy="1099611"/>
              </a:xfrm>
            </p:grpSpPr>
            <p:cxnSp>
              <p:nvCxnSpPr>
                <p:cNvPr id="43" name="Straight Connector 127"/>
                <p:cNvCxnSpPr>
                  <a:cxnSpLocks noChangeShapeType="1"/>
                </p:cNvCxnSpPr>
                <p:nvPr/>
              </p:nvCxnSpPr>
              <p:spPr bwMode="auto">
                <a:xfrm flipH="1">
                  <a:off x="7858355" y="2301836"/>
                  <a:ext cx="319305" cy="332512"/>
                </a:xfrm>
                <a:prstGeom prst="line">
                  <a:avLst/>
                </a:prstGeom>
                <a:noFill/>
                <a:ln w="9525">
                  <a:solidFill>
                    <a:schemeClr val="bg1">
                      <a:lumMod val="85000"/>
                    </a:schemeClr>
                  </a:solidFill>
                  <a:round/>
                  <a:headEnd/>
                  <a:tailEnd/>
                </a:ln>
                <a:extLst>
                  <a:ext uri="{909E8E84-426E-40DD-AFC4-6F175D3DCCD1}">
                    <a14:hiddenFill xmlns:a14="http://schemas.microsoft.com/office/drawing/2010/main">
                      <a:noFill/>
                    </a14:hiddenFill>
                  </a:ext>
                </a:extLst>
              </p:spPr>
            </p:cxnSp>
            <p:cxnSp>
              <p:nvCxnSpPr>
                <p:cNvPr id="44" name="Straight Connector 128"/>
                <p:cNvCxnSpPr>
                  <a:cxnSpLocks noChangeShapeType="1"/>
                </p:cNvCxnSpPr>
                <p:nvPr/>
              </p:nvCxnSpPr>
              <p:spPr bwMode="auto">
                <a:xfrm flipH="1">
                  <a:off x="8450916" y="2195792"/>
                  <a:ext cx="13360" cy="436002"/>
                </a:xfrm>
                <a:prstGeom prst="line">
                  <a:avLst/>
                </a:prstGeom>
                <a:noFill/>
                <a:ln w="9525">
                  <a:solidFill>
                    <a:schemeClr val="bg1">
                      <a:lumMod val="85000"/>
                    </a:schemeClr>
                  </a:solidFill>
                  <a:round/>
                  <a:headEnd/>
                  <a:tailEnd/>
                </a:ln>
                <a:extLst>
                  <a:ext uri="{909E8E84-426E-40DD-AFC4-6F175D3DCCD1}">
                    <a14:hiddenFill xmlns:a14="http://schemas.microsoft.com/office/drawing/2010/main">
                      <a:noFill/>
                    </a14:hiddenFill>
                  </a:ext>
                </a:extLst>
              </p:spPr>
            </p:cxnSp>
            <p:cxnSp>
              <p:nvCxnSpPr>
                <p:cNvPr id="45" name="Straight Connector 129"/>
                <p:cNvCxnSpPr>
                  <a:cxnSpLocks noChangeShapeType="1"/>
                </p:cNvCxnSpPr>
                <p:nvPr/>
              </p:nvCxnSpPr>
              <p:spPr bwMode="auto">
                <a:xfrm>
                  <a:off x="8724918" y="2301836"/>
                  <a:ext cx="308579" cy="297878"/>
                </a:xfrm>
                <a:prstGeom prst="line">
                  <a:avLst/>
                </a:prstGeom>
                <a:noFill/>
                <a:ln w="9525">
                  <a:solidFill>
                    <a:schemeClr val="bg1">
                      <a:lumMod val="85000"/>
                    </a:schemeClr>
                  </a:solidFill>
                  <a:round/>
                  <a:headEnd/>
                  <a:tailEnd/>
                </a:ln>
                <a:extLst>
                  <a:ext uri="{909E8E84-426E-40DD-AFC4-6F175D3DCCD1}">
                    <a14:hiddenFill xmlns:a14="http://schemas.microsoft.com/office/drawing/2010/main">
                      <a:noFill/>
                    </a14:hiddenFill>
                  </a:ext>
                </a:extLst>
              </p:spPr>
            </p:cxnSp>
            <p:cxnSp>
              <p:nvCxnSpPr>
                <p:cNvPr id="46" name="Straight Connector 133"/>
                <p:cNvCxnSpPr>
                  <a:cxnSpLocks noChangeShapeType="1"/>
                </p:cNvCxnSpPr>
                <p:nvPr/>
              </p:nvCxnSpPr>
              <p:spPr bwMode="auto">
                <a:xfrm>
                  <a:off x="8464276" y="1534737"/>
                  <a:ext cx="0" cy="812794"/>
                </a:xfrm>
                <a:prstGeom prst="line">
                  <a:avLst/>
                </a:prstGeom>
                <a:noFill/>
                <a:ln w="9525">
                  <a:solidFill>
                    <a:schemeClr val="bg1">
                      <a:lumMod val="85000"/>
                    </a:schemeClr>
                  </a:solidFill>
                  <a:round/>
                  <a:headEnd/>
                  <a:tailEnd/>
                </a:ln>
                <a:extLst>
                  <a:ext uri="{909E8E84-426E-40DD-AFC4-6F175D3DCCD1}">
                    <a14:hiddenFill xmlns:a14="http://schemas.microsoft.com/office/drawing/2010/main">
                      <a:noFill/>
                    </a14:hiddenFill>
                  </a:ext>
                </a:extLst>
              </p:spPr>
            </p:cxnSp>
            <p:pic>
              <p:nvPicPr>
                <p:cNvPr id="47" name="Picture 31" descr="\\.PSF\.Mac\Volumes\BLUEBIFF8GB\P1010606_Comp1_Single1a_Small.png"/>
                <p:cNvPicPr>
                  <a:picLocks noChangeAspect="1" noChangeArrowheads="1"/>
                </p:cNvPicPr>
                <p:nvPr/>
              </p:nvPicPr>
              <p:blipFill>
                <a:blip r:embed="rId3" cstate="email"/>
                <a:srcRect/>
                <a:stretch>
                  <a:fillRect/>
                </a:stretch>
              </p:blipFill>
              <p:spPr bwMode="auto">
                <a:xfrm>
                  <a:off x="8064181" y="2194827"/>
                  <a:ext cx="799688" cy="211668"/>
                </a:xfrm>
                <a:prstGeom prst="rect">
                  <a:avLst/>
                </a:prstGeom>
                <a:noFill/>
                <a:effectLst>
                  <a:outerShdw blurRad="152400" dist="317500" dir="5400000" sx="90000" sy="-19000" rotWithShape="0">
                    <a:prstClr val="black">
                      <a:alpha val="15000"/>
                    </a:prstClr>
                  </a:outerShdw>
                </a:effectLst>
              </p:spPr>
            </p:pic>
          </p:grpSp>
          <p:grpSp>
            <p:nvGrpSpPr>
              <p:cNvPr id="40" name="Group 143"/>
              <p:cNvGrpSpPr>
                <a:grpSpLocks/>
              </p:cNvGrpSpPr>
              <p:nvPr/>
            </p:nvGrpSpPr>
            <p:grpSpPr bwMode="auto">
              <a:xfrm>
                <a:off x="4958349" y="1274776"/>
                <a:ext cx="1002894" cy="431188"/>
                <a:chOff x="7039024" y="3208575"/>
                <a:chExt cx="895733" cy="477616"/>
              </a:xfrm>
            </p:grpSpPr>
            <p:pic>
              <p:nvPicPr>
                <p:cNvPr id="41" name="Picture 14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9024" y="3241250"/>
                  <a:ext cx="866594" cy="44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45"/>
                <p:cNvSpPr txBox="1">
                  <a:spLocks noChangeArrowheads="1"/>
                </p:cNvSpPr>
                <p:nvPr/>
              </p:nvSpPr>
              <p:spPr bwMode="auto">
                <a:xfrm>
                  <a:off x="7056162" y="3208575"/>
                  <a:ext cx="878595" cy="22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609600" eaLnBrk="0" hangingPunct="0">
                    <a:defRPr sz="2400">
                      <a:solidFill>
                        <a:schemeClr val="tx1"/>
                      </a:solidFill>
                      <a:latin typeface="CiscoSansTT Light" charset="0"/>
                      <a:ea typeface="ＭＳ Ｐゴシック" charset="0"/>
                      <a:cs typeface="ＭＳ Ｐゴシック" charset="0"/>
                    </a:defRPr>
                  </a:lvl1pPr>
                  <a:lvl2pPr marL="742950" indent="-285750" defTabSz="609600" eaLnBrk="0" hangingPunct="0">
                    <a:defRPr sz="2400">
                      <a:solidFill>
                        <a:schemeClr val="tx1"/>
                      </a:solidFill>
                      <a:latin typeface="CiscoSansTT Light" charset="0"/>
                      <a:ea typeface="ＭＳ Ｐゴシック" charset="0"/>
                    </a:defRPr>
                  </a:lvl2pPr>
                  <a:lvl3pPr marL="1143000" indent="-228600" defTabSz="609600" eaLnBrk="0" hangingPunct="0">
                    <a:defRPr sz="2400">
                      <a:solidFill>
                        <a:schemeClr val="tx1"/>
                      </a:solidFill>
                      <a:latin typeface="CiscoSansTT Light" charset="0"/>
                      <a:ea typeface="ＭＳ Ｐゴシック" charset="0"/>
                    </a:defRPr>
                  </a:lvl3pPr>
                  <a:lvl4pPr marL="1600200" indent="-228600" defTabSz="609600" eaLnBrk="0" hangingPunct="0">
                    <a:defRPr sz="2400">
                      <a:solidFill>
                        <a:schemeClr val="tx1"/>
                      </a:solidFill>
                      <a:latin typeface="CiscoSansTT Light" charset="0"/>
                      <a:ea typeface="ＭＳ Ｐゴシック" charset="0"/>
                    </a:defRPr>
                  </a:lvl4pPr>
                  <a:lvl5pPr marL="2057400" indent="-228600" defTabSz="609600" eaLnBrk="0" hangingPunct="0">
                    <a:defRPr sz="2400">
                      <a:solidFill>
                        <a:schemeClr val="tx1"/>
                      </a:solidFill>
                      <a:latin typeface="CiscoSansTT Light" charset="0"/>
                      <a:ea typeface="ＭＳ Ｐゴシック" charset="0"/>
                    </a:defRPr>
                  </a:lvl5pPr>
                  <a:lvl6pPr marL="2514600" indent="-228600" defTabSz="609600"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609600"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609600"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609600" eaLnBrk="0" fontAlgn="base" hangingPunct="0">
                    <a:spcBef>
                      <a:spcPct val="0"/>
                    </a:spcBef>
                    <a:spcAft>
                      <a:spcPct val="0"/>
                    </a:spcAft>
                    <a:defRPr sz="2400">
                      <a:solidFill>
                        <a:schemeClr val="tx1"/>
                      </a:solidFill>
                      <a:latin typeface="CiscoSansTT Light" charset="0"/>
                      <a:ea typeface="ＭＳ Ｐゴシック" charset="0"/>
                    </a:defRPr>
                  </a:lvl9pPr>
                </a:lstStyle>
                <a:p>
                  <a:pPr algn="ctr">
                    <a:lnSpc>
                      <a:spcPct val="90000"/>
                    </a:lnSpc>
                    <a:buClr>
                      <a:srgbClr val="004B6B"/>
                    </a:buClr>
                  </a:pPr>
                  <a:endParaRPr lang="en-US" sz="825" dirty="0">
                    <a:solidFill>
                      <a:srgbClr val="0B0B0D"/>
                    </a:solidFill>
                    <a:latin typeface="CiscoSansTT" charset="0"/>
                    <a:ea typeface="CiscoSansTT" charset="0"/>
                    <a:cs typeface="CiscoSansTT" charset="0"/>
                  </a:endParaRPr>
                </a:p>
              </p:txBody>
            </p:sp>
          </p:grpSp>
        </p:grpSp>
        <p:pic>
          <p:nvPicPr>
            <p:cNvPr id="34" name="Picture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1489" y="2529445"/>
              <a:ext cx="1205786" cy="297090"/>
            </a:xfrm>
            <a:prstGeom prst="rect">
              <a:avLst/>
            </a:prstGeom>
          </p:spPr>
        </p:pic>
        <p:pic>
          <p:nvPicPr>
            <p:cNvPr id="35"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1871" y="3439669"/>
              <a:ext cx="284965" cy="275613"/>
            </a:xfrm>
            <a:prstGeom prst="rect">
              <a:avLst/>
            </a:prstGeom>
          </p:spPr>
        </p:pic>
        <p:pic>
          <p:nvPicPr>
            <p:cNvPr id="36"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6942" y="3439668"/>
              <a:ext cx="284965" cy="275613"/>
            </a:xfrm>
            <a:prstGeom prst="rect">
              <a:avLst/>
            </a:prstGeom>
          </p:spPr>
        </p:pic>
        <p:pic>
          <p:nvPicPr>
            <p:cNvPr id="37"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2433" y="3424847"/>
              <a:ext cx="284965" cy="275613"/>
            </a:xfrm>
            <a:prstGeom prst="rect">
              <a:avLst/>
            </a:prstGeom>
          </p:spPr>
        </p:pic>
      </p:grpSp>
    </p:spTree>
    <p:extLst>
      <p:ext uri="{BB962C8B-B14F-4D97-AF65-F5344CB8AC3E}">
        <p14:creationId xmlns:p14="http://schemas.microsoft.com/office/powerpoint/2010/main" val="425079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コントローラ不要の</a:t>
            </a:r>
            <a:r>
              <a:rPr kumimoji="1" lang="en-US" altLang="ja-JP" smtClean="0"/>
              <a:t>AP</a:t>
            </a:r>
            <a:r>
              <a:rPr kumimoji="1" lang="ja-JP" altLang="en-US" smtClean="0"/>
              <a:t>による集中管理</a:t>
            </a:r>
            <a:endParaRPr kumimoji="1" lang="ja-JP" altLang="en-US"/>
          </a:p>
        </p:txBody>
      </p:sp>
      <p:sp>
        <p:nvSpPr>
          <p:cNvPr id="3" name="正方形/長方形 2"/>
          <p:cNvSpPr/>
          <p:nvPr/>
        </p:nvSpPr>
        <p:spPr>
          <a:xfrm>
            <a:off x="2049545" y="1384060"/>
            <a:ext cx="5123900" cy="461665"/>
          </a:xfrm>
          <a:prstGeom prst="rect">
            <a:avLst/>
          </a:prstGeom>
        </p:spPr>
        <p:txBody>
          <a:bodyPr wrap="square">
            <a:spAutoFit/>
          </a:bodyPr>
          <a:lstStyle/>
          <a:p>
            <a:pPr algn="ctr"/>
            <a:r>
              <a:rPr lang="en-US" altLang="ja-JP" sz="2400">
                <a:latin typeface="+mn-lt"/>
                <a:ea typeface="+mn-ea"/>
                <a:cs typeface="MS Mincho"/>
              </a:rPr>
              <a:t>Cisco Mobility Express Solution</a:t>
            </a:r>
            <a:r>
              <a:rPr lang="ja-JP" altLang="en-US" sz="2400">
                <a:latin typeface="+mn-lt"/>
                <a:ea typeface="+mn-ea"/>
                <a:cs typeface="MS Mincho"/>
              </a:rPr>
              <a:t> </a:t>
            </a:r>
            <a:endParaRPr lang="ja-JP" altLang="en-US" sz="2400">
              <a:latin typeface="+mn-lt"/>
              <a:ea typeface="+mn-ea"/>
            </a:endParaRPr>
          </a:p>
        </p:txBody>
      </p:sp>
      <p:sp>
        <p:nvSpPr>
          <p:cNvPr id="11" name="Rectangle 29"/>
          <p:cNvSpPr>
            <a:spLocks noChangeArrowheads="1"/>
          </p:cNvSpPr>
          <p:nvPr/>
        </p:nvSpPr>
        <p:spPr bwMode="auto">
          <a:xfrm rot="10800000" flipH="1" flipV="1">
            <a:off x="575126" y="3484336"/>
            <a:ext cx="2561098" cy="7473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689" algn="ctr" defTabSz="685817" eaLnBrk="0" hangingPunct="0">
              <a:lnSpc>
                <a:spcPct val="90000"/>
              </a:lnSpc>
            </a:pPr>
            <a:endParaRPr lang="en-US" sz="1400" dirty="0">
              <a:solidFill>
                <a:srgbClr val="FFFFFF"/>
              </a:solidFill>
              <a:latin typeface="+mj-lt"/>
            </a:endParaRPr>
          </a:p>
        </p:txBody>
      </p:sp>
      <p:sp>
        <p:nvSpPr>
          <p:cNvPr id="13" name="Rectangle 29"/>
          <p:cNvSpPr>
            <a:spLocks noChangeArrowheads="1"/>
          </p:cNvSpPr>
          <p:nvPr/>
        </p:nvSpPr>
        <p:spPr bwMode="auto">
          <a:xfrm rot="10800000" flipH="1" flipV="1">
            <a:off x="3342020" y="3484336"/>
            <a:ext cx="2561098" cy="7473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297689" algn="ctr" eaLnBrk="0" hangingPunct="0">
              <a:lnSpc>
                <a:spcPct val="90000"/>
              </a:lnSpc>
            </a:pPr>
            <a:endParaRPr lang="en-US" sz="1400" dirty="0">
              <a:effectLst>
                <a:outerShdw blurRad="38100" dist="38100" dir="2700000" algn="tl">
                  <a:srgbClr val="000000">
                    <a:alpha val="43137"/>
                  </a:srgbClr>
                </a:outerShdw>
              </a:effectLst>
              <a:latin typeface="+mj-lt"/>
            </a:endParaRPr>
          </a:p>
        </p:txBody>
      </p:sp>
      <p:sp>
        <p:nvSpPr>
          <p:cNvPr id="15" name="Rectangle 29"/>
          <p:cNvSpPr>
            <a:spLocks noChangeArrowheads="1"/>
          </p:cNvSpPr>
          <p:nvPr/>
        </p:nvSpPr>
        <p:spPr bwMode="auto">
          <a:xfrm rot="10800000" flipH="1" flipV="1">
            <a:off x="6108914" y="3484336"/>
            <a:ext cx="2561098" cy="7473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689" algn="ctr" defTabSz="685817" eaLnBrk="0" hangingPunct="0">
              <a:lnSpc>
                <a:spcPct val="90000"/>
              </a:lnSpc>
            </a:pPr>
            <a:endParaRPr lang="en-US" sz="1400" dirty="0">
              <a:solidFill>
                <a:srgbClr val="FFFFFF"/>
              </a:solidFill>
              <a:latin typeface="+mj-lt"/>
            </a:endParaRPr>
          </a:p>
        </p:txBody>
      </p:sp>
      <p:sp>
        <p:nvSpPr>
          <p:cNvPr id="121" name="Rectangle 118"/>
          <p:cNvSpPr/>
          <p:nvPr/>
        </p:nvSpPr>
        <p:spPr>
          <a:xfrm>
            <a:off x="1292629" y="1784248"/>
            <a:ext cx="1126092" cy="353943"/>
          </a:xfrm>
          <a:prstGeom prst="rect">
            <a:avLst/>
          </a:prstGeom>
        </p:spPr>
        <p:txBody>
          <a:bodyPr wrap="square" anchor="ctr">
            <a:spAutoFit/>
          </a:bodyPr>
          <a:lstStyle/>
          <a:p>
            <a:pPr algn="ctr">
              <a:lnSpc>
                <a:spcPct val="85000"/>
              </a:lnSpc>
              <a:spcBef>
                <a:spcPts val="600"/>
              </a:spcBef>
            </a:pPr>
            <a:r>
              <a:rPr lang="en-US" sz="2000" b="1" dirty="0"/>
              <a:t>Fast IT</a:t>
            </a:r>
          </a:p>
        </p:txBody>
      </p:sp>
      <p:grpSp>
        <p:nvGrpSpPr>
          <p:cNvPr id="146" name="グループ化 145"/>
          <p:cNvGrpSpPr>
            <a:grpSpLocks noChangeAspect="1"/>
          </p:cNvGrpSpPr>
          <p:nvPr/>
        </p:nvGrpSpPr>
        <p:grpSpPr>
          <a:xfrm>
            <a:off x="1202771" y="2138191"/>
            <a:ext cx="1305808" cy="1305808"/>
            <a:chOff x="1176784" y="1565997"/>
            <a:chExt cx="1305808" cy="1305808"/>
          </a:xfrm>
        </p:grpSpPr>
        <p:sp>
          <p:nvSpPr>
            <p:cNvPr id="139" name="Oval 7"/>
            <p:cNvSpPr>
              <a:spLocks noChangeAspect="1"/>
            </p:cNvSpPr>
            <p:nvPr/>
          </p:nvSpPr>
          <p:spPr>
            <a:xfrm>
              <a:off x="1176784" y="1565997"/>
              <a:ext cx="1305808" cy="1305808"/>
            </a:xfrm>
            <a:prstGeom prst="ellipse">
              <a:avLst/>
            </a:prstGeom>
            <a:solidFill>
              <a:schemeClr val="accent5"/>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22" name="Group 121"/>
            <p:cNvGrpSpPr>
              <a:grpSpLocks noChangeAspect="1"/>
            </p:cNvGrpSpPr>
            <p:nvPr/>
          </p:nvGrpSpPr>
          <p:grpSpPr>
            <a:xfrm>
              <a:off x="1388916" y="1829371"/>
              <a:ext cx="881545" cy="779060"/>
              <a:chOff x="2190750" y="1204913"/>
              <a:chExt cx="4765676" cy="4211637"/>
            </a:xfrm>
            <a:solidFill>
              <a:schemeClr val="bg1"/>
            </a:solidFill>
          </p:grpSpPr>
          <p:sp>
            <p:nvSpPr>
              <p:cNvPr id="123" name="Freeform 47"/>
              <p:cNvSpPr>
                <a:spLocks noEditPoints="1"/>
              </p:cNvSpPr>
              <p:nvPr/>
            </p:nvSpPr>
            <p:spPr bwMode="auto">
              <a:xfrm>
                <a:off x="2932113" y="1290638"/>
                <a:ext cx="3281363" cy="4125912"/>
              </a:xfrm>
              <a:custGeom>
                <a:avLst/>
                <a:gdLst>
                  <a:gd name="T0" fmla="*/ 875 w 875"/>
                  <a:gd name="T1" fmla="*/ 598 h 1100"/>
                  <a:gd name="T2" fmla="*/ 481 w 875"/>
                  <a:gd name="T3" fmla="*/ 163 h 1100"/>
                  <a:gd name="T4" fmla="*/ 481 w 875"/>
                  <a:gd name="T5" fmla="*/ 44 h 1100"/>
                  <a:gd name="T6" fmla="*/ 437 w 875"/>
                  <a:gd name="T7" fmla="*/ 0 h 1100"/>
                  <a:gd name="T8" fmla="*/ 393 w 875"/>
                  <a:gd name="T9" fmla="*/ 44 h 1100"/>
                  <a:gd name="T10" fmla="*/ 393 w 875"/>
                  <a:gd name="T11" fmla="*/ 163 h 1100"/>
                  <a:gd name="T12" fmla="*/ 0 w 875"/>
                  <a:gd name="T13" fmla="*/ 598 h 1100"/>
                  <a:gd name="T14" fmla="*/ 158 w 875"/>
                  <a:gd name="T15" fmla="*/ 935 h 1100"/>
                  <a:gd name="T16" fmla="*/ 95 w 875"/>
                  <a:gd name="T17" fmla="*/ 1025 h 1100"/>
                  <a:gd name="T18" fmla="*/ 106 w 875"/>
                  <a:gd name="T19" fmla="*/ 1086 h 1100"/>
                  <a:gd name="T20" fmla="*/ 167 w 875"/>
                  <a:gd name="T21" fmla="*/ 1075 h 1100"/>
                  <a:gd name="T22" fmla="*/ 231 w 875"/>
                  <a:gd name="T23" fmla="*/ 984 h 1100"/>
                  <a:gd name="T24" fmla="*/ 438 w 875"/>
                  <a:gd name="T25" fmla="*/ 1036 h 1100"/>
                  <a:gd name="T26" fmla="*/ 648 w 875"/>
                  <a:gd name="T27" fmla="*/ 982 h 1100"/>
                  <a:gd name="T28" fmla="*/ 708 w 875"/>
                  <a:gd name="T29" fmla="*/ 1068 h 1100"/>
                  <a:gd name="T30" fmla="*/ 769 w 875"/>
                  <a:gd name="T31" fmla="*/ 1078 h 1100"/>
                  <a:gd name="T32" fmla="*/ 780 w 875"/>
                  <a:gd name="T33" fmla="*/ 1017 h 1100"/>
                  <a:gd name="T34" fmla="*/ 720 w 875"/>
                  <a:gd name="T35" fmla="*/ 932 h 1100"/>
                  <a:gd name="T36" fmla="*/ 875 w 875"/>
                  <a:gd name="T37" fmla="*/ 598 h 1100"/>
                  <a:gd name="T38" fmla="*/ 88 w 875"/>
                  <a:gd name="T39" fmla="*/ 598 h 1100"/>
                  <a:gd name="T40" fmla="*/ 438 w 875"/>
                  <a:gd name="T41" fmla="*/ 248 h 1100"/>
                  <a:gd name="T42" fmla="*/ 788 w 875"/>
                  <a:gd name="T43" fmla="*/ 598 h 1100"/>
                  <a:gd name="T44" fmla="*/ 438 w 875"/>
                  <a:gd name="T45" fmla="*/ 948 h 1100"/>
                  <a:gd name="T46" fmla="*/ 88 w 875"/>
                  <a:gd name="T47" fmla="*/ 598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5" h="1100">
                    <a:moveTo>
                      <a:pt x="875" y="598"/>
                    </a:moveTo>
                    <a:cubicBezTo>
                      <a:pt x="875" y="371"/>
                      <a:pt x="701" y="185"/>
                      <a:pt x="481" y="163"/>
                    </a:cubicBezTo>
                    <a:cubicBezTo>
                      <a:pt x="481" y="44"/>
                      <a:pt x="481" y="44"/>
                      <a:pt x="481" y="44"/>
                    </a:cubicBezTo>
                    <a:cubicBezTo>
                      <a:pt x="481" y="20"/>
                      <a:pt x="461" y="0"/>
                      <a:pt x="437" y="0"/>
                    </a:cubicBezTo>
                    <a:cubicBezTo>
                      <a:pt x="413" y="0"/>
                      <a:pt x="393" y="20"/>
                      <a:pt x="393" y="44"/>
                    </a:cubicBezTo>
                    <a:cubicBezTo>
                      <a:pt x="393" y="163"/>
                      <a:pt x="393" y="163"/>
                      <a:pt x="393" y="163"/>
                    </a:cubicBezTo>
                    <a:cubicBezTo>
                      <a:pt x="173" y="185"/>
                      <a:pt x="0" y="371"/>
                      <a:pt x="0" y="598"/>
                    </a:cubicBezTo>
                    <a:cubicBezTo>
                      <a:pt x="0" y="734"/>
                      <a:pt x="61" y="855"/>
                      <a:pt x="158" y="935"/>
                    </a:cubicBezTo>
                    <a:cubicBezTo>
                      <a:pt x="95" y="1025"/>
                      <a:pt x="95" y="1025"/>
                      <a:pt x="95" y="1025"/>
                    </a:cubicBezTo>
                    <a:cubicBezTo>
                      <a:pt x="81" y="1045"/>
                      <a:pt x="86" y="1072"/>
                      <a:pt x="106" y="1086"/>
                    </a:cubicBezTo>
                    <a:cubicBezTo>
                      <a:pt x="126" y="1100"/>
                      <a:pt x="153" y="1095"/>
                      <a:pt x="167" y="1075"/>
                    </a:cubicBezTo>
                    <a:cubicBezTo>
                      <a:pt x="231" y="984"/>
                      <a:pt x="231" y="984"/>
                      <a:pt x="231" y="984"/>
                    </a:cubicBezTo>
                    <a:cubicBezTo>
                      <a:pt x="292" y="1017"/>
                      <a:pt x="363" y="1036"/>
                      <a:pt x="438" y="1036"/>
                    </a:cubicBezTo>
                    <a:cubicBezTo>
                      <a:pt x="514" y="1036"/>
                      <a:pt x="586" y="1016"/>
                      <a:pt x="648" y="982"/>
                    </a:cubicBezTo>
                    <a:cubicBezTo>
                      <a:pt x="708" y="1068"/>
                      <a:pt x="708" y="1068"/>
                      <a:pt x="708" y="1068"/>
                    </a:cubicBezTo>
                    <a:cubicBezTo>
                      <a:pt x="722" y="1087"/>
                      <a:pt x="749" y="1092"/>
                      <a:pt x="769" y="1078"/>
                    </a:cubicBezTo>
                    <a:cubicBezTo>
                      <a:pt x="789" y="1064"/>
                      <a:pt x="793" y="1037"/>
                      <a:pt x="780" y="1017"/>
                    </a:cubicBezTo>
                    <a:cubicBezTo>
                      <a:pt x="720" y="932"/>
                      <a:pt x="720" y="932"/>
                      <a:pt x="720" y="932"/>
                    </a:cubicBezTo>
                    <a:cubicBezTo>
                      <a:pt x="815" y="852"/>
                      <a:pt x="875" y="732"/>
                      <a:pt x="875" y="598"/>
                    </a:cubicBezTo>
                    <a:close/>
                    <a:moveTo>
                      <a:pt x="88" y="598"/>
                    </a:moveTo>
                    <a:cubicBezTo>
                      <a:pt x="88" y="405"/>
                      <a:pt x="244" y="248"/>
                      <a:pt x="438" y="248"/>
                    </a:cubicBezTo>
                    <a:cubicBezTo>
                      <a:pt x="631" y="248"/>
                      <a:pt x="788" y="405"/>
                      <a:pt x="788" y="598"/>
                    </a:cubicBezTo>
                    <a:cubicBezTo>
                      <a:pt x="788" y="792"/>
                      <a:pt x="631" y="948"/>
                      <a:pt x="438" y="948"/>
                    </a:cubicBezTo>
                    <a:cubicBezTo>
                      <a:pt x="244" y="948"/>
                      <a:pt x="88" y="792"/>
                      <a:pt x="88" y="59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48"/>
              <p:cNvSpPr>
                <a:spLocks/>
              </p:cNvSpPr>
              <p:nvPr/>
            </p:nvSpPr>
            <p:spPr bwMode="auto">
              <a:xfrm>
                <a:off x="2190750" y="1204913"/>
                <a:ext cx="1585913" cy="1585912"/>
              </a:xfrm>
              <a:custGeom>
                <a:avLst/>
                <a:gdLst>
                  <a:gd name="T0" fmla="*/ 92 w 423"/>
                  <a:gd name="T1" fmla="*/ 92 h 423"/>
                  <a:gd name="T2" fmla="*/ 92 w 423"/>
                  <a:gd name="T3" fmla="*/ 423 h 423"/>
                  <a:gd name="T4" fmla="*/ 423 w 423"/>
                  <a:gd name="T5" fmla="*/ 92 h 423"/>
                  <a:gd name="T6" fmla="*/ 92 w 423"/>
                  <a:gd name="T7" fmla="*/ 92 h 423"/>
                </a:gdLst>
                <a:ahLst/>
                <a:cxnLst>
                  <a:cxn ang="0">
                    <a:pos x="T0" y="T1"/>
                  </a:cxn>
                  <a:cxn ang="0">
                    <a:pos x="T2" y="T3"/>
                  </a:cxn>
                  <a:cxn ang="0">
                    <a:pos x="T4" y="T5"/>
                  </a:cxn>
                  <a:cxn ang="0">
                    <a:pos x="T6" y="T7"/>
                  </a:cxn>
                </a:cxnLst>
                <a:rect l="0" t="0" r="r" b="b"/>
                <a:pathLst>
                  <a:path w="423" h="423">
                    <a:moveTo>
                      <a:pt x="92" y="92"/>
                    </a:moveTo>
                    <a:cubicBezTo>
                      <a:pt x="0" y="183"/>
                      <a:pt x="0" y="332"/>
                      <a:pt x="92" y="423"/>
                    </a:cubicBezTo>
                    <a:cubicBezTo>
                      <a:pt x="423" y="92"/>
                      <a:pt x="423" y="92"/>
                      <a:pt x="423" y="92"/>
                    </a:cubicBezTo>
                    <a:cubicBezTo>
                      <a:pt x="332" y="0"/>
                      <a:pt x="183" y="0"/>
                      <a:pt x="92" y="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49"/>
              <p:cNvSpPr>
                <a:spLocks/>
              </p:cNvSpPr>
              <p:nvPr/>
            </p:nvSpPr>
            <p:spPr bwMode="auto">
              <a:xfrm>
                <a:off x="5370513" y="1204913"/>
                <a:ext cx="1585913" cy="1585912"/>
              </a:xfrm>
              <a:custGeom>
                <a:avLst/>
                <a:gdLst>
                  <a:gd name="T0" fmla="*/ 331 w 423"/>
                  <a:gd name="T1" fmla="*/ 92 h 423"/>
                  <a:gd name="T2" fmla="*/ 0 w 423"/>
                  <a:gd name="T3" fmla="*/ 92 h 423"/>
                  <a:gd name="T4" fmla="*/ 331 w 423"/>
                  <a:gd name="T5" fmla="*/ 423 h 423"/>
                  <a:gd name="T6" fmla="*/ 331 w 423"/>
                  <a:gd name="T7" fmla="*/ 92 h 423"/>
                </a:gdLst>
                <a:ahLst/>
                <a:cxnLst>
                  <a:cxn ang="0">
                    <a:pos x="T0" y="T1"/>
                  </a:cxn>
                  <a:cxn ang="0">
                    <a:pos x="T2" y="T3"/>
                  </a:cxn>
                  <a:cxn ang="0">
                    <a:pos x="T4" y="T5"/>
                  </a:cxn>
                  <a:cxn ang="0">
                    <a:pos x="T6" y="T7"/>
                  </a:cxn>
                </a:cxnLst>
                <a:rect l="0" t="0" r="r" b="b"/>
                <a:pathLst>
                  <a:path w="423" h="423">
                    <a:moveTo>
                      <a:pt x="331" y="92"/>
                    </a:moveTo>
                    <a:cubicBezTo>
                      <a:pt x="240" y="0"/>
                      <a:pt x="91" y="0"/>
                      <a:pt x="0" y="92"/>
                    </a:cubicBezTo>
                    <a:cubicBezTo>
                      <a:pt x="331" y="423"/>
                      <a:pt x="331" y="423"/>
                      <a:pt x="331" y="423"/>
                    </a:cubicBezTo>
                    <a:cubicBezTo>
                      <a:pt x="423" y="332"/>
                      <a:pt x="423" y="183"/>
                      <a:pt x="331" y="9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50"/>
              <p:cNvSpPr>
                <a:spLocks/>
              </p:cNvSpPr>
              <p:nvPr/>
            </p:nvSpPr>
            <p:spPr bwMode="auto">
              <a:xfrm>
                <a:off x="3967163" y="2614613"/>
                <a:ext cx="1579563" cy="1114425"/>
              </a:xfrm>
              <a:custGeom>
                <a:avLst/>
                <a:gdLst>
                  <a:gd name="T0" fmla="*/ 404 w 421"/>
                  <a:gd name="T1" fmla="*/ 17 h 297"/>
                  <a:gd name="T2" fmla="*/ 342 w 421"/>
                  <a:gd name="T3" fmla="*/ 17 h 297"/>
                  <a:gd name="T4" fmla="*/ 172 w 421"/>
                  <a:gd name="T5" fmla="*/ 188 h 297"/>
                  <a:gd name="T6" fmla="*/ 79 w 421"/>
                  <a:gd name="T7" fmla="*/ 95 h 297"/>
                  <a:gd name="T8" fmla="*/ 17 w 421"/>
                  <a:gd name="T9" fmla="*/ 95 h 297"/>
                  <a:gd name="T10" fmla="*/ 17 w 421"/>
                  <a:gd name="T11" fmla="*/ 157 h 297"/>
                  <a:gd name="T12" fmla="*/ 141 w 421"/>
                  <a:gd name="T13" fmla="*/ 280 h 297"/>
                  <a:gd name="T14" fmla="*/ 203 w 421"/>
                  <a:gd name="T15" fmla="*/ 280 h 297"/>
                  <a:gd name="T16" fmla="*/ 404 w 421"/>
                  <a:gd name="T17" fmla="*/ 79 h 297"/>
                  <a:gd name="T18" fmla="*/ 404 w 421"/>
                  <a:gd name="T19" fmla="*/ 1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297">
                    <a:moveTo>
                      <a:pt x="404" y="17"/>
                    </a:moveTo>
                    <a:cubicBezTo>
                      <a:pt x="387" y="0"/>
                      <a:pt x="359" y="0"/>
                      <a:pt x="342" y="17"/>
                    </a:cubicBezTo>
                    <a:cubicBezTo>
                      <a:pt x="172" y="188"/>
                      <a:pt x="172" y="188"/>
                      <a:pt x="172" y="188"/>
                    </a:cubicBezTo>
                    <a:cubicBezTo>
                      <a:pt x="79" y="95"/>
                      <a:pt x="79" y="95"/>
                      <a:pt x="79" y="95"/>
                    </a:cubicBezTo>
                    <a:cubicBezTo>
                      <a:pt x="62" y="78"/>
                      <a:pt x="34" y="78"/>
                      <a:pt x="17" y="95"/>
                    </a:cubicBezTo>
                    <a:cubicBezTo>
                      <a:pt x="0" y="112"/>
                      <a:pt x="0" y="140"/>
                      <a:pt x="17" y="157"/>
                    </a:cubicBezTo>
                    <a:cubicBezTo>
                      <a:pt x="141" y="280"/>
                      <a:pt x="141" y="280"/>
                      <a:pt x="141" y="280"/>
                    </a:cubicBezTo>
                    <a:cubicBezTo>
                      <a:pt x="158" y="297"/>
                      <a:pt x="185" y="297"/>
                      <a:pt x="203" y="280"/>
                    </a:cubicBezTo>
                    <a:cubicBezTo>
                      <a:pt x="404" y="79"/>
                      <a:pt x="404" y="79"/>
                      <a:pt x="404" y="79"/>
                    </a:cubicBezTo>
                    <a:cubicBezTo>
                      <a:pt x="421" y="62"/>
                      <a:pt x="421" y="34"/>
                      <a:pt x="404"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28" name="Rectangle 111"/>
          <p:cNvSpPr/>
          <p:nvPr/>
        </p:nvSpPr>
        <p:spPr>
          <a:xfrm>
            <a:off x="6696456" y="1784248"/>
            <a:ext cx="1386014" cy="353943"/>
          </a:xfrm>
          <a:prstGeom prst="rect">
            <a:avLst/>
          </a:prstGeom>
        </p:spPr>
        <p:txBody>
          <a:bodyPr wrap="square" anchor="t">
            <a:spAutoFit/>
          </a:bodyPr>
          <a:lstStyle/>
          <a:p>
            <a:pPr algn="ctr">
              <a:lnSpc>
                <a:spcPct val="85000"/>
              </a:lnSpc>
              <a:spcBef>
                <a:spcPts val="600"/>
              </a:spcBef>
            </a:pPr>
            <a:r>
              <a:rPr lang="ja-JP" altLang="en-US" sz="2000" b="1" dirty="0"/>
              <a:t>投資保護</a:t>
            </a:r>
            <a:endParaRPr lang="en-US" sz="2000" b="1" dirty="0"/>
          </a:p>
        </p:txBody>
      </p:sp>
      <p:sp>
        <p:nvSpPr>
          <p:cNvPr id="132" name="正方形/長方形 131"/>
          <p:cNvSpPr/>
          <p:nvPr/>
        </p:nvSpPr>
        <p:spPr>
          <a:xfrm>
            <a:off x="6114946" y="3543676"/>
            <a:ext cx="2555066" cy="1169551"/>
          </a:xfrm>
          <a:prstGeom prst="rect">
            <a:avLst/>
          </a:prstGeom>
        </p:spPr>
        <p:txBody>
          <a:bodyPr wrap="square" anchor="t">
            <a:spAutoFit/>
          </a:bodyPr>
          <a:lstStyle/>
          <a:p>
            <a:pPr marL="182563" indent="-182563">
              <a:buFont typeface="Arial" panose="020B0604020202020204" pitchFamily="34" charset="0"/>
              <a:buChar char="•"/>
            </a:pPr>
            <a:r>
              <a:rPr lang="en-US" altLang="ja-JP" sz="1400" dirty="0" smtClean="0">
                <a:solidFill>
                  <a:schemeClr val="accent6"/>
                </a:solidFill>
                <a:ea typeface="ＭＳ Ｐゴシック"/>
                <a:cs typeface="ＭＳ Ｐゴシック"/>
              </a:rPr>
              <a:t>WLAN </a:t>
            </a:r>
            <a:r>
              <a:rPr lang="ja-JP" altLang="en-US" sz="1400" dirty="0">
                <a:solidFill>
                  <a:schemeClr val="accent6"/>
                </a:solidFill>
                <a:ea typeface="ＭＳ Ｐゴシック"/>
                <a:cs typeface="ＭＳ Ｐゴシック"/>
              </a:rPr>
              <a:t>コントローラの機能がどこにあるかに関わらず</a:t>
            </a:r>
            <a:r>
              <a:rPr lang="ja-JP" altLang="en-US" sz="1400" dirty="0" smtClean="0">
                <a:solidFill>
                  <a:schemeClr val="accent6"/>
                </a:solidFill>
                <a:ea typeface="ＭＳ Ｐゴシック"/>
                <a:cs typeface="ＭＳ Ｐゴシック"/>
              </a:rPr>
              <a:t>、同一</a:t>
            </a:r>
            <a:r>
              <a:rPr lang="en-US" altLang="ja-JP" sz="1400" dirty="0" smtClean="0">
                <a:solidFill>
                  <a:schemeClr val="accent6"/>
                </a:solidFill>
                <a:ea typeface="ＭＳ Ｐゴシック"/>
                <a:cs typeface="ＭＳ Ｐゴシック"/>
              </a:rPr>
              <a:t>AP</a:t>
            </a:r>
            <a:r>
              <a:rPr lang="ja-JP" altLang="en-US" sz="1400" dirty="0" smtClean="0">
                <a:solidFill>
                  <a:schemeClr val="accent6"/>
                </a:solidFill>
                <a:ea typeface="ＭＳ Ｐゴシック"/>
                <a:cs typeface="ＭＳ Ｐゴシック"/>
              </a:rPr>
              <a:t>のハードウェアを利用可能</a:t>
            </a:r>
            <a:endParaRPr lang="en-US" altLang="ja-JP" sz="1400" dirty="0" smtClean="0">
              <a:solidFill>
                <a:schemeClr val="accent6"/>
              </a:solidFill>
              <a:ea typeface="ＭＳ Ｐゴシック"/>
              <a:cs typeface="ＭＳ Ｐゴシック"/>
            </a:endParaRPr>
          </a:p>
          <a:p>
            <a:pPr marL="182563" indent="-182563">
              <a:buFont typeface="Arial" panose="020B0604020202020204" pitchFamily="34" charset="0"/>
              <a:buChar char="•"/>
            </a:pPr>
            <a:r>
              <a:rPr lang="ja-JP" altLang="en-US" sz="1400" dirty="0" smtClean="0">
                <a:solidFill>
                  <a:schemeClr val="accent6"/>
                </a:solidFill>
                <a:ea typeface="ＭＳ Ｐゴシック"/>
              </a:rPr>
              <a:t>従来の</a:t>
            </a:r>
            <a:r>
              <a:rPr lang="en-US" altLang="ja-JP" sz="1400" dirty="0" smtClean="0">
                <a:solidFill>
                  <a:schemeClr val="accent6"/>
                </a:solidFill>
                <a:ea typeface="ＭＳ Ｐゴシック"/>
              </a:rPr>
              <a:t>AP</a:t>
            </a:r>
            <a:r>
              <a:rPr lang="ja-JP" altLang="en-US" sz="1400" dirty="0" smtClean="0">
                <a:solidFill>
                  <a:schemeClr val="accent6"/>
                </a:solidFill>
                <a:ea typeface="ＭＳ Ｐゴシック"/>
              </a:rPr>
              <a:t>も管理可能</a:t>
            </a:r>
            <a:endParaRPr lang="ja-JP" altLang="en-US" sz="1400" dirty="0">
              <a:solidFill>
                <a:schemeClr val="accent6"/>
              </a:solidFill>
            </a:endParaRPr>
          </a:p>
        </p:txBody>
      </p:sp>
      <p:sp>
        <p:nvSpPr>
          <p:cNvPr id="134" name="Rectangle 108"/>
          <p:cNvSpPr/>
          <p:nvPr/>
        </p:nvSpPr>
        <p:spPr>
          <a:xfrm>
            <a:off x="3602877" y="1784248"/>
            <a:ext cx="2039384" cy="353943"/>
          </a:xfrm>
          <a:prstGeom prst="rect">
            <a:avLst/>
          </a:prstGeom>
        </p:spPr>
        <p:txBody>
          <a:bodyPr wrap="square" anchor="t">
            <a:spAutoFit/>
          </a:bodyPr>
          <a:lstStyle/>
          <a:p>
            <a:pPr algn="ctr">
              <a:lnSpc>
                <a:spcPct val="85000"/>
              </a:lnSpc>
              <a:spcBef>
                <a:spcPts val="600"/>
              </a:spcBef>
            </a:pPr>
            <a:r>
              <a:rPr lang="ja-JP" altLang="en-US" sz="2000" b="1" dirty="0"/>
              <a:t>機能に妥協なし</a:t>
            </a:r>
            <a:endParaRPr lang="en-US" sz="2000" b="1" dirty="0"/>
          </a:p>
        </p:txBody>
      </p:sp>
      <p:grpSp>
        <p:nvGrpSpPr>
          <p:cNvPr id="147" name="グループ化 146"/>
          <p:cNvGrpSpPr>
            <a:grpSpLocks noChangeAspect="1"/>
          </p:cNvGrpSpPr>
          <p:nvPr/>
        </p:nvGrpSpPr>
        <p:grpSpPr>
          <a:xfrm>
            <a:off x="3969665" y="2138191"/>
            <a:ext cx="1305808" cy="1305808"/>
            <a:chOff x="4039232" y="1565997"/>
            <a:chExt cx="1305808" cy="1305808"/>
          </a:xfrm>
        </p:grpSpPr>
        <p:sp>
          <p:nvSpPr>
            <p:cNvPr id="140" name="Oval 7"/>
            <p:cNvSpPr>
              <a:spLocks noChangeAspect="1"/>
            </p:cNvSpPr>
            <p:nvPr/>
          </p:nvSpPr>
          <p:spPr>
            <a:xfrm>
              <a:off x="4039232" y="1565997"/>
              <a:ext cx="1305808" cy="1305808"/>
            </a:xfrm>
            <a:prstGeom prst="ellipse">
              <a:avLst/>
            </a:prstGeom>
            <a:solidFill>
              <a:schemeClr val="accent4"/>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5" name="Freeform 31"/>
            <p:cNvSpPr>
              <a:spLocks/>
            </p:cNvSpPr>
            <p:nvPr/>
          </p:nvSpPr>
          <p:spPr bwMode="auto">
            <a:xfrm>
              <a:off x="4326009" y="1922249"/>
              <a:ext cx="732255" cy="593305"/>
            </a:xfrm>
            <a:custGeom>
              <a:avLst/>
              <a:gdLst>
                <a:gd name="T0" fmla="*/ 100 w 1207"/>
                <a:gd name="T1" fmla="*/ 379 h 978"/>
                <a:gd name="T2" fmla="*/ 28 w 1207"/>
                <a:gd name="T3" fmla="*/ 410 h 978"/>
                <a:gd name="T4" fmla="*/ 0 w 1207"/>
                <a:gd name="T5" fmla="*/ 481 h 978"/>
                <a:gd name="T6" fmla="*/ 31 w 1207"/>
                <a:gd name="T7" fmla="*/ 551 h 978"/>
                <a:gd name="T8" fmla="*/ 447 w 1207"/>
                <a:gd name="T9" fmla="*/ 949 h 978"/>
                <a:gd name="T10" fmla="*/ 524 w 1207"/>
                <a:gd name="T11" fmla="*/ 976 h 978"/>
                <a:gd name="T12" fmla="*/ 595 w 1207"/>
                <a:gd name="T13" fmla="*/ 936 h 978"/>
                <a:gd name="T14" fmla="*/ 1174 w 1207"/>
                <a:gd name="T15" fmla="*/ 171 h 978"/>
                <a:gd name="T16" fmla="*/ 1154 w 1207"/>
                <a:gd name="T17" fmla="*/ 32 h 978"/>
                <a:gd name="T18" fmla="*/ 1015 w 1207"/>
                <a:gd name="T19" fmla="*/ 51 h 978"/>
                <a:gd name="T20" fmla="*/ 504 w 1207"/>
                <a:gd name="T21" fmla="*/ 727 h 978"/>
                <a:gd name="T22" fmla="*/ 169 w 1207"/>
                <a:gd name="T23" fmla="*/ 407 h 978"/>
                <a:gd name="T24" fmla="*/ 100 w 1207"/>
                <a:gd name="T25" fmla="*/ 37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7" h="978">
                  <a:moveTo>
                    <a:pt x="100" y="379"/>
                  </a:moveTo>
                  <a:cubicBezTo>
                    <a:pt x="72" y="379"/>
                    <a:pt x="47" y="390"/>
                    <a:pt x="28" y="410"/>
                  </a:cubicBezTo>
                  <a:cubicBezTo>
                    <a:pt x="9" y="429"/>
                    <a:pt x="0" y="455"/>
                    <a:pt x="0" y="481"/>
                  </a:cubicBezTo>
                  <a:cubicBezTo>
                    <a:pt x="1" y="508"/>
                    <a:pt x="12" y="532"/>
                    <a:pt x="31" y="551"/>
                  </a:cubicBezTo>
                  <a:cubicBezTo>
                    <a:pt x="447" y="949"/>
                    <a:pt x="447" y="949"/>
                    <a:pt x="447" y="949"/>
                  </a:cubicBezTo>
                  <a:cubicBezTo>
                    <a:pt x="467" y="968"/>
                    <a:pt x="495" y="978"/>
                    <a:pt x="524" y="976"/>
                  </a:cubicBezTo>
                  <a:cubicBezTo>
                    <a:pt x="552" y="974"/>
                    <a:pt x="578" y="959"/>
                    <a:pt x="595" y="936"/>
                  </a:cubicBezTo>
                  <a:cubicBezTo>
                    <a:pt x="1174" y="171"/>
                    <a:pt x="1174" y="171"/>
                    <a:pt x="1174" y="171"/>
                  </a:cubicBezTo>
                  <a:cubicBezTo>
                    <a:pt x="1207" y="127"/>
                    <a:pt x="1198" y="65"/>
                    <a:pt x="1154" y="32"/>
                  </a:cubicBezTo>
                  <a:cubicBezTo>
                    <a:pt x="1112" y="0"/>
                    <a:pt x="1047" y="9"/>
                    <a:pt x="1015" y="51"/>
                  </a:cubicBezTo>
                  <a:cubicBezTo>
                    <a:pt x="504" y="727"/>
                    <a:pt x="504" y="727"/>
                    <a:pt x="504" y="727"/>
                  </a:cubicBezTo>
                  <a:cubicBezTo>
                    <a:pt x="169" y="407"/>
                    <a:pt x="169" y="407"/>
                    <a:pt x="169" y="407"/>
                  </a:cubicBezTo>
                  <a:cubicBezTo>
                    <a:pt x="150" y="389"/>
                    <a:pt x="126" y="379"/>
                    <a:pt x="100" y="3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7" name="Content Placeholder 2"/>
          <p:cNvSpPr txBox="1">
            <a:spLocks/>
          </p:cNvSpPr>
          <p:nvPr/>
        </p:nvSpPr>
        <p:spPr>
          <a:xfrm>
            <a:off x="3355548" y="3543676"/>
            <a:ext cx="2555066" cy="1116773"/>
          </a:xfrm>
          <a:prstGeom prst="rect">
            <a:avLst/>
          </a:prstGeom>
        </p:spPr>
        <p:txBody>
          <a:bodyPr wrap="square" lIns="91424" tIns="46800" rIns="91424" bIns="45712" anchor="t">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buNone/>
            </a:pPr>
            <a:r>
              <a:rPr lang="en-US" altLang="ja-JP" sz="1400" dirty="0">
                <a:ea typeface="ＭＳ Ｐゴシック"/>
                <a:cs typeface="ＭＳ Ｐゴシック"/>
              </a:rPr>
              <a:t>Cisco</a:t>
            </a:r>
            <a:r>
              <a:rPr lang="ja-JP" altLang="en-US" sz="1400" dirty="0">
                <a:ea typeface="ＭＳ Ｐゴシック"/>
                <a:cs typeface="ＭＳ Ｐゴシック"/>
              </a:rPr>
              <a:t>の大企業向け</a:t>
            </a:r>
            <a:r>
              <a:rPr lang="en-US" altLang="ja-JP" sz="1400" dirty="0">
                <a:ea typeface="ＭＳ Ｐゴシック"/>
                <a:cs typeface="ＭＳ Ｐゴシック"/>
              </a:rPr>
              <a:t>DNA </a:t>
            </a:r>
            <a:r>
              <a:rPr lang="ja-JP" altLang="en-US" sz="1400" dirty="0">
                <a:ea typeface="ＭＳ Ｐゴシック"/>
                <a:cs typeface="ＭＳ Ｐゴシック"/>
              </a:rPr>
              <a:t>を小規模導入へ適用</a:t>
            </a:r>
            <a:endParaRPr lang="en-US" altLang="ja-JP" sz="1400" dirty="0">
              <a:ea typeface="ＭＳ Ｐゴシック"/>
              <a:cs typeface="ＭＳ Ｐゴシック"/>
            </a:endParaRPr>
          </a:p>
          <a:p>
            <a:pPr>
              <a:spcBef>
                <a:spcPts val="0"/>
              </a:spcBef>
            </a:pPr>
            <a:r>
              <a:rPr lang="ja-JP" altLang="en-US" sz="1400" dirty="0" smtClean="0">
                <a:ea typeface="ＭＳ Ｐゴシック"/>
                <a:cs typeface="ＭＳ Ｐゴシック"/>
              </a:rPr>
              <a:t>最適化</a:t>
            </a:r>
            <a:r>
              <a:rPr lang="ja-JP" altLang="en-US" sz="1400" dirty="0">
                <a:ea typeface="ＭＳ Ｐゴシック"/>
                <a:cs typeface="ＭＳ Ｐゴシック"/>
              </a:rPr>
              <a:t>された</a:t>
            </a:r>
            <a:r>
              <a:rPr lang="en-US" sz="1400" dirty="0">
                <a:ea typeface="ＭＳ Ｐゴシック"/>
                <a:cs typeface="ＭＳ Ｐゴシック"/>
              </a:rPr>
              <a:t>Wi-Fi 環境</a:t>
            </a:r>
          </a:p>
          <a:p>
            <a:pPr>
              <a:spcBef>
                <a:spcPts val="0"/>
              </a:spcBef>
            </a:pPr>
            <a:r>
              <a:rPr lang="ja-JP" altLang="en-US" sz="1400" dirty="0">
                <a:ea typeface="ＭＳ Ｐゴシック"/>
                <a:cs typeface="ＭＳ Ｐゴシック"/>
              </a:rPr>
              <a:t>分析ダッシュボード</a:t>
            </a:r>
            <a:r>
              <a:rPr lang="en-US" altLang="ja-JP" sz="1400" dirty="0">
                <a:ea typeface="ＭＳ Ｐゴシック"/>
                <a:cs typeface="ＭＳ Ｐゴシック"/>
              </a:rPr>
              <a:t> </a:t>
            </a:r>
          </a:p>
          <a:p>
            <a:pPr>
              <a:spcBef>
                <a:spcPts val="0"/>
              </a:spcBef>
            </a:pPr>
            <a:r>
              <a:rPr lang="en-US" altLang="ja-JP" sz="1400" dirty="0">
                <a:ea typeface="ＭＳ Ｐゴシック"/>
                <a:cs typeface="ＭＳ Ｐゴシック"/>
              </a:rPr>
              <a:t>Cisco</a:t>
            </a:r>
            <a:r>
              <a:rPr lang="ja-JP" altLang="en-US" sz="1400" dirty="0">
                <a:ea typeface="ＭＳ Ｐゴシック"/>
                <a:cs typeface="ＭＳ Ｐゴシック"/>
              </a:rPr>
              <a:t>拡張</a:t>
            </a:r>
            <a:r>
              <a:rPr lang="ja-JP" altLang="en-US" sz="1400" dirty="0" smtClean="0">
                <a:ea typeface="ＭＳ Ｐゴシック"/>
                <a:cs typeface="ＭＳ Ｐゴシック"/>
              </a:rPr>
              <a:t>機能</a:t>
            </a:r>
            <a:endParaRPr lang="en-US" altLang="ja-JP" sz="1400" dirty="0" smtClean="0">
              <a:ea typeface="ＭＳ Ｐゴシック"/>
              <a:cs typeface="ＭＳ Ｐゴシック"/>
            </a:endParaRPr>
          </a:p>
        </p:txBody>
      </p:sp>
      <p:grpSp>
        <p:nvGrpSpPr>
          <p:cNvPr id="148" name="グループ化 147"/>
          <p:cNvGrpSpPr>
            <a:grpSpLocks noChangeAspect="1"/>
          </p:cNvGrpSpPr>
          <p:nvPr/>
        </p:nvGrpSpPr>
        <p:grpSpPr>
          <a:xfrm>
            <a:off x="6736559" y="2138191"/>
            <a:ext cx="1305808" cy="1305808"/>
            <a:chOff x="6704296" y="1565997"/>
            <a:chExt cx="1305808" cy="1305808"/>
          </a:xfrm>
        </p:grpSpPr>
        <p:sp>
          <p:nvSpPr>
            <p:cNvPr id="141" name="Oval 7"/>
            <p:cNvSpPr>
              <a:spLocks noChangeAspect="1"/>
            </p:cNvSpPr>
            <p:nvPr/>
          </p:nvSpPr>
          <p:spPr>
            <a:xfrm>
              <a:off x="6704296" y="1565997"/>
              <a:ext cx="1305808" cy="1305808"/>
            </a:xfrm>
            <a:prstGeom prst="ellipse">
              <a:avLst/>
            </a:prstGeom>
            <a:solidFill>
              <a:schemeClr val="accent6"/>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0" name="Freeform 9"/>
            <p:cNvSpPr>
              <a:spLocks noChangeAspect="1" noEditPoints="1"/>
            </p:cNvSpPr>
            <p:nvPr/>
          </p:nvSpPr>
          <p:spPr bwMode="auto">
            <a:xfrm>
              <a:off x="6896281" y="1745551"/>
              <a:ext cx="921840" cy="946700"/>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a:p>
          </p:txBody>
        </p:sp>
        <p:sp>
          <p:nvSpPr>
            <p:cNvPr id="145" name="Freeform 158"/>
            <p:cNvSpPr>
              <a:spLocks/>
            </p:cNvSpPr>
            <p:nvPr/>
          </p:nvSpPr>
          <p:spPr bwMode="auto">
            <a:xfrm>
              <a:off x="7173444" y="1944535"/>
              <a:ext cx="367515" cy="548732"/>
            </a:xfrm>
            <a:custGeom>
              <a:avLst/>
              <a:gdLst>
                <a:gd name="T0" fmla="*/ 162 w 162"/>
                <a:gd name="T1" fmla="*/ 154 h 236"/>
                <a:gd name="T2" fmla="*/ 162 w 162"/>
                <a:gd name="T3" fmla="*/ 153 h 236"/>
                <a:gd name="T4" fmla="*/ 93 w 162"/>
                <a:gd name="T5" fmla="*/ 96 h 236"/>
                <a:gd name="T6" fmla="*/ 61 w 162"/>
                <a:gd name="T7" fmla="*/ 78 h 236"/>
                <a:gd name="T8" fmla="*/ 61 w 162"/>
                <a:gd name="T9" fmla="*/ 77 h 236"/>
                <a:gd name="T10" fmla="*/ 79 w 162"/>
                <a:gd name="T11" fmla="*/ 65 h 236"/>
                <a:gd name="T12" fmla="*/ 131 w 162"/>
                <a:gd name="T13" fmla="*/ 84 h 236"/>
                <a:gd name="T14" fmla="*/ 157 w 162"/>
                <a:gd name="T15" fmla="*/ 47 h 236"/>
                <a:gd name="T16" fmla="*/ 101 w 162"/>
                <a:gd name="T17" fmla="*/ 24 h 236"/>
                <a:gd name="T18" fmla="*/ 101 w 162"/>
                <a:gd name="T19" fmla="*/ 0 h 236"/>
                <a:gd name="T20" fmla="*/ 66 w 162"/>
                <a:gd name="T21" fmla="*/ 0 h 236"/>
                <a:gd name="T22" fmla="*/ 66 w 162"/>
                <a:gd name="T23" fmla="*/ 24 h 236"/>
                <a:gd name="T24" fmla="*/ 9 w 162"/>
                <a:gd name="T25" fmla="*/ 82 h 236"/>
                <a:gd name="T26" fmla="*/ 9 w 162"/>
                <a:gd name="T27" fmla="*/ 83 h 236"/>
                <a:gd name="T28" fmla="*/ 79 w 162"/>
                <a:gd name="T29" fmla="*/ 141 h 236"/>
                <a:gd name="T30" fmla="*/ 110 w 162"/>
                <a:gd name="T31" fmla="*/ 158 h 236"/>
                <a:gd name="T32" fmla="*/ 110 w 162"/>
                <a:gd name="T33" fmla="*/ 159 h 236"/>
                <a:gd name="T34" fmla="*/ 89 w 162"/>
                <a:gd name="T35" fmla="*/ 172 h 236"/>
                <a:gd name="T36" fmla="*/ 29 w 162"/>
                <a:gd name="T37" fmla="*/ 150 h 236"/>
                <a:gd name="T38" fmla="*/ 0 w 162"/>
                <a:gd name="T39" fmla="*/ 184 h 236"/>
                <a:gd name="T40" fmla="*/ 67 w 162"/>
                <a:gd name="T41" fmla="*/ 213 h 236"/>
                <a:gd name="T42" fmla="*/ 67 w 162"/>
                <a:gd name="T43" fmla="*/ 236 h 236"/>
                <a:gd name="T44" fmla="*/ 102 w 162"/>
                <a:gd name="T45" fmla="*/ 236 h 236"/>
                <a:gd name="T46" fmla="*/ 102 w 162"/>
                <a:gd name="T47" fmla="*/ 213 h 236"/>
                <a:gd name="T48" fmla="*/ 162 w 162"/>
                <a:gd name="T49" fmla="*/ 15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236">
                  <a:moveTo>
                    <a:pt x="162" y="154"/>
                  </a:moveTo>
                  <a:cubicBezTo>
                    <a:pt x="162" y="153"/>
                    <a:pt x="162" y="153"/>
                    <a:pt x="162" y="153"/>
                  </a:cubicBezTo>
                  <a:cubicBezTo>
                    <a:pt x="162" y="119"/>
                    <a:pt x="135" y="105"/>
                    <a:pt x="93" y="96"/>
                  </a:cubicBezTo>
                  <a:cubicBezTo>
                    <a:pt x="67" y="90"/>
                    <a:pt x="61" y="86"/>
                    <a:pt x="61" y="78"/>
                  </a:cubicBezTo>
                  <a:cubicBezTo>
                    <a:pt x="61" y="77"/>
                    <a:pt x="61" y="77"/>
                    <a:pt x="61" y="77"/>
                  </a:cubicBezTo>
                  <a:cubicBezTo>
                    <a:pt x="61" y="70"/>
                    <a:pt x="67" y="65"/>
                    <a:pt x="79" y="65"/>
                  </a:cubicBezTo>
                  <a:cubicBezTo>
                    <a:pt x="96" y="65"/>
                    <a:pt x="114" y="71"/>
                    <a:pt x="131" y="84"/>
                  </a:cubicBezTo>
                  <a:cubicBezTo>
                    <a:pt x="157" y="47"/>
                    <a:pt x="157" y="47"/>
                    <a:pt x="157" y="47"/>
                  </a:cubicBezTo>
                  <a:cubicBezTo>
                    <a:pt x="141" y="35"/>
                    <a:pt x="123" y="27"/>
                    <a:pt x="101" y="24"/>
                  </a:cubicBezTo>
                  <a:cubicBezTo>
                    <a:pt x="101" y="0"/>
                    <a:pt x="101" y="0"/>
                    <a:pt x="101" y="0"/>
                  </a:cubicBezTo>
                  <a:cubicBezTo>
                    <a:pt x="66" y="0"/>
                    <a:pt x="66" y="0"/>
                    <a:pt x="66" y="0"/>
                  </a:cubicBezTo>
                  <a:cubicBezTo>
                    <a:pt x="66" y="24"/>
                    <a:pt x="66" y="24"/>
                    <a:pt x="66" y="24"/>
                  </a:cubicBezTo>
                  <a:cubicBezTo>
                    <a:pt x="30" y="29"/>
                    <a:pt x="9" y="52"/>
                    <a:pt x="9" y="82"/>
                  </a:cubicBezTo>
                  <a:cubicBezTo>
                    <a:pt x="9" y="83"/>
                    <a:pt x="9" y="83"/>
                    <a:pt x="9" y="83"/>
                  </a:cubicBezTo>
                  <a:cubicBezTo>
                    <a:pt x="9" y="121"/>
                    <a:pt x="39" y="132"/>
                    <a:pt x="79" y="141"/>
                  </a:cubicBezTo>
                  <a:cubicBezTo>
                    <a:pt x="104" y="147"/>
                    <a:pt x="110" y="151"/>
                    <a:pt x="110" y="158"/>
                  </a:cubicBezTo>
                  <a:cubicBezTo>
                    <a:pt x="110" y="159"/>
                    <a:pt x="110" y="159"/>
                    <a:pt x="110" y="159"/>
                  </a:cubicBezTo>
                  <a:cubicBezTo>
                    <a:pt x="110" y="167"/>
                    <a:pt x="103" y="172"/>
                    <a:pt x="89" y="172"/>
                  </a:cubicBezTo>
                  <a:cubicBezTo>
                    <a:pt x="68" y="172"/>
                    <a:pt x="47" y="164"/>
                    <a:pt x="29" y="150"/>
                  </a:cubicBezTo>
                  <a:cubicBezTo>
                    <a:pt x="0" y="184"/>
                    <a:pt x="0" y="184"/>
                    <a:pt x="0" y="184"/>
                  </a:cubicBezTo>
                  <a:cubicBezTo>
                    <a:pt x="19" y="200"/>
                    <a:pt x="42" y="210"/>
                    <a:pt x="67" y="213"/>
                  </a:cubicBezTo>
                  <a:cubicBezTo>
                    <a:pt x="67" y="236"/>
                    <a:pt x="67" y="236"/>
                    <a:pt x="67" y="236"/>
                  </a:cubicBezTo>
                  <a:cubicBezTo>
                    <a:pt x="102" y="236"/>
                    <a:pt x="102" y="236"/>
                    <a:pt x="102" y="236"/>
                  </a:cubicBezTo>
                  <a:cubicBezTo>
                    <a:pt x="102" y="213"/>
                    <a:pt x="102" y="213"/>
                    <a:pt x="102" y="213"/>
                  </a:cubicBezTo>
                  <a:cubicBezTo>
                    <a:pt x="138" y="209"/>
                    <a:pt x="162" y="188"/>
                    <a:pt x="162" y="154"/>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a:p>
          </p:txBody>
        </p:sp>
      </p:grpSp>
      <p:sp>
        <p:nvSpPr>
          <p:cNvPr id="149" name="正方形/長方形 148"/>
          <p:cNvSpPr/>
          <p:nvPr/>
        </p:nvSpPr>
        <p:spPr>
          <a:xfrm>
            <a:off x="424546" y="996628"/>
            <a:ext cx="4224233" cy="400110"/>
          </a:xfrm>
          <a:prstGeom prst="rect">
            <a:avLst/>
          </a:prstGeom>
        </p:spPr>
        <p:txBody>
          <a:bodyPr wrap="none">
            <a:spAutoFit/>
          </a:bodyPr>
          <a:lstStyle/>
          <a:p>
            <a:r>
              <a:rPr lang="ja-JP" altLang="en-US" sz="2000">
                <a:solidFill>
                  <a:schemeClr val="accent1"/>
                </a:solidFill>
              </a:rPr>
              <a:t>最大 25 台のアクセス ポイントの管理</a:t>
            </a:r>
          </a:p>
        </p:txBody>
      </p:sp>
      <p:sp>
        <p:nvSpPr>
          <p:cNvPr id="28" name="Content Placeholder 2"/>
          <p:cNvSpPr txBox="1">
            <a:spLocks/>
          </p:cNvSpPr>
          <p:nvPr/>
        </p:nvSpPr>
        <p:spPr>
          <a:xfrm>
            <a:off x="575125" y="3543230"/>
            <a:ext cx="2539597" cy="912101"/>
          </a:xfrm>
          <a:prstGeom prst="rect">
            <a:avLst/>
          </a:prstGeom>
        </p:spPr>
        <p:txBody>
          <a:bodyPr wrap="square" lIns="91424" tIns="46800" rIns="91424" bIns="45712" anchor="t">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buClr>
                <a:schemeClr val="bg2"/>
              </a:buClr>
              <a:buNone/>
            </a:pPr>
            <a:r>
              <a:rPr lang="ja-JP" altLang="en-US" sz="1400" dirty="0" smtClean="0">
                <a:solidFill>
                  <a:schemeClr val="bg2"/>
                </a:solidFill>
                <a:ea typeface="ＭＳ Ｐゴシック"/>
                <a:cs typeface="ＭＳ Ｐゴシック"/>
              </a:rPr>
              <a:t>使用</a:t>
            </a:r>
            <a:r>
              <a:rPr lang="ja-JP" altLang="en-US" sz="1400" dirty="0">
                <a:solidFill>
                  <a:schemeClr val="bg2"/>
                </a:solidFill>
                <a:ea typeface="ＭＳ Ｐゴシック"/>
                <a:cs typeface="ＭＳ Ｐゴシック"/>
              </a:rPr>
              <a:t>した </a:t>
            </a:r>
            <a:r>
              <a:rPr lang="en-US" altLang="ja-JP" sz="1400" dirty="0">
                <a:solidFill>
                  <a:schemeClr val="bg2"/>
                </a:solidFill>
                <a:ea typeface="ＭＳ Ｐゴシック"/>
                <a:cs typeface="ＭＳ Ｐゴシック"/>
              </a:rPr>
              <a:t>3 </a:t>
            </a:r>
            <a:r>
              <a:rPr lang="ja-JP" altLang="en-US" sz="1400" dirty="0">
                <a:solidFill>
                  <a:schemeClr val="bg2"/>
                </a:solidFill>
                <a:ea typeface="ＭＳ Ｐゴシック"/>
                <a:cs typeface="ＭＳ Ｐゴシック"/>
              </a:rPr>
              <a:t>ステップ</a:t>
            </a:r>
          </a:p>
          <a:p>
            <a:pPr>
              <a:spcBef>
                <a:spcPts val="0"/>
              </a:spcBef>
              <a:buClr>
                <a:schemeClr val="bg2"/>
              </a:buClr>
            </a:pPr>
            <a:r>
              <a:rPr lang="en-US" altLang="ja-JP" sz="1400" dirty="0">
                <a:solidFill>
                  <a:schemeClr val="bg2"/>
                </a:solidFill>
                <a:ea typeface="ＭＳ Ｐゴシック"/>
                <a:cs typeface="ＭＳ Ｐゴシック"/>
              </a:rPr>
              <a:t>Over-the-Air </a:t>
            </a:r>
            <a:r>
              <a:rPr lang="ja-JP" altLang="en-US" sz="1400" dirty="0">
                <a:solidFill>
                  <a:schemeClr val="bg2"/>
                </a:solidFill>
                <a:ea typeface="ＭＳ Ｐゴシック"/>
                <a:cs typeface="ＭＳ Ｐゴシック"/>
              </a:rPr>
              <a:t>ワイヤレスネットワーク設定</a:t>
            </a:r>
          </a:p>
          <a:p>
            <a:pPr>
              <a:spcBef>
                <a:spcPts val="0"/>
              </a:spcBef>
              <a:buClr>
                <a:schemeClr val="bg2"/>
              </a:buClr>
            </a:pPr>
            <a:r>
              <a:rPr lang="ja-JP" altLang="en-US" sz="1400" dirty="0">
                <a:solidFill>
                  <a:schemeClr val="bg2"/>
                </a:solidFill>
                <a:ea typeface="ＭＳ Ｐゴシック"/>
                <a:cs typeface="ＭＳ Ｐゴシック"/>
              </a:rPr>
              <a:t>ベスト プラクティスの適用</a:t>
            </a:r>
          </a:p>
        </p:txBody>
      </p:sp>
      <p:sp>
        <p:nvSpPr>
          <p:cNvPr id="30" name="爆発 2 29"/>
          <p:cNvSpPr/>
          <p:nvPr/>
        </p:nvSpPr>
        <p:spPr>
          <a:xfrm>
            <a:off x="7504764" y="0"/>
            <a:ext cx="1694010" cy="862694"/>
          </a:xfrm>
          <a:prstGeom prst="irregularSeal2">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t>日本語</a:t>
            </a:r>
            <a:r>
              <a:rPr kumimoji="1" lang="en-US" altLang="ja-JP" sz="1100" dirty="0" smtClean="0"/>
              <a:t>GUI</a:t>
            </a:r>
            <a:r>
              <a:rPr kumimoji="1" lang="ja-JP" altLang="en-US" sz="1100" dirty="0" smtClean="0"/>
              <a:t>対応</a:t>
            </a:r>
          </a:p>
        </p:txBody>
      </p:sp>
    </p:spTree>
    <p:extLst>
      <p:ext uri="{BB962C8B-B14F-4D97-AF65-F5344CB8AC3E}">
        <p14:creationId xmlns:p14="http://schemas.microsoft.com/office/powerpoint/2010/main" val="944724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推測ベースの作業から脱却</a:t>
            </a:r>
            <a:endParaRPr lang="en-US" dirty="0"/>
          </a:p>
        </p:txBody>
      </p:sp>
      <p:sp>
        <p:nvSpPr>
          <p:cNvPr id="5" name="TextBox 4"/>
          <p:cNvSpPr txBox="1"/>
          <p:nvPr/>
        </p:nvSpPr>
        <p:spPr>
          <a:xfrm>
            <a:off x="468997" y="1114993"/>
            <a:ext cx="8053589" cy="815608"/>
          </a:xfrm>
          <a:prstGeom prst="rect">
            <a:avLst/>
          </a:prstGeom>
          <a:noFill/>
        </p:spPr>
        <p:txBody>
          <a:bodyPr wrap="square" rtlCol="0">
            <a:spAutoFit/>
          </a:bodyPr>
          <a:lstStyle/>
          <a:p>
            <a:pPr algn="ctr">
              <a:spcBef>
                <a:spcPts val="600"/>
              </a:spcBef>
              <a:spcAft>
                <a:spcPts val="0"/>
              </a:spcAft>
            </a:pPr>
            <a:r>
              <a:rPr lang="ja-JP" altLang="en-US" sz="2400" b="1" dirty="0" smtClean="0">
                <a:solidFill>
                  <a:srgbClr val="2968AF"/>
                </a:solidFill>
              </a:rPr>
              <a:t>事前に設定されたベストプラクティス</a:t>
            </a:r>
            <a:endParaRPr lang="en-US" sz="2400" b="1" dirty="0" smtClean="0">
              <a:solidFill>
                <a:srgbClr val="2968AF"/>
              </a:solidFill>
            </a:endParaRPr>
          </a:p>
          <a:p>
            <a:pPr algn="ctr">
              <a:spcBef>
                <a:spcPts val="600"/>
              </a:spcBef>
              <a:spcAft>
                <a:spcPts val="0"/>
              </a:spcAft>
            </a:pPr>
            <a:r>
              <a:rPr lang="ja-JP" altLang="en-US" dirty="0" smtClean="0">
                <a:solidFill>
                  <a:srgbClr val="676767"/>
                </a:solidFill>
              </a:rPr>
              <a:t>業界のワイヤレスエキスパートとのパートナーシップによる展開</a:t>
            </a:r>
            <a:endParaRPr lang="en-US" b="1" dirty="0" smtClean="0">
              <a:solidFill>
                <a:srgbClr val="214794"/>
              </a:solidFill>
            </a:endParaRPr>
          </a:p>
        </p:txBody>
      </p:sp>
      <p:sp>
        <p:nvSpPr>
          <p:cNvPr id="9" name="Rectangle 8"/>
          <p:cNvSpPr/>
          <p:nvPr/>
        </p:nvSpPr>
        <p:spPr>
          <a:xfrm>
            <a:off x="530495" y="2097993"/>
            <a:ext cx="1921151" cy="1921151"/>
          </a:xfrm>
          <a:prstGeom prst="rect">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 name="Rectangle 9"/>
          <p:cNvSpPr/>
          <p:nvPr/>
        </p:nvSpPr>
        <p:spPr>
          <a:xfrm>
            <a:off x="2574641" y="2097993"/>
            <a:ext cx="1921151" cy="1921151"/>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Rectangle 10"/>
          <p:cNvSpPr/>
          <p:nvPr/>
        </p:nvSpPr>
        <p:spPr>
          <a:xfrm>
            <a:off x="4618787" y="2097993"/>
            <a:ext cx="1921151" cy="1921151"/>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2" name="Rectangle 11"/>
          <p:cNvSpPr/>
          <p:nvPr/>
        </p:nvSpPr>
        <p:spPr>
          <a:xfrm>
            <a:off x="6662933" y="2097993"/>
            <a:ext cx="1921151" cy="1921151"/>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8" name="TextBox 7"/>
          <p:cNvSpPr txBox="1"/>
          <p:nvPr/>
        </p:nvSpPr>
        <p:spPr>
          <a:xfrm>
            <a:off x="530495" y="2097993"/>
            <a:ext cx="1921151" cy="338554"/>
          </a:xfrm>
          <a:prstGeom prst="rect">
            <a:avLst/>
          </a:prstGeom>
          <a:noFill/>
        </p:spPr>
        <p:txBody>
          <a:bodyPr wrap="square" rtlCol="0">
            <a:spAutoFit/>
          </a:bodyPr>
          <a:lstStyle/>
          <a:p>
            <a:pPr algn="ctr"/>
            <a:r>
              <a:rPr lang="ja-JP" altLang="en-US" sz="1600" dirty="0">
                <a:solidFill>
                  <a:srgbClr val="FFFFFF"/>
                </a:solidFill>
              </a:rPr>
              <a:t>満</a:t>
            </a:r>
            <a:r>
              <a:rPr lang="ja-JP" altLang="en-US" sz="1600" dirty="0" smtClean="0">
                <a:solidFill>
                  <a:srgbClr val="FFFFFF"/>
                </a:solidFill>
              </a:rPr>
              <a:t>たす</a:t>
            </a:r>
            <a:r>
              <a:rPr lang="en-US" sz="1600" dirty="0" smtClean="0">
                <a:solidFill>
                  <a:srgbClr val="FFFFFF"/>
                </a:solidFill>
              </a:rPr>
              <a:t> </a:t>
            </a:r>
            <a:endParaRPr lang="en-US" sz="1600" dirty="0">
              <a:solidFill>
                <a:srgbClr val="FFFFFF"/>
              </a:solidFill>
            </a:endParaRPr>
          </a:p>
        </p:txBody>
      </p:sp>
      <p:sp>
        <p:nvSpPr>
          <p:cNvPr id="13" name="TextBox 12"/>
          <p:cNvSpPr txBox="1"/>
          <p:nvPr/>
        </p:nvSpPr>
        <p:spPr>
          <a:xfrm>
            <a:off x="530495" y="2527880"/>
            <a:ext cx="1937110" cy="830997"/>
          </a:xfrm>
          <a:prstGeom prst="rect">
            <a:avLst/>
          </a:prstGeom>
          <a:noFill/>
        </p:spPr>
        <p:txBody>
          <a:bodyPr wrap="square" rtlCol="0">
            <a:spAutoFit/>
          </a:bodyPr>
          <a:lstStyle/>
          <a:p>
            <a:r>
              <a:rPr lang="en-US" sz="4800" dirty="0" smtClean="0">
                <a:solidFill>
                  <a:srgbClr val="FFFFFF"/>
                </a:solidFill>
              </a:rPr>
              <a:t>~80%</a:t>
            </a:r>
            <a:endParaRPr lang="en-US" sz="4800" dirty="0">
              <a:solidFill>
                <a:srgbClr val="FFFFFF"/>
              </a:solidFill>
            </a:endParaRPr>
          </a:p>
        </p:txBody>
      </p:sp>
      <p:sp>
        <p:nvSpPr>
          <p:cNvPr id="14" name="TextBox 13"/>
          <p:cNvSpPr txBox="1"/>
          <p:nvPr/>
        </p:nvSpPr>
        <p:spPr>
          <a:xfrm>
            <a:off x="530495" y="3281414"/>
            <a:ext cx="1921151" cy="276999"/>
          </a:xfrm>
          <a:prstGeom prst="rect">
            <a:avLst/>
          </a:prstGeom>
          <a:noFill/>
        </p:spPr>
        <p:txBody>
          <a:bodyPr wrap="square" rtlCol="0">
            <a:spAutoFit/>
          </a:bodyPr>
          <a:lstStyle/>
          <a:p>
            <a:pPr algn="ctr"/>
            <a:r>
              <a:rPr lang="ja-JP" altLang="en-US" sz="1200" dirty="0" smtClean="0">
                <a:solidFill>
                  <a:srgbClr val="FFFFFF"/>
                </a:solidFill>
              </a:rPr>
              <a:t>共通した利用ケース</a:t>
            </a:r>
            <a:endParaRPr lang="en-US" sz="1200" dirty="0">
              <a:solidFill>
                <a:srgbClr val="FFFFFF"/>
              </a:solidFill>
            </a:endParaRPr>
          </a:p>
        </p:txBody>
      </p:sp>
      <p:sp>
        <p:nvSpPr>
          <p:cNvPr id="16" name="TextBox 15"/>
          <p:cNvSpPr txBox="1"/>
          <p:nvPr/>
        </p:nvSpPr>
        <p:spPr>
          <a:xfrm>
            <a:off x="4618787" y="2527880"/>
            <a:ext cx="1937110" cy="830997"/>
          </a:xfrm>
          <a:prstGeom prst="rect">
            <a:avLst/>
          </a:prstGeom>
          <a:noFill/>
        </p:spPr>
        <p:txBody>
          <a:bodyPr wrap="square" rtlCol="0">
            <a:spAutoFit/>
          </a:bodyPr>
          <a:lstStyle/>
          <a:p>
            <a:pPr algn="ctr"/>
            <a:r>
              <a:rPr lang="en-US" sz="4800" dirty="0" smtClean="0">
                <a:solidFill>
                  <a:srgbClr val="FFFFFF"/>
                </a:solidFill>
              </a:rPr>
              <a:t>20%</a:t>
            </a:r>
            <a:endParaRPr lang="en-US" sz="4800" dirty="0">
              <a:solidFill>
                <a:srgbClr val="FFFFFF"/>
              </a:solidFill>
            </a:endParaRPr>
          </a:p>
        </p:txBody>
      </p:sp>
      <p:sp>
        <p:nvSpPr>
          <p:cNvPr id="17" name="TextBox 16"/>
          <p:cNvSpPr txBox="1"/>
          <p:nvPr/>
        </p:nvSpPr>
        <p:spPr>
          <a:xfrm>
            <a:off x="2574641" y="2097993"/>
            <a:ext cx="1921151" cy="338554"/>
          </a:xfrm>
          <a:prstGeom prst="rect">
            <a:avLst/>
          </a:prstGeom>
          <a:noFill/>
        </p:spPr>
        <p:txBody>
          <a:bodyPr wrap="square" rtlCol="0">
            <a:spAutoFit/>
          </a:bodyPr>
          <a:lstStyle/>
          <a:p>
            <a:pPr algn="ctr"/>
            <a:r>
              <a:rPr lang="ja-JP" altLang="en-US" sz="1600" dirty="0">
                <a:solidFill>
                  <a:srgbClr val="FFFFFF"/>
                </a:solidFill>
              </a:rPr>
              <a:t>超</a:t>
            </a:r>
            <a:r>
              <a:rPr lang="ja-JP" altLang="en-US" sz="1600" dirty="0" smtClean="0">
                <a:solidFill>
                  <a:srgbClr val="FFFFFF"/>
                </a:solidFill>
              </a:rPr>
              <a:t>える</a:t>
            </a:r>
            <a:r>
              <a:rPr lang="en-US" sz="1600" dirty="0" smtClean="0">
                <a:solidFill>
                  <a:srgbClr val="FFFFFF"/>
                </a:solidFill>
              </a:rPr>
              <a:t> </a:t>
            </a:r>
            <a:endParaRPr lang="en-US" sz="1600" dirty="0">
              <a:solidFill>
                <a:srgbClr val="FFFFFF"/>
              </a:solidFill>
            </a:endParaRPr>
          </a:p>
        </p:txBody>
      </p:sp>
      <p:sp>
        <p:nvSpPr>
          <p:cNvPr id="18" name="TextBox 17"/>
          <p:cNvSpPr txBox="1"/>
          <p:nvPr/>
        </p:nvSpPr>
        <p:spPr>
          <a:xfrm>
            <a:off x="2558682" y="2527880"/>
            <a:ext cx="1937110" cy="830997"/>
          </a:xfrm>
          <a:prstGeom prst="rect">
            <a:avLst/>
          </a:prstGeom>
          <a:noFill/>
        </p:spPr>
        <p:txBody>
          <a:bodyPr wrap="square" rtlCol="0">
            <a:spAutoFit/>
          </a:bodyPr>
          <a:lstStyle/>
          <a:p>
            <a:pPr algn="ctr"/>
            <a:r>
              <a:rPr lang="en-US" sz="4800" dirty="0" smtClean="0">
                <a:solidFill>
                  <a:srgbClr val="FFFFFF"/>
                </a:solidFill>
              </a:rPr>
              <a:t>27</a:t>
            </a:r>
            <a:endParaRPr lang="en-US" sz="4800" dirty="0">
              <a:solidFill>
                <a:srgbClr val="FFFFFF"/>
              </a:solidFill>
            </a:endParaRPr>
          </a:p>
        </p:txBody>
      </p:sp>
      <p:sp>
        <p:nvSpPr>
          <p:cNvPr id="19" name="TextBox 18"/>
          <p:cNvSpPr txBox="1"/>
          <p:nvPr/>
        </p:nvSpPr>
        <p:spPr>
          <a:xfrm>
            <a:off x="2574641" y="3281414"/>
            <a:ext cx="1921151" cy="646331"/>
          </a:xfrm>
          <a:prstGeom prst="rect">
            <a:avLst/>
          </a:prstGeom>
          <a:noFill/>
        </p:spPr>
        <p:txBody>
          <a:bodyPr wrap="square" rtlCol="0">
            <a:spAutoFit/>
          </a:bodyPr>
          <a:lstStyle/>
          <a:p>
            <a:pPr algn="ctr"/>
            <a:r>
              <a:rPr lang="ja-JP" altLang="en-US" sz="1200" dirty="0" smtClean="0">
                <a:solidFill>
                  <a:srgbClr val="FFFFFF"/>
                </a:solidFill>
              </a:rPr>
              <a:t>推奨設定によりパフォーマンス、セキュリティ、柔軟性を向上させる</a:t>
            </a:r>
            <a:endParaRPr lang="en-US" sz="1200" dirty="0">
              <a:solidFill>
                <a:srgbClr val="FFFFFF"/>
              </a:solidFill>
            </a:endParaRPr>
          </a:p>
        </p:txBody>
      </p:sp>
      <p:sp>
        <p:nvSpPr>
          <p:cNvPr id="20" name="TextBox 19"/>
          <p:cNvSpPr txBox="1"/>
          <p:nvPr/>
        </p:nvSpPr>
        <p:spPr>
          <a:xfrm>
            <a:off x="4618787" y="2097993"/>
            <a:ext cx="1921151" cy="338554"/>
          </a:xfrm>
          <a:prstGeom prst="rect">
            <a:avLst/>
          </a:prstGeom>
          <a:noFill/>
        </p:spPr>
        <p:txBody>
          <a:bodyPr wrap="square" rtlCol="0">
            <a:spAutoFit/>
          </a:bodyPr>
          <a:lstStyle/>
          <a:p>
            <a:pPr algn="ctr"/>
            <a:r>
              <a:rPr lang="ja-JP" altLang="en-US" sz="1600" dirty="0" smtClean="0">
                <a:solidFill>
                  <a:srgbClr val="FFFFFF"/>
                </a:solidFill>
              </a:rPr>
              <a:t>カスタマイズ</a:t>
            </a:r>
            <a:r>
              <a:rPr lang="en-US" sz="1600" dirty="0" smtClean="0">
                <a:solidFill>
                  <a:srgbClr val="FFFFFF"/>
                </a:solidFill>
              </a:rPr>
              <a:t>  </a:t>
            </a:r>
            <a:endParaRPr lang="en-US" sz="1600" dirty="0">
              <a:solidFill>
                <a:srgbClr val="FFFFFF"/>
              </a:solidFill>
            </a:endParaRPr>
          </a:p>
        </p:txBody>
      </p:sp>
      <p:sp>
        <p:nvSpPr>
          <p:cNvPr id="21" name="TextBox 20"/>
          <p:cNvSpPr txBox="1"/>
          <p:nvPr/>
        </p:nvSpPr>
        <p:spPr>
          <a:xfrm>
            <a:off x="4618787" y="3281414"/>
            <a:ext cx="1921151" cy="461665"/>
          </a:xfrm>
          <a:prstGeom prst="rect">
            <a:avLst/>
          </a:prstGeom>
          <a:noFill/>
        </p:spPr>
        <p:txBody>
          <a:bodyPr wrap="square" rtlCol="0">
            <a:spAutoFit/>
          </a:bodyPr>
          <a:lstStyle/>
          <a:p>
            <a:pPr algn="ctr"/>
            <a:r>
              <a:rPr lang="ja-JP" altLang="en-US" sz="1200" dirty="0" smtClean="0">
                <a:solidFill>
                  <a:srgbClr val="FFFFFF"/>
                </a:solidFill>
              </a:rPr>
              <a:t>その他のニーズを満たす利用ケース</a:t>
            </a:r>
            <a:endParaRPr lang="en-US" sz="1400" dirty="0">
              <a:solidFill>
                <a:srgbClr val="FFFFFF"/>
              </a:solidFill>
            </a:endParaRPr>
          </a:p>
        </p:txBody>
      </p:sp>
      <p:sp>
        <p:nvSpPr>
          <p:cNvPr id="22" name="TextBox 21"/>
          <p:cNvSpPr txBox="1"/>
          <p:nvPr/>
        </p:nvSpPr>
        <p:spPr>
          <a:xfrm>
            <a:off x="6662933" y="2097993"/>
            <a:ext cx="1921151" cy="338554"/>
          </a:xfrm>
          <a:prstGeom prst="rect">
            <a:avLst/>
          </a:prstGeom>
          <a:noFill/>
        </p:spPr>
        <p:txBody>
          <a:bodyPr wrap="square" rtlCol="0">
            <a:spAutoFit/>
          </a:bodyPr>
          <a:lstStyle/>
          <a:p>
            <a:pPr algn="ctr"/>
            <a:r>
              <a:rPr lang="ja-JP" altLang="en-US" sz="1600" dirty="0" smtClean="0">
                <a:solidFill>
                  <a:srgbClr val="FFFFFF"/>
                </a:solidFill>
              </a:rPr>
              <a:t>時間とコストを削減</a:t>
            </a:r>
            <a:endParaRPr lang="en-US" sz="1600" dirty="0">
              <a:solidFill>
                <a:srgbClr val="FFFFFF"/>
              </a:solidFill>
            </a:endParaRPr>
          </a:p>
        </p:txBody>
      </p:sp>
      <p:pic>
        <p:nvPicPr>
          <p:cNvPr id="23" name="Picture 22" descr="time_money.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5497" y="2657145"/>
            <a:ext cx="796775" cy="796775"/>
          </a:xfrm>
          <a:prstGeom prst="rect">
            <a:avLst/>
          </a:prstGeom>
        </p:spPr>
      </p:pic>
      <p:sp>
        <p:nvSpPr>
          <p:cNvPr id="24" name="TextBox 23"/>
          <p:cNvSpPr txBox="1"/>
          <p:nvPr/>
        </p:nvSpPr>
        <p:spPr>
          <a:xfrm>
            <a:off x="6662933" y="3281414"/>
            <a:ext cx="1921151" cy="461665"/>
          </a:xfrm>
          <a:prstGeom prst="rect">
            <a:avLst/>
          </a:prstGeom>
          <a:noFill/>
        </p:spPr>
        <p:txBody>
          <a:bodyPr wrap="square" rtlCol="0">
            <a:spAutoFit/>
          </a:bodyPr>
          <a:lstStyle>
            <a:defPPr>
              <a:defRPr lang="en-US"/>
            </a:defPPr>
            <a:lvl1pPr algn="ctr">
              <a:defRPr sz="1400">
                <a:solidFill>
                  <a:schemeClr val="bg1"/>
                </a:solidFill>
              </a:defRPr>
            </a:lvl1pPr>
          </a:lstStyle>
          <a:p>
            <a:r>
              <a:rPr lang="ja-JP" altLang="en-US" sz="1200" dirty="0" smtClean="0">
                <a:solidFill>
                  <a:srgbClr val="FFFFFF"/>
                </a:solidFill>
              </a:rPr>
              <a:t>電波のエキスパートになる必要なし</a:t>
            </a:r>
            <a:endParaRPr lang="en-US" sz="1200" dirty="0">
              <a:solidFill>
                <a:srgbClr val="FFFFFF"/>
              </a:solidFill>
            </a:endParaRPr>
          </a:p>
        </p:txBody>
      </p:sp>
    </p:spTree>
    <p:extLst>
      <p:ext uri="{BB962C8B-B14F-4D97-AF65-F5344CB8AC3E}">
        <p14:creationId xmlns:p14="http://schemas.microsoft.com/office/powerpoint/2010/main" val="2321020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Mobility Express </a:t>
            </a:r>
            <a:r>
              <a:rPr lang="ja-JP" altLang="en-US" smtClean="0"/>
              <a:t>ソリューション</a:t>
            </a:r>
            <a:r>
              <a:rPr lang="en-US" altLang="ja-JP" smtClean="0"/>
              <a:t/>
            </a:r>
            <a:br>
              <a:rPr lang="en-US" altLang="ja-JP" smtClean="0"/>
            </a:br>
            <a:r>
              <a:rPr lang="ja-JP" altLang="en-US" smtClean="0"/>
              <a:t>日本語対応</a:t>
            </a:r>
            <a:endParaRPr lang="ja-JP" altLang="en-US" dirty="0"/>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380" r="47459"/>
          <a:stretch/>
        </p:blipFill>
        <p:spPr>
          <a:xfrm>
            <a:off x="0" y="1759602"/>
            <a:ext cx="3237331" cy="1938020"/>
          </a:xfrm>
          <a:prstGeom prst="rect">
            <a:avLst/>
          </a:prstGeom>
          <a:ln>
            <a:solidFill>
              <a:schemeClr val="tx1">
                <a:lumMod val="20000"/>
                <a:lumOff val="80000"/>
              </a:schemeClr>
            </a:solidFill>
          </a:ln>
        </p:spPr>
      </p:pic>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9012" t="14486"/>
          <a:stretch/>
        </p:blipFill>
        <p:spPr>
          <a:xfrm>
            <a:off x="257689" y="2491739"/>
            <a:ext cx="4144521" cy="2016189"/>
          </a:xfrm>
          <a:prstGeom prst="rect">
            <a:avLst/>
          </a:prstGeom>
          <a:ln>
            <a:solidFill>
              <a:schemeClr val="tx1">
                <a:lumMod val="20000"/>
                <a:lumOff val="80000"/>
              </a:schemeClr>
            </a:solidFill>
          </a:ln>
        </p:spPr>
      </p:pic>
      <p:sp>
        <p:nvSpPr>
          <p:cNvPr id="9" name="爆発 2 8"/>
          <p:cNvSpPr/>
          <p:nvPr/>
        </p:nvSpPr>
        <p:spPr>
          <a:xfrm flipH="1">
            <a:off x="7031631" y="91172"/>
            <a:ext cx="1703533" cy="758369"/>
          </a:xfrm>
          <a:prstGeom prst="irregularSeal2">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FFFF"/>
                </a:solidFill>
              </a:rPr>
              <a:t>8.</a:t>
            </a:r>
            <a:r>
              <a:rPr kumimoji="1" lang="en-US" altLang="ja-JP" sz="2800" dirty="0">
                <a:solidFill>
                  <a:srgbClr val="FFFFFF"/>
                </a:solidFill>
              </a:rPr>
              <a:t>3</a:t>
            </a:r>
            <a:endParaRPr kumimoji="1" lang="ja-JP" altLang="en-US" sz="2800" dirty="0" smtClean="0">
              <a:solidFill>
                <a:srgbClr val="FFFFFF"/>
              </a:solidFill>
            </a:endParaRPr>
          </a:p>
        </p:txBody>
      </p:sp>
      <p:sp>
        <p:nvSpPr>
          <p:cNvPr id="11" name="Rectangle 56"/>
          <p:cNvSpPr/>
          <p:nvPr/>
        </p:nvSpPr>
        <p:spPr>
          <a:xfrm>
            <a:off x="4743510" y="1931357"/>
            <a:ext cx="4039744" cy="61984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aphicFrame>
        <p:nvGraphicFramePr>
          <p:cNvPr id="15" name="Table 60"/>
          <p:cNvGraphicFramePr>
            <a:graphicFrameLocks noGrp="1"/>
          </p:cNvGraphicFramePr>
          <p:nvPr>
            <p:extLst/>
          </p:nvPr>
        </p:nvGraphicFramePr>
        <p:xfrm>
          <a:off x="4743509" y="2294936"/>
          <a:ext cx="4041717" cy="274296"/>
        </p:xfrm>
        <a:graphic>
          <a:graphicData uri="http://schemas.openxmlformats.org/drawingml/2006/table">
            <a:tbl>
              <a:tblPr firstRow="1" bandRow="1">
                <a:tableStyleId>{5C22544A-7EE6-4342-B048-85BDC9FD1C3A}</a:tableStyleId>
              </a:tblPr>
              <a:tblGrid>
                <a:gridCol w="1347239"/>
                <a:gridCol w="1347239"/>
                <a:gridCol w="1347239"/>
              </a:tblGrid>
              <a:tr h="206112">
                <a:tc>
                  <a:txBody>
                    <a:bodyPr/>
                    <a:lstStyle/>
                    <a:p>
                      <a:pPr algn="ctr"/>
                      <a:r>
                        <a:rPr lang="ja-JP" altLang="en-US" sz="1200" dirty="0" smtClean="0">
                          <a:solidFill>
                            <a:schemeClr val="bg1"/>
                          </a:solidFill>
                          <a:latin typeface="Helvetica Neue Thin"/>
                          <a:cs typeface="Helvetica Neue Thin"/>
                        </a:rPr>
                        <a:t>　</a:t>
                      </a:r>
                      <a:r>
                        <a:rPr lang="en-US" sz="1200" dirty="0" smtClean="0">
                          <a:solidFill>
                            <a:schemeClr val="bg1"/>
                          </a:solidFill>
                          <a:latin typeface="Helvetica Neue Thin"/>
                          <a:cs typeface="Helvetica Neue Thin"/>
                        </a:rPr>
                        <a:t>Provision </a:t>
                      </a:r>
                      <a:endParaRPr lang="en-US" sz="1200" dirty="0"/>
                    </a:p>
                  </a:txBody>
                  <a:tcPr marL="91416" marR="91416" marT="45708" marB="45708" anchor="ctr">
                    <a:lnL w="12700" cmpd="sng">
                      <a:noFill/>
                    </a:lnL>
                    <a:lnR w="19050"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dirty="0" smtClean="0">
                          <a:solidFill>
                            <a:schemeClr val="bg1"/>
                          </a:solidFill>
                          <a:latin typeface="Helvetica Neue Thin"/>
                          <a:cs typeface="Helvetica Neue Thin"/>
                        </a:rPr>
                        <a:t>Monitor </a:t>
                      </a:r>
                      <a:endParaRPr lang="en-US" sz="1200" dirty="0"/>
                    </a:p>
                  </a:txBody>
                  <a:tcPr marL="91416" marR="91416" marT="45708" marB="4570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dirty="0" smtClean="0">
                          <a:solidFill>
                            <a:schemeClr val="bg1"/>
                          </a:solidFill>
                          <a:latin typeface="Helvetica Neue Thin"/>
                          <a:cs typeface="Helvetica Neue Thin"/>
                        </a:rPr>
                        <a:t>Troubleshoot</a:t>
                      </a:r>
                      <a:endParaRPr lang="en-US" sz="1200" dirty="0"/>
                    </a:p>
                  </a:txBody>
                  <a:tcPr marL="91416" marR="91416" marT="45708" marB="45708" anchor="ctr">
                    <a:lnL w="19050" cap="flat" cmpd="sng" algn="ctr">
                      <a:solidFill>
                        <a:srgbClr val="FFFF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pSp>
        <p:nvGrpSpPr>
          <p:cNvPr id="50" name="グループ化 49"/>
          <p:cNvGrpSpPr/>
          <p:nvPr/>
        </p:nvGrpSpPr>
        <p:grpSpPr>
          <a:xfrm>
            <a:off x="3448946" y="964714"/>
            <a:ext cx="908504" cy="907789"/>
            <a:chOff x="3448946" y="849542"/>
            <a:chExt cx="908504" cy="907789"/>
          </a:xfrm>
        </p:grpSpPr>
        <p:sp>
          <p:nvSpPr>
            <p:cNvPr id="48" name="円/楕円 47"/>
            <p:cNvSpPr>
              <a:spLocks noChangeAspect="1"/>
            </p:cNvSpPr>
            <p:nvPr/>
          </p:nvSpPr>
          <p:spPr>
            <a:xfrm>
              <a:off x="3448946" y="849542"/>
              <a:ext cx="908504" cy="907789"/>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endParaRPr>
            </a:p>
          </p:txBody>
        </p:sp>
        <p:sp>
          <p:nvSpPr>
            <p:cNvPr id="19" name="Freeform 24"/>
            <p:cNvSpPr>
              <a:spLocks noChangeAspect="1" noEditPoints="1"/>
            </p:cNvSpPr>
            <p:nvPr/>
          </p:nvSpPr>
          <p:spPr bwMode="auto">
            <a:xfrm>
              <a:off x="3676532" y="1152116"/>
              <a:ext cx="453333" cy="302641"/>
            </a:xfrm>
            <a:custGeom>
              <a:avLst/>
              <a:gdLst>
                <a:gd name="T0" fmla="*/ 666 w 800"/>
                <a:gd name="T1" fmla="*/ 383 h 533"/>
                <a:gd name="T2" fmla="*/ 133 w 800"/>
                <a:gd name="T3" fmla="*/ 383 h 533"/>
                <a:gd name="T4" fmla="*/ 133 w 800"/>
                <a:gd name="T5" fmla="*/ 67 h 533"/>
                <a:gd name="T6" fmla="*/ 666 w 800"/>
                <a:gd name="T7" fmla="*/ 67 h 533"/>
                <a:gd name="T8" fmla="*/ 666 w 800"/>
                <a:gd name="T9" fmla="*/ 383 h 533"/>
                <a:gd name="T10" fmla="*/ 794 w 800"/>
                <a:gd name="T11" fmla="*/ 457 h 533"/>
                <a:gd name="T12" fmla="*/ 733 w 800"/>
                <a:gd name="T13" fmla="*/ 399 h 533"/>
                <a:gd name="T14" fmla="*/ 733 w 800"/>
                <a:gd name="T15" fmla="*/ 33 h 533"/>
                <a:gd name="T16" fmla="*/ 700 w 800"/>
                <a:gd name="T17" fmla="*/ 0 h 533"/>
                <a:gd name="T18" fmla="*/ 100 w 800"/>
                <a:gd name="T19" fmla="*/ 0 h 533"/>
                <a:gd name="T20" fmla="*/ 66 w 800"/>
                <a:gd name="T21" fmla="*/ 33 h 533"/>
                <a:gd name="T22" fmla="*/ 66 w 800"/>
                <a:gd name="T23" fmla="*/ 399 h 533"/>
                <a:gd name="T24" fmla="*/ 6 w 800"/>
                <a:gd name="T25" fmla="*/ 457 h 533"/>
                <a:gd name="T26" fmla="*/ 0 w 800"/>
                <a:gd name="T27" fmla="*/ 472 h 533"/>
                <a:gd name="T28" fmla="*/ 0 w 800"/>
                <a:gd name="T29" fmla="*/ 517 h 533"/>
                <a:gd name="T30" fmla="*/ 16 w 800"/>
                <a:gd name="T31" fmla="*/ 533 h 533"/>
                <a:gd name="T32" fmla="*/ 783 w 800"/>
                <a:gd name="T33" fmla="*/ 533 h 533"/>
                <a:gd name="T34" fmla="*/ 800 w 800"/>
                <a:gd name="T35" fmla="*/ 517 h 533"/>
                <a:gd name="T36" fmla="*/ 800 w 800"/>
                <a:gd name="T37" fmla="*/ 472 h 533"/>
                <a:gd name="T38" fmla="*/ 794 w 800"/>
                <a:gd name="T39" fmla="*/ 45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0" h="533">
                  <a:moveTo>
                    <a:pt x="666" y="383"/>
                  </a:moveTo>
                  <a:lnTo>
                    <a:pt x="133" y="383"/>
                  </a:lnTo>
                  <a:lnTo>
                    <a:pt x="133" y="67"/>
                  </a:lnTo>
                  <a:lnTo>
                    <a:pt x="666" y="67"/>
                  </a:lnTo>
                  <a:lnTo>
                    <a:pt x="666" y="383"/>
                  </a:lnTo>
                  <a:close/>
                  <a:moveTo>
                    <a:pt x="794" y="457"/>
                  </a:moveTo>
                  <a:lnTo>
                    <a:pt x="733" y="399"/>
                  </a:lnTo>
                  <a:lnTo>
                    <a:pt x="733" y="33"/>
                  </a:lnTo>
                  <a:cubicBezTo>
                    <a:pt x="733" y="15"/>
                    <a:pt x="718" y="0"/>
                    <a:pt x="700" y="0"/>
                  </a:cubicBezTo>
                  <a:lnTo>
                    <a:pt x="100" y="0"/>
                  </a:lnTo>
                  <a:cubicBezTo>
                    <a:pt x="81" y="0"/>
                    <a:pt x="66" y="15"/>
                    <a:pt x="66" y="33"/>
                  </a:cubicBezTo>
                  <a:lnTo>
                    <a:pt x="66" y="399"/>
                  </a:lnTo>
                  <a:lnTo>
                    <a:pt x="6" y="457"/>
                  </a:lnTo>
                  <a:cubicBezTo>
                    <a:pt x="2" y="461"/>
                    <a:pt x="0" y="467"/>
                    <a:pt x="0" y="472"/>
                  </a:cubicBezTo>
                  <a:lnTo>
                    <a:pt x="0" y="517"/>
                  </a:lnTo>
                  <a:cubicBezTo>
                    <a:pt x="0" y="526"/>
                    <a:pt x="7" y="533"/>
                    <a:pt x="16" y="533"/>
                  </a:cubicBezTo>
                  <a:lnTo>
                    <a:pt x="783" y="533"/>
                  </a:lnTo>
                  <a:cubicBezTo>
                    <a:pt x="792" y="533"/>
                    <a:pt x="800" y="526"/>
                    <a:pt x="800" y="517"/>
                  </a:cubicBezTo>
                  <a:lnTo>
                    <a:pt x="800" y="472"/>
                  </a:lnTo>
                  <a:cubicBezTo>
                    <a:pt x="800" y="467"/>
                    <a:pt x="797" y="461"/>
                    <a:pt x="794" y="457"/>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sp>
        <p:nvSpPr>
          <p:cNvPr id="20" name="Freeform 98"/>
          <p:cNvSpPr>
            <a:spLocks noEditPoints="1"/>
          </p:cNvSpPr>
          <p:nvPr/>
        </p:nvSpPr>
        <p:spPr bwMode="auto">
          <a:xfrm>
            <a:off x="5271312" y="1950314"/>
            <a:ext cx="388433" cy="386520"/>
          </a:xfrm>
          <a:custGeom>
            <a:avLst/>
            <a:gdLst>
              <a:gd name="T0" fmla="*/ 400 w 800"/>
              <a:gd name="T1" fmla="*/ 583 h 799"/>
              <a:gd name="T2" fmla="*/ 216 w 800"/>
              <a:gd name="T3" fmla="*/ 400 h 799"/>
              <a:gd name="T4" fmla="*/ 400 w 800"/>
              <a:gd name="T5" fmla="*/ 216 h 799"/>
              <a:gd name="T6" fmla="*/ 583 w 800"/>
              <a:gd name="T7" fmla="*/ 400 h 799"/>
              <a:gd name="T8" fmla="*/ 400 w 800"/>
              <a:gd name="T9" fmla="*/ 583 h 799"/>
              <a:gd name="T10" fmla="*/ 800 w 800"/>
              <a:gd name="T11" fmla="*/ 433 h 799"/>
              <a:gd name="T12" fmla="*/ 800 w 800"/>
              <a:gd name="T13" fmla="*/ 366 h 799"/>
              <a:gd name="T14" fmla="*/ 633 w 800"/>
              <a:gd name="T15" fmla="*/ 311 h 799"/>
              <a:gd name="T16" fmla="*/ 627 w 800"/>
              <a:gd name="T17" fmla="*/ 297 h 799"/>
              <a:gd name="T18" fmla="*/ 706 w 800"/>
              <a:gd name="T19" fmla="*/ 140 h 799"/>
              <a:gd name="T20" fmla="*/ 659 w 800"/>
              <a:gd name="T21" fmla="*/ 93 h 799"/>
              <a:gd name="T22" fmla="*/ 502 w 800"/>
              <a:gd name="T23" fmla="*/ 172 h 799"/>
              <a:gd name="T24" fmla="*/ 489 w 800"/>
              <a:gd name="T25" fmla="*/ 166 h 799"/>
              <a:gd name="T26" fmla="*/ 433 w 800"/>
              <a:gd name="T27" fmla="*/ 0 h 799"/>
              <a:gd name="T28" fmla="*/ 366 w 800"/>
              <a:gd name="T29" fmla="*/ 0 h 799"/>
              <a:gd name="T30" fmla="*/ 311 w 800"/>
              <a:gd name="T31" fmla="*/ 166 h 799"/>
              <a:gd name="T32" fmla="*/ 298 w 800"/>
              <a:gd name="T33" fmla="*/ 172 h 799"/>
              <a:gd name="T34" fmla="*/ 141 w 800"/>
              <a:gd name="T35" fmla="*/ 93 h 799"/>
              <a:gd name="T36" fmla="*/ 93 w 800"/>
              <a:gd name="T37" fmla="*/ 140 h 799"/>
              <a:gd name="T38" fmla="*/ 172 w 800"/>
              <a:gd name="T39" fmla="*/ 297 h 799"/>
              <a:gd name="T40" fmla="*/ 166 w 800"/>
              <a:gd name="T41" fmla="*/ 310 h 799"/>
              <a:gd name="T42" fmla="*/ 0 w 800"/>
              <a:gd name="T43" fmla="*/ 366 h 799"/>
              <a:gd name="T44" fmla="*/ 0 w 800"/>
              <a:gd name="T45" fmla="*/ 433 h 799"/>
              <a:gd name="T46" fmla="*/ 166 w 800"/>
              <a:gd name="T47" fmla="*/ 488 h 799"/>
              <a:gd name="T48" fmla="*/ 172 w 800"/>
              <a:gd name="T49" fmla="*/ 502 h 799"/>
              <a:gd name="T50" fmla="*/ 93 w 800"/>
              <a:gd name="T51" fmla="*/ 659 h 799"/>
              <a:gd name="T52" fmla="*/ 141 w 800"/>
              <a:gd name="T53" fmla="*/ 706 h 799"/>
              <a:gd name="T54" fmla="*/ 297 w 800"/>
              <a:gd name="T55" fmla="*/ 627 h 799"/>
              <a:gd name="T56" fmla="*/ 311 w 800"/>
              <a:gd name="T57" fmla="*/ 633 h 799"/>
              <a:gd name="T58" fmla="*/ 366 w 800"/>
              <a:gd name="T59" fmla="*/ 799 h 799"/>
              <a:gd name="T60" fmla="*/ 433 w 800"/>
              <a:gd name="T61" fmla="*/ 799 h 799"/>
              <a:gd name="T62" fmla="*/ 488 w 800"/>
              <a:gd name="T63" fmla="*/ 633 h 799"/>
              <a:gd name="T64" fmla="*/ 502 w 800"/>
              <a:gd name="T65" fmla="*/ 627 h 799"/>
              <a:gd name="T66" fmla="*/ 659 w 800"/>
              <a:gd name="T67" fmla="*/ 706 h 799"/>
              <a:gd name="T68" fmla="*/ 706 w 800"/>
              <a:gd name="T69" fmla="*/ 658 h 799"/>
              <a:gd name="T70" fmla="*/ 627 w 800"/>
              <a:gd name="T71" fmla="*/ 502 h 799"/>
              <a:gd name="T72" fmla="*/ 633 w 800"/>
              <a:gd name="T73" fmla="*/ 488 h 799"/>
              <a:gd name="T74" fmla="*/ 800 w 800"/>
              <a:gd name="T75" fmla="*/ 433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0" h="799">
                <a:moveTo>
                  <a:pt x="400" y="583"/>
                </a:moveTo>
                <a:cubicBezTo>
                  <a:pt x="298" y="583"/>
                  <a:pt x="216" y="501"/>
                  <a:pt x="216" y="400"/>
                </a:cubicBezTo>
                <a:cubicBezTo>
                  <a:pt x="216" y="298"/>
                  <a:pt x="298" y="216"/>
                  <a:pt x="400" y="216"/>
                </a:cubicBezTo>
                <a:cubicBezTo>
                  <a:pt x="501" y="216"/>
                  <a:pt x="583" y="298"/>
                  <a:pt x="583" y="400"/>
                </a:cubicBezTo>
                <a:cubicBezTo>
                  <a:pt x="583" y="501"/>
                  <a:pt x="501" y="583"/>
                  <a:pt x="400" y="583"/>
                </a:cubicBezTo>
                <a:moveTo>
                  <a:pt x="800" y="433"/>
                </a:moveTo>
                <a:lnTo>
                  <a:pt x="800" y="366"/>
                </a:lnTo>
                <a:lnTo>
                  <a:pt x="633" y="311"/>
                </a:lnTo>
                <a:cubicBezTo>
                  <a:pt x="631" y="306"/>
                  <a:pt x="629" y="302"/>
                  <a:pt x="627" y="297"/>
                </a:cubicBezTo>
                <a:lnTo>
                  <a:pt x="706" y="140"/>
                </a:lnTo>
                <a:lnTo>
                  <a:pt x="659" y="93"/>
                </a:lnTo>
                <a:lnTo>
                  <a:pt x="502" y="172"/>
                </a:lnTo>
                <a:cubicBezTo>
                  <a:pt x="497" y="170"/>
                  <a:pt x="493" y="168"/>
                  <a:pt x="489" y="166"/>
                </a:cubicBezTo>
                <a:lnTo>
                  <a:pt x="433" y="0"/>
                </a:lnTo>
                <a:lnTo>
                  <a:pt x="366" y="0"/>
                </a:lnTo>
                <a:lnTo>
                  <a:pt x="311" y="166"/>
                </a:lnTo>
                <a:cubicBezTo>
                  <a:pt x="306" y="168"/>
                  <a:pt x="302" y="170"/>
                  <a:pt x="298" y="172"/>
                </a:cubicBezTo>
                <a:lnTo>
                  <a:pt x="141" y="93"/>
                </a:lnTo>
                <a:lnTo>
                  <a:pt x="93" y="140"/>
                </a:lnTo>
                <a:lnTo>
                  <a:pt x="172" y="297"/>
                </a:lnTo>
                <a:cubicBezTo>
                  <a:pt x="170" y="302"/>
                  <a:pt x="168" y="306"/>
                  <a:pt x="166" y="310"/>
                </a:cubicBezTo>
                <a:lnTo>
                  <a:pt x="0" y="366"/>
                </a:lnTo>
                <a:lnTo>
                  <a:pt x="0" y="433"/>
                </a:lnTo>
                <a:lnTo>
                  <a:pt x="166" y="488"/>
                </a:lnTo>
                <a:cubicBezTo>
                  <a:pt x="168" y="493"/>
                  <a:pt x="170" y="497"/>
                  <a:pt x="172" y="502"/>
                </a:cubicBezTo>
                <a:lnTo>
                  <a:pt x="93" y="659"/>
                </a:lnTo>
                <a:lnTo>
                  <a:pt x="141" y="706"/>
                </a:lnTo>
                <a:lnTo>
                  <a:pt x="297" y="627"/>
                </a:lnTo>
                <a:cubicBezTo>
                  <a:pt x="302" y="629"/>
                  <a:pt x="306" y="631"/>
                  <a:pt x="311" y="633"/>
                </a:cubicBezTo>
                <a:lnTo>
                  <a:pt x="366" y="799"/>
                </a:lnTo>
                <a:lnTo>
                  <a:pt x="433" y="799"/>
                </a:lnTo>
                <a:lnTo>
                  <a:pt x="488" y="633"/>
                </a:lnTo>
                <a:cubicBezTo>
                  <a:pt x="493" y="631"/>
                  <a:pt x="498" y="630"/>
                  <a:pt x="502" y="627"/>
                </a:cubicBezTo>
                <a:lnTo>
                  <a:pt x="659" y="706"/>
                </a:lnTo>
                <a:lnTo>
                  <a:pt x="706" y="658"/>
                </a:lnTo>
                <a:lnTo>
                  <a:pt x="627" y="502"/>
                </a:lnTo>
                <a:cubicBezTo>
                  <a:pt x="630" y="497"/>
                  <a:pt x="631" y="493"/>
                  <a:pt x="633" y="488"/>
                </a:cubicBezTo>
                <a:lnTo>
                  <a:pt x="800" y="43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21" name="Freeform 41"/>
          <p:cNvSpPr>
            <a:spLocks/>
          </p:cNvSpPr>
          <p:nvPr/>
        </p:nvSpPr>
        <p:spPr bwMode="auto">
          <a:xfrm>
            <a:off x="7883397" y="1953484"/>
            <a:ext cx="396086" cy="332943"/>
          </a:xfrm>
          <a:custGeom>
            <a:avLst/>
            <a:gdLst>
              <a:gd name="T0" fmla="*/ 759 w 814"/>
              <a:gd name="T1" fmla="*/ 299 h 687"/>
              <a:gd name="T2" fmla="*/ 789 w 814"/>
              <a:gd name="T3" fmla="*/ 127 h 687"/>
              <a:gd name="T4" fmla="*/ 688 w 814"/>
              <a:gd name="T5" fmla="*/ 231 h 687"/>
              <a:gd name="T6" fmla="*/ 617 w 814"/>
              <a:gd name="T7" fmla="*/ 231 h 687"/>
              <a:gd name="T8" fmla="*/ 617 w 814"/>
              <a:gd name="T9" fmla="*/ 159 h 687"/>
              <a:gd name="T10" fmla="*/ 720 w 814"/>
              <a:gd name="T11" fmla="*/ 53 h 687"/>
              <a:gd name="T12" fmla="*/ 547 w 814"/>
              <a:gd name="T13" fmla="*/ 81 h 687"/>
              <a:gd name="T14" fmla="*/ 524 w 814"/>
              <a:gd name="T15" fmla="*/ 268 h 687"/>
              <a:gd name="T16" fmla="*/ 449 w 814"/>
              <a:gd name="T17" fmla="*/ 347 h 687"/>
              <a:gd name="T18" fmla="*/ 304 w 814"/>
              <a:gd name="T19" fmla="*/ 199 h 687"/>
              <a:gd name="T20" fmla="*/ 435 w 814"/>
              <a:gd name="T21" fmla="*/ 64 h 687"/>
              <a:gd name="T22" fmla="*/ 208 w 814"/>
              <a:gd name="T23" fmla="*/ 64 h 687"/>
              <a:gd name="T24" fmla="*/ 154 w 814"/>
              <a:gd name="T25" fmla="*/ 119 h 687"/>
              <a:gd name="T26" fmla="*/ 132 w 814"/>
              <a:gd name="T27" fmla="*/ 97 h 687"/>
              <a:gd name="T28" fmla="*/ 100 w 814"/>
              <a:gd name="T29" fmla="*/ 97 h 687"/>
              <a:gd name="T30" fmla="*/ 9 w 814"/>
              <a:gd name="T31" fmla="*/ 190 h 687"/>
              <a:gd name="T32" fmla="*/ 9 w 814"/>
              <a:gd name="T33" fmla="*/ 223 h 687"/>
              <a:gd name="T34" fmla="*/ 129 w 814"/>
              <a:gd name="T35" fmla="*/ 345 h 687"/>
              <a:gd name="T36" fmla="*/ 161 w 814"/>
              <a:gd name="T37" fmla="*/ 345 h 687"/>
              <a:gd name="T38" fmla="*/ 249 w 814"/>
              <a:gd name="T39" fmla="*/ 255 h 687"/>
              <a:gd name="T40" fmla="*/ 249 w 814"/>
              <a:gd name="T41" fmla="*/ 255 h 687"/>
              <a:gd name="T42" fmla="*/ 251 w 814"/>
              <a:gd name="T43" fmla="*/ 253 h 687"/>
              <a:gd name="T44" fmla="*/ 396 w 814"/>
              <a:gd name="T45" fmla="*/ 402 h 687"/>
              <a:gd name="T46" fmla="*/ 190 w 814"/>
              <a:gd name="T47" fmla="*/ 617 h 687"/>
              <a:gd name="T48" fmla="*/ 190 w 814"/>
              <a:gd name="T49" fmla="*/ 672 h 687"/>
              <a:gd name="T50" fmla="*/ 243 w 814"/>
              <a:gd name="T51" fmla="*/ 672 h 687"/>
              <a:gd name="T52" fmla="*/ 449 w 814"/>
              <a:gd name="T53" fmla="*/ 456 h 687"/>
              <a:gd name="T54" fmla="*/ 659 w 814"/>
              <a:gd name="T55" fmla="*/ 671 h 687"/>
              <a:gd name="T56" fmla="*/ 712 w 814"/>
              <a:gd name="T57" fmla="*/ 671 h 687"/>
              <a:gd name="T58" fmla="*/ 712 w 814"/>
              <a:gd name="T59" fmla="*/ 617 h 687"/>
              <a:gd name="T60" fmla="*/ 502 w 814"/>
              <a:gd name="T61" fmla="*/ 401 h 687"/>
              <a:gd name="T62" fmla="*/ 577 w 814"/>
              <a:gd name="T63" fmla="*/ 322 h 687"/>
              <a:gd name="T64" fmla="*/ 759 w 814"/>
              <a:gd name="T65" fmla="*/ 29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4" h="687">
                <a:moveTo>
                  <a:pt x="759" y="299"/>
                </a:moveTo>
                <a:cubicBezTo>
                  <a:pt x="804" y="252"/>
                  <a:pt x="814" y="184"/>
                  <a:pt x="789" y="127"/>
                </a:cubicBezTo>
                <a:lnTo>
                  <a:pt x="688" y="231"/>
                </a:lnTo>
                <a:cubicBezTo>
                  <a:pt x="669" y="251"/>
                  <a:pt x="637" y="251"/>
                  <a:pt x="617" y="231"/>
                </a:cubicBezTo>
                <a:cubicBezTo>
                  <a:pt x="598" y="211"/>
                  <a:pt x="598" y="178"/>
                  <a:pt x="617" y="159"/>
                </a:cubicBezTo>
                <a:lnTo>
                  <a:pt x="720" y="53"/>
                </a:lnTo>
                <a:cubicBezTo>
                  <a:pt x="664" y="24"/>
                  <a:pt x="594" y="33"/>
                  <a:pt x="547" y="81"/>
                </a:cubicBezTo>
                <a:cubicBezTo>
                  <a:pt x="498" y="132"/>
                  <a:pt x="490" y="209"/>
                  <a:pt x="524" y="268"/>
                </a:cubicBezTo>
                <a:lnTo>
                  <a:pt x="449" y="347"/>
                </a:lnTo>
                <a:lnTo>
                  <a:pt x="304" y="199"/>
                </a:lnTo>
                <a:lnTo>
                  <a:pt x="435" y="64"/>
                </a:lnTo>
                <a:cubicBezTo>
                  <a:pt x="373" y="0"/>
                  <a:pt x="270" y="0"/>
                  <a:pt x="208" y="64"/>
                </a:cubicBezTo>
                <a:lnTo>
                  <a:pt x="154" y="119"/>
                </a:lnTo>
                <a:lnTo>
                  <a:pt x="132" y="97"/>
                </a:lnTo>
                <a:cubicBezTo>
                  <a:pt x="124" y="88"/>
                  <a:pt x="109" y="88"/>
                  <a:pt x="100" y="97"/>
                </a:cubicBezTo>
                <a:lnTo>
                  <a:pt x="9" y="190"/>
                </a:lnTo>
                <a:cubicBezTo>
                  <a:pt x="0" y="199"/>
                  <a:pt x="0" y="214"/>
                  <a:pt x="9" y="223"/>
                </a:cubicBezTo>
                <a:lnTo>
                  <a:pt x="129" y="345"/>
                </a:lnTo>
                <a:cubicBezTo>
                  <a:pt x="138" y="354"/>
                  <a:pt x="152" y="354"/>
                  <a:pt x="161" y="345"/>
                </a:cubicBezTo>
                <a:lnTo>
                  <a:pt x="249" y="255"/>
                </a:lnTo>
                <a:lnTo>
                  <a:pt x="249" y="255"/>
                </a:lnTo>
                <a:lnTo>
                  <a:pt x="251" y="253"/>
                </a:lnTo>
                <a:lnTo>
                  <a:pt x="396" y="402"/>
                </a:lnTo>
                <a:lnTo>
                  <a:pt x="190" y="617"/>
                </a:lnTo>
                <a:cubicBezTo>
                  <a:pt x="175" y="632"/>
                  <a:pt x="175" y="657"/>
                  <a:pt x="190" y="672"/>
                </a:cubicBezTo>
                <a:cubicBezTo>
                  <a:pt x="205" y="687"/>
                  <a:pt x="228" y="687"/>
                  <a:pt x="243" y="672"/>
                </a:cubicBezTo>
                <a:lnTo>
                  <a:pt x="449" y="456"/>
                </a:lnTo>
                <a:lnTo>
                  <a:pt x="659" y="671"/>
                </a:lnTo>
                <a:cubicBezTo>
                  <a:pt x="674" y="686"/>
                  <a:pt x="698" y="686"/>
                  <a:pt x="712" y="671"/>
                </a:cubicBezTo>
                <a:cubicBezTo>
                  <a:pt x="727" y="656"/>
                  <a:pt x="727" y="632"/>
                  <a:pt x="712" y="617"/>
                </a:cubicBezTo>
                <a:lnTo>
                  <a:pt x="502" y="401"/>
                </a:lnTo>
                <a:lnTo>
                  <a:pt x="577" y="322"/>
                </a:lnTo>
                <a:cubicBezTo>
                  <a:pt x="634" y="357"/>
                  <a:pt x="710" y="349"/>
                  <a:pt x="759" y="299"/>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nvGrpSpPr>
          <p:cNvPr id="51" name="グループ化 50"/>
          <p:cNvGrpSpPr/>
          <p:nvPr/>
        </p:nvGrpSpPr>
        <p:grpSpPr>
          <a:xfrm>
            <a:off x="4781123" y="963877"/>
            <a:ext cx="908504" cy="907789"/>
            <a:chOff x="4469737" y="963877"/>
            <a:chExt cx="908504" cy="907789"/>
          </a:xfrm>
        </p:grpSpPr>
        <p:sp>
          <p:nvSpPr>
            <p:cNvPr id="49" name="円/楕円 48"/>
            <p:cNvSpPr>
              <a:spLocks noChangeAspect="1"/>
            </p:cNvSpPr>
            <p:nvPr/>
          </p:nvSpPr>
          <p:spPr>
            <a:xfrm>
              <a:off x="4469737" y="963877"/>
              <a:ext cx="908504" cy="907789"/>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endParaRPr>
            </a:p>
          </p:txBody>
        </p:sp>
        <p:sp>
          <p:nvSpPr>
            <p:cNvPr id="22" name="Freeform 115"/>
            <p:cNvSpPr>
              <a:spLocks noChangeAspect="1" noEditPoints="1"/>
            </p:cNvSpPr>
            <p:nvPr/>
          </p:nvSpPr>
          <p:spPr bwMode="auto">
            <a:xfrm>
              <a:off x="4785510" y="1210052"/>
              <a:ext cx="276959" cy="415439"/>
            </a:xfrm>
            <a:custGeom>
              <a:avLst/>
              <a:gdLst>
                <a:gd name="T0" fmla="*/ 67 w 533"/>
                <a:gd name="T1" fmla="*/ 133 h 800"/>
                <a:gd name="T2" fmla="*/ 467 w 533"/>
                <a:gd name="T3" fmla="*/ 133 h 800"/>
                <a:gd name="T4" fmla="*/ 467 w 533"/>
                <a:gd name="T5" fmla="*/ 666 h 800"/>
                <a:gd name="T6" fmla="*/ 67 w 533"/>
                <a:gd name="T7" fmla="*/ 666 h 800"/>
                <a:gd name="T8" fmla="*/ 67 w 533"/>
                <a:gd name="T9" fmla="*/ 133 h 800"/>
                <a:gd name="T10" fmla="*/ 500 w 533"/>
                <a:gd name="T11" fmla="*/ 0 h 800"/>
                <a:gd name="T12" fmla="*/ 33 w 533"/>
                <a:gd name="T13" fmla="*/ 0 h 800"/>
                <a:gd name="T14" fmla="*/ 0 w 533"/>
                <a:gd name="T15" fmla="*/ 33 h 800"/>
                <a:gd name="T16" fmla="*/ 0 w 533"/>
                <a:gd name="T17" fmla="*/ 766 h 800"/>
                <a:gd name="T18" fmla="*/ 33 w 533"/>
                <a:gd name="T19" fmla="*/ 800 h 800"/>
                <a:gd name="T20" fmla="*/ 500 w 533"/>
                <a:gd name="T21" fmla="*/ 800 h 800"/>
                <a:gd name="T22" fmla="*/ 533 w 533"/>
                <a:gd name="T23" fmla="*/ 766 h 800"/>
                <a:gd name="T24" fmla="*/ 533 w 533"/>
                <a:gd name="T25" fmla="*/ 33 h 800"/>
                <a:gd name="T26" fmla="*/ 500 w 533"/>
                <a:gd name="T27"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3" h="800">
                  <a:moveTo>
                    <a:pt x="67" y="133"/>
                  </a:moveTo>
                  <a:lnTo>
                    <a:pt x="467" y="133"/>
                  </a:lnTo>
                  <a:lnTo>
                    <a:pt x="467" y="666"/>
                  </a:lnTo>
                  <a:lnTo>
                    <a:pt x="67" y="666"/>
                  </a:lnTo>
                  <a:lnTo>
                    <a:pt x="67" y="133"/>
                  </a:lnTo>
                  <a:close/>
                  <a:moveTo>
                    <a:pt x="500" y="0"/>
                  </a:moveTo>
                  <a:lnTo>
                    <a:pt x="33" y="0"/>
                  </a:lnTo>
                  <a:cubicBezTo>
                    <a:pt x="15" y="0"/>
                    <a:pt x="0" y="15"/>
                    <a:pt x="0" y="33"/>
                  </a:cubicBezTo>
                  <a:lnTo>
                    <a:pt x="0" y="766"/>
                  </a:lnTo>
                  <a:cubicBezTo>
                    <a:pt x="0" y="785"/>
                    <a:pt x="15" y="800"/>
                    <a:pt x="33" y="800"/>
                  </a:cubicBezTo>
                  <a:lnTo>
                    <a:pt x="500" y="800"/>
                  </a:lnTo>
                  <a:cubicBezTo>
                    <a:pt x="518" y="800"/>
                    <a:pt x="533" y="785"/>
                    <a:pt x="533" y="766"/>
                  </a:cubicBezTo>
                  <a:lnTo>
                    <a:pt x="533" y="33"/>
                  </a:lnTo>
                  <a:cubicBezTo>
                    <a:pt x="533" y="15"/>
                    <a:pt x="518" y="0"/>
                    <a:pt x="500" y="0"/>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23" name="Group 69"/>
          <p:cNvGrpSpPr>
            <a:grpSpLocks noChangeAspect="1"/>
          </p:cNvGrpSpPr>
          <p:nvPr/>
        </p:nvGrpSpPr>
        <p:grpSpPr>
          <a:xfrm>
            <a:off x="6553491" y="1959261"/>
            <a:ext cx="436160" cy="335675"/>
            <a:chOff x="13260388" y="7042150"/>
            <a:chExt cx="8572500" cy="6599238"/>
          </a:xfrm>
          <a:solidFill>
            <a:schemeClr val="bg1"/>
          </a:solidFill>
        </p:grpSpPr>
        <p:sp>
          <p:nvSpPr>
            <p:cNvPr id="24" name="Freeform 7"/>
            <p:cNvSpPr>
              <a:spLocks/>
            </p:cNvSpPr>
            <p:nvPr/>
          </p:nvSpPr>
          <p:spPr bwMode="auto">
            <a:xfrm>
              <a:off x="16929100" y="9131300"/>
              <a:ext cx="1371600" cy="3351213"/>
            </a:xfrm>
            <a:custGeom>
              <a:avLst/>
              <a:gdLst>
                <a:gd name="T0" fmla="*/ 176 w 366"/>
                <a:gd name="T1" fmla="*/ 420 h 894"/>
                <a:gd name="T2" fmla="*/ 163 w 366"/>
                <a:gd name="T3" fmla="*/ 420 h 894"/>
                <a:gd name="T4" fmla="*/ 5 w 366"/>
                <a:gd name="T5" fmla="*/ 596 h 894"/>
                <a:gd name="T6" fmla="*/ 74 w 366"/>
                <a:gd name="T7" fmla="*/ 723 h 894"/>
                <a:gd name="T8" fmla="*/ 41 w 366"/>
                <a:gd name="T9" fmla="*/ 830 h 894"/>
                <a:gd name="T10" fmla="*/ 71 w 366"/>
                <a:gd name="T11" fmla="*/ 886 h 894"/>
                <a:gd name="T12" fmla="*/ 127 w 366"/>
                <a:gd name="T13" fmla="*/ 856 h 894"/>
                <a:gd name="T14" fmla="*/ 159 w 366"/>
                <a:gd name="T15" fmla="*/ 754 h 894"/>
                <a:gd name="T16" fmla="*/ 181 w 366"/>
                <a:gd name="T17" fmla="*/ 755 h 894"/>
                <a:gd name="T18" fmla="*/ 340 w 366"/>
                <a:gd name="T19" fmla="*/ 579 h 894"/>
                <a:gd name="T20" fmla="*/ 278 w 366"/>
                <a:gd name="T21" fmla="*/ 458 h 894"/>
                <a:gd name="T22" fmla="*/ 366 w 366"/>
                <a:gd name="T23" fmla="*/ 0 h 894"/>
                <a:gd name="T24" fmla="*/ 176 w 366"/>
                <a:gd name="T25" fmla="*/ 42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6" h="894">
                  <a:moveTo>
                    <a:pt x="176" y="420"/>
                  </a:moveTo>
                  <a:cubicBezTo>
                    <a:pt x="172" y="420"/>
                    <a:pt x="168" y="420"/>
                    <a:pt x="163" y="420"/>
                  </a:cubicBezTo>
                  <a:cubicBezTo>
                    <a:pt x="71" y="425"/>
                    <a:pt x="0" y="504"/>
                    <a:pt x="5" y="596"/>
                  </a:cubicBezTo>
                  <a:cubicBezTo>
                    <a:pt x="8" y="649"/>
                    <a:pt x="34" y="694"/>
                    <a:pt x="74" y="723"/>
                  </a:cubicBezTo>
                  <a:cubicBezTo>
                    <a:pt x="41" y="830"/>
                    <a:pt x="41" y="830"/>
                    <a:pt x="41" y="830"/>
                  </a:cubicBezTo>
                  <a:cubicBezTo>
                    <a:pt x="33" y="854"/>
                    <a:pt x="47" y="879"/>
                    <a:pt x="71" y="886"/>
                  </a:cubicBezTo>
                  <a:cubicBezTo>
                    <a:pt x="95" y="894"/>
                    <a:pt x="120" y="880"/>
                    <a:pt x="127" y="856"/>
                  </a:cubicBezTo>
                  <a:cubicBezTo>
                    <a:pt x="159" y="754"/>
                    <a:pt x="159" y="754"/>
                    <a:pt x="159" y="754"/>
                  </a:cubicBezTo>
                  <a:cubicBezTo>
                    <a:pt x="166" y="755"/>
                    <a:pt x="174" y="755"/>
                    <a:pt x="181" y="755"/>
                  </a:cubicBezTo>
                  <a:cubicBezTo>
                    <a:pt x="274" y="750"/>
                    <a:pt x="344" y="671"/>
                    <a:pt x="340" y="579"/>
                  </a:cubicBezTo>
                  <a:cubicBezTo>
                    <a:pt x="337" y="530"/>
                    <a:pt x="313" y="487"/>
                    <a:pt x="278" y="458"/>
                  </a:cubicBezTo>
                  <a:cubicBezTo>
                    <a:pt x="366" y="0"/>
                    <a:pt x="366" y="0"/>
                    <a:pt x="366" y="0"/>
                  </a:cubicBezTo>
                  <a:lnTo>
                    <a:pt x="176" y="42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676767"/>
                </a:solidFill>
                <a:latin typeface="メイリオ"/>
                <a:ea typeface="メイリオ"/>
                <a:cs typeface="メイリオ"/>
              </a:endParaRPr>
            </a:p>
          </p:txBody>
        </p:sp>
        <p:sp>
          <p:nvSpPr>
            <p:cNvPr id="25" name="Freeform 8"/>
            <p:cNvSpPr>
              <a:spLocks noEditPoints="1"/>
            </p:cNvSpPr>
            <p:nvPr/>
          </p:nvSpPr>
          <p:spPr bwMode="auto">
            <a:xfrm>
              <a:off x="13260388" y="7042150"/>
              <a:ext cx="8572500" cy="6599238"/>
            </a:xfrm>
            <a:custGeom>
              <a:avLst/>
              <a:gdLst>
                <a:gd name="T0" fmla="*/ 1143 w 2286"/>
                <a:gd name="T1" fmla="*/ 0 h 1760"/>
                <a:gd name="T2" fmla="*/ 0 w 2286"/>
                <a:gd name="T3" fmla="*/ 1143 h 1760"/>
                <a:gd name="T4" fmla="*/ 182 w 2286"/>
                <a:gd name="T5" fmla="*/ 1760 h 1760"/>
                <a:gd name="T6" fmla="*/ 189 w 2286"/>
                <a:gd name="T7" fmla="*/ 1760 h 1760"/>
                <a:gd name="T8" fmla="*/ 459 w 2286"/>
                <a:gd name="T9" fmla="*/ 1760 h 1760"/>
                <a:gd name="T10" fmla="*/ 1829 w 2286"/>
                <a:gd name="T11" fmla="*/ 1760 h 1760"/>
                <a:gd name="T12" fmla="*/ 2048 w 2286"/>
                <a:gd name="T13" fmla="*/ 1760 h 1760"/>
                <a:gd name="T14" fmla="*/ 2104 w 2286"/>
                <a:gd name="T15" fmla="*/ 1760 h 1760"/>
                <a:gd name="T16" fmla="*/ 2286 w 2286"/>
                <a:gd name="T17" fmla="*/ 1143 h 1760"/>
                <a:gd name="T18" fmla="*/ 1143 w 2286"/>
                <a:gd name="T19" fmla="*/ 0 h 1760"/>
                <a:gd name="T20" fmla="*/ 2069 w 2286"/>
                <a:gd name="T21" fmla="*/ 1177 h 1760"/>
                <a:gd name="T22" fmla="*/ 1973 w 2286"/>
                <a:gd name="T23" fmla="*/ 1555 h 1760"/>
                <a:gd name="T24" fmla="*/ 317 w 2286"/>
                <a:gd name="T25" fmla="*/ 1555 h 1760"/>
                <a:gd name="T26" fmla="*/ 217 w 2286"/>
                <a:gd name="T27" fmla="*/ 1177 h 1760"/>
                <a:gd name="T28" fmla="*/ 423 w 2286"/>
                <a:gd name="T29" fmla="*/ 1177 h 1760"/>
                <a:gd name="T30" fmla="*/ 423 w 2286"/>
                <a:gd name="T31" fmla="*/ 1097 h 1760"/>
                <a:gd name="T32" fmla="*/ 217 w 2286"/>
                <a:gd name="T33" fmla="*/ 1097 h 1760"/>
                <a:gd name="T34" fmla="*/ 309 w 2286"/>
                <a:gd name="T35" fmla="*/ 738 h 1760"/>
                <a:gd name="T36" fmla="*/ 451 w 2286"/>
                <a:gd name="T37" fmla="*/ 828 h 1760"/>
                <a:gd name="T38" fmla="*/ 494 w 2286"/>
                <a:gd name="T39" fmla="*/ 761 h 1760"/>
                <a:gd name="T40" fmla="*/ 348 w 2286"/>
                <a:gd name="T41" fmla="*/ 668 h 1760"/>
                <a:gd name="T42" fmla="*/ 491 w 2286"/>
                <a:gd name="T43" fmla="*/ 492 h 1760"/>
                <a:gd name="T44" fmla="*/ 637 w 2286"/>
                <a:gd name="T45" fmla="*/ 373 h 1760"/>
                <a:gd name="T46" fmla="*/ 713 w 2286"/>
                <a:gd name="T47" fmla="*/ 534 h 1760"/>
                <a:gd name="T48" fmla="*/ 785 w 2286"/>
                <a:gd name="T49" fmla="*/ 500 h 1760"/>
                <a:gd name="T50" fmla="*/ 706 w 2286"/>
                <a:gd name="T51" fmla="*/ 331 h 1760"/>
                <a:gd name="T52" fmla="*/ 1109 w 2286"/>
                <a:gd name="T53" fmla="*/ 217 h 1760"/>
                <a:gd name="T54" fmla="*/ 1109 w 2286"/>
                <a:gd name="T55" fmla="*/ 412 h 1760"/>
                <a:gd name="T56" fmla="*/ 1189 w 2286"/>
                <a:gd name="T57" fmla="*/ 412 h 1760"/>
                <a:gd name="T58" fmla="*/ 1189 w 2286"/>
                <a:gd name="T59" fmla="*/ 217 h 1760"/>
                <a:gd name="T60" fmla="*/ 1563 w 2286"/>
                <a:gd name="T61" fmla="*/ 317 h 1760"/>
                <a:gd name="T62" fmla="*/ 1487 w 2286"/>
                <a:gd name="T63" fmla="*/ 479 h 1760"/>
                <a:gd name="T64" fmla="*/ 1559 w 2286"/>
                <a:gd name="T65" fmla="*/ 513 h 1760"/>
                <a:gd name="T66" fmla="*/ 1633 w 2286"/>
                <a:gd name="T67" fmla="*/ 357 h 1760"/>
                <a:gd name="T68" fmla="*/ 1794 w 2286"/>
                <a:gd name="T69" fmla="*/ 492 h 1760"/>
                <a:gd name="T70" fmla="*/ 1925 w 2286"/>
                <a:gd name="T71" fmla="*/ 647 h 1760"/>
                <a:gd name="T72" fmla="*/ 1779 w 2286"/>
                <a:gd name="T73" fmla="*/ 740 h 1760"/>
                <a:gd name="T74" fmla="*/ 1821 w 2286"/>
                <a:gd name="T75" fmla="*/ 807 h 1760"/>
                <a:gd name="T76" fmla="*/ 1965 w 2286"/>
                <a:gd name="T77" fmla="*/ 716 h 1760"/>
                <a:gd name="T78" fmla="*/ 2069 w 2286"/>
                <a:gd name="T79" fmla="*/ 1097 h 1760"/>
                <a:gd name="T80" fmla="*/ 1863 w 2286"/>
                <a:gd name="T81" fmla="*/ 1097 h 1760"/>
                <a:gd name="T82" fmla="*/ 1863 w 2286"/>
                <a:gd name="T83" fmla="*/ 1177 h 1760"/>
                <a:gd name="T84" fmla="*/ 2069 w 2286"/>
                <a:gd name="T85" fmla="*/ 1177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6" h="1760">
                  <a:moveTo>
                    <a:pt x="1143" y="0"/>
                  </a:moveTo>
                  <a:cubicBezTo>
                    <a:pt x="514" y="0"/>
                    <a:pt x="0" y="515"/>
                    <a:pt x="0" y="1143"/>
                  </a:cubicBezTo>
                  <a:cubicBezTo>
                    <a:pt x="0" y="1370"/>
                    <a:pt x="67" y="1582"/>
                    <a:pt x="182" y="1760"/>
                  </a:cubicBezTo>
                  <a:cubicBezTo>
                    <a:pt x="189" y="1760"/>
                    <a:pt x="189" y="1760"/>
                    <a:pt x="189" y="1760"/>
                  </a:cubicBezTo>
                  <a:cubicBezTo>
                    <a:pt x="459" y="1760"/>
                    <a:pt x="459" y="1760"/>
                    <a:pt x="459" y="1760"/>
                  </a:cubicBezTo>
                  <a:cubicBezTo>
                    <a:pt x="1829" y="1760"/>
                    <a:pt x="1829" y="1760"/>
                    <a:pt x="1829" y="1760"/>
                  </a:cubicBezTo>
                  <a:cubicBezTo>
                    <a:pt x="2048" y="1760"/>
                    <a:pt x="2048" y="1760"/>
                    <a:pt x="2048" y="1760"/>
                  </a:cubicBezTo>
                  <a:cubicBezTo>
                    <a:pt x="2104" y="1760"/>
                    <a:pt x="2104" y="1760"/>
                    <a:pt x="2104" y="1760"/>
                  </a:cubicBezTo>
                  <a:cubicBezTo>
                    <a:pt x="2219" y="1582"/>
                    <a:pt x="2286" y="1370"/>
                    <a:pt x="2286" y="1143"/>
                  </a:cubicBezTo>
                  <a:cubicBezTo>
                    <a:pt x="2286" y="515"/>
                    <a:pt x="1772" y="0"/>
                    <a:pt x="1143" y="0"/>
                  </a:cubicBezTo>
                  <a:close/>
                  <a:moveTo>
                    <a:pt x="2069" y="1177"/>
                  </a:moveTo>
                  <a:cubicBezTo>
                    <a:pt x="2062" y="1313"/>
                    <a:pt x="2030" y="1440"/>
                    <a:pt x="1973" y="1555"/>
                  </a:cubicBezTo>
                  <a:cubicBezTo>
                    <a:pt x="317" y="1555"/>
                    <a:pt x="317" y="1555"/>
                    <a:pt x="317" y="1555"/>
                  </a:cubicBezTo>
                  <a:cubicBezTo>
                    <a:pt x="259" y="1440"/>
                    <a:pt x="224" y="1313"/>
                    <a:pt x="217" y="1177"/>
                  </a:cubicBezTo>
                  <a:cubicBezTo>
                    <a:pt x="423" y="1177"/>
                    <a:pt x="423" y="1177"/>
                    <a:pt x="423" y="1177"/>
                  </a:cubicBezTo>
                  <a:cubicBezTo>
                    <a:pt x="423" y="1097"/>
                    <a:pt x="423" y="1097"/>
                    <a:pt x="423" y="1097"/>
                  </a:cubicBezTo>
                  <a:cubicBezTo>
                    <a:pt x="217" y="1097"/>
                    <a:pt x="217" y="1097"/>
                    <a:pt x="217" y="1097"/>
                  </a:cubicBezTo>
                  <a:cubicBezTo>
                    <a:pt x="223" y="969"/>
                    <a:pt x="256" y="847"/>
                    <a:pt x="309" y="738"/>
                  </a:cubicBezTo>
                  <a:cubicBezTo>
                    <a:pt x="451" y="828"/>
                    <a:pt x="451" y="828"/>
                    <a:pt x="451" y="828"/>
                  </a:cubicBezTo>
                  <a:cubicBezTo>
                    <a:pt x="494" y="761"/>
                    <a:pt x="494" y="761"/>
                    <a:pt x="494" y="761"/>
                  </a:cubicBezTo>
                  <a:cubicBezTo>
                    <a:pt x="348" y="668"/>
                    <a:pt x="348" y="668"/>
                    <a:pt x="348" y="668"/>
                  </a:cubicBezTo>
                  <a:cubicBezTo>
                    <a:pt x="388" y="602"/>
                    <a:pt x="436" y="543"/>
                    <a:pt x="491" y="492"/>
                  </a:cubicBezTo>
                  <a:cubicBezTo>
                    <a:pt x="536" y="447"/>
                    <a:pt x="585" y="407"/>
                    <a:pt x="637" y="373"/>
                  </a:cubicBezTo>
                  <a:cubicBezTo>
                    <a:pt x="713" y="534"/>
                    <a:pt x="713" y="534"/>
                    <a:pt x="713" y="534"/>
                  </a:cubicBezTo>
                  <a:cubicBezTo>
                    <a:pt x="785" y="500"/>
                    <a:pt x="785" y="500"/>
                    <a:pt x="785" y="500"/>
                  </a:cubicBezTo>
                  <a:cubicBezTo>
                    <a:pt x="706" y="331"/>
                    <a:pt x="706" y="331"/>
                    <a:pt x="706" y="331"/>
                  </a:cubicBezTo>
                  <a:cubicBezTo>
                    <a:pt x="827" y="265"/>
                    <a:pt x="963" y="224"/>
                    <a:pt x="1109" y="217"/>
                  </a:cubicBezTo>
                  <a:cubicBezTo>
                    <a:pt x="1109" y="412"/>
                    <a:pt x="1109" y="412"/>
                    <a:pt x="1109" y="412"/>
                  </a:cubicBezTo>
                  <a:cubicBezTo>
                    <a:pt x="1189" y="412"/>
                    <a:pt x="1189" y="412"/>
                    <a:pt x="1189" y="412"/>
                  </a:cubicBezTo>
                  <a:cubicBezTo>
                    <a:pt x="1189" y="217"/>
                    <a:pt x="1189" y="217"/>
                    <a:pt x="1189" y="217"/>
                  </a:cubicBezTo>
                  <a:cubicBezTo>
                    <a:pt x="1323" y="224"/>
                    <a:pt x="1451" y="259"/>
                    <a:pt x="1563" y="317"/>
                  </a:cubicBezTo>
                  <a:cubicBezTo>
                    <a:pt x="1487" y="479"/>
                    <a:pt x="1487" y="479"/>
                    <a:pt x="1487" y="479"/>
                  </a:cubicBezTo>
                  <a:cubicBezTo>
                    <a:pt x="1559" y="513"/>
                    <a:pt x="1559" y="513"/>
                    <a:pt x="1559" y="513"/>
                  </a:cubicBezTo>
                  <a:cubicBezTo>
                    <a:pt x="1633" y="357"/>
                    <a:pt x="1633" y="357"/>
                    <a:pt x="1633" y="357"/>
                  </a:cubicBezTo>
                  <a:cubicBezTo>
                    <a:pt x="1693" y="395"/>
                    <a:pt x="1747" y="441"/>
                    <a:pt x="1794" y="492"/>
                  </a:cubicBezTo>
                  <a:cubicBezTo>
                    <a:pt x="1844" y="537"/>
                    <a:pt x="1887" y="589"/>
                    <a:pt x="1925" y="647"/>
                  </a:cubicBezTo>
                  <a:cubicBezTo>
                    <a:pt x="1779" y="740"/>
                    <a:pt x="1779" y="740"/>
                    <a:pt x="1779" y="740"/>
                  </a:cubicBezTo>
                  <a:cubicBezTo>
                    <a:pt x="1821" y="807"/>
                    <a:pt x="1821" y="807"/>
                    <a:pt x="1821" y="807"/>
                  </a:cubicBezTo>
                  <a:cubicBezTo>
                    <a:pt x="1965" y="716"/>
                    <a:pt x="1965" y="716"/>
                    <a:pt x="1965" y="716"/>
                  </a:cubicBezTo>
                  <a:cubicBezTo>
                    <a:pt x="2025" y="830"/>
                    <a:pt x="2062" y="960"/>
                    <a:pt x="2069" y="1097"/>
                  </a:cubicBezTo>
                  <a:cubicBezTo>
                    <a:pt x="1863" y="1097"/>
                    <a:pt x="1863" y="1097"/>
                    <a:pt x="1863" y="1097"/>
                  </a:cubicBezTo>
                  <a:cubicBezTo>
                    <a:pt x="1863" y="1177"/>
                    <a:pt x="1863" y="1177"/>
                    <a:pt x="1863" y="1177"/>
                  </a:cubicBezTo>
                  <a:cubicBezTo>
                    <a:pt x="2069" y="1177"/>
                    <a:pt x="2069" y="1177"/>
                    <a:pt x="2069" y="117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676767"/>
                </a:solidFill>
                <a:latin typeface="メイリオ"/>
                <a:ea typeface="メイリオ"/>
                <a:cs typeface="メイリオ"/>
              </a:endParaRPr>
            </a:p>
          </p:txBody>
        </p:sp>
      </p:grpSp>
      <p:sp>
        <p:nvSpPr>
          <p:cNvPr id="8" name="テキスト ボックス 7"/>
          <p:cNvSpPr txBox="1"/>
          <p:nvPr/>
        </p:nvSpPr>
        <p:spPr>
          <a:xfrm>
            <a:off x="2225413" y="1248032"/>
            <a:ext cx="1332177" cy="347094"/>
          </a:xfrm>
          <a:prstGeom prst="homePlate">
            <a:avLst/>
          </a:prstGeom>
          <a:solidFill>
            <a:schemeClr val="bg1"/>
          </a:solidFill>
          <a:ln>
            <a:solidFill>
              <a:schemeClr val="tx1"/>
            </a:solidFill>
          </a:ln>
        </p:spPr>
        <p:txBody>
          <a:bodyPr wrap="none" rtlCol="0" anchor="ctr">
            <a:noAutofit/>
          </a:bodyPr>
          <a:lstStyle/>
          <a:p>
            <a:pPr algn="ctr"/>
            <a:r>
              <a:rPr kumimoji="1" lang="en-US" altLang="ja-JP" sz="2000" smtClean="0">
                <a:solidFill>
                  <a:srgbClr val="676767"/>
                </a:solidFill>
              </a:rPr>
              <a:t>PC</a:t>
            </a:r>
            <a:r>
              <a:rPr kumimoji="1" lang="ja-JP" altLang="en-US" sz="2000" smtClean="0">
                <a:solidFill>
                  <a:srgbClr val="676767"/>
                </a:solidFill>
              </a:rPr>
              <a:t>でも</a:t>
            </a:r>
            <a:endParaRPr kumimoji="1" lang="ja-JP" altLang="en-US" sz="2000">
              <a:solidFill>
                <a:srgbClr val="676767"/>
              </a:solidFill>
            </a:endParaRPr>
          </a:p>
        </p:txBody>
      </p:sp>
      <p:sp>
        <p:nvSpPr>
          <p:cNvPr id="27" name="テキスト ボックス 26"/>
          <p:cNvSpPr txBox="1"/>
          <p:nvPr/>
        </p:nvSpPr>
        <p:spPr>
          <a:xfrm flipH="1">
            <a:off x="5532700" y="1253143"/>
            <a:ext cx="1332177" cy="347094"/>
          </a:xfrm>
          <a:prstGeom prst="homePlate">
            <a:avLst/>
          </a:prstGeom>
          <a:solidFill>
            <a:schemeClr val="bg1"/>
          </a:solidFill>
          <a:ln>
            <a:solidFill>
              <a:schemeClr val="tx1"/>
            </a:solidFill>
          </a:ln>
        </p:spPr>
        <p:txBody>
          <a:bodyPr wrap="none" rtlCol="0" anchor="ctr">
            <a:noAutofit/>
          </a:bodyPr>
          <a:lstStyle/>
          <a:p>
            <a:pPr algn="ctr"/>
            <a:r>
              <a:rPr kumimoji="1" lang="ja-JP" altLang="en-US" sz="2000">
                <a:solidFill>
                  <a:srgbClr val="676767"/>
                </a:solidFill>
              </a:rPr>
              <a:t>携帯</a:t>
            </a:r>
            <a:r>
              <a:rPr kumimoji="1" lang="ja-JP" altLang="en-US" sz="2000" smtClean="0">
                <a:solidFill>
                  <a:srgbClr val="676767"/>
                </a:solidFill>
              </a:rPr>
              <a:t>でも</a:t>
            </a:r>
            <a:endParaRPr kumimoji="1" lang="ja-JP" altLang="en-US" sz="2000">
              <a:solidFill>
                <a:srgbClr val="676767"/>
              </a:solidFill>
            </a:endParaRPr>
          </a:p>
        </p:txBody>
      </p:sp>
      <p:grpSp>
        <p:nvGrpSpPr>
          <p:cNvPr id="29" name="グループ化 28"/>
          <p:cNvGrpSpPr>
            <a:grpSpLocks noChangeAspect="1"/>
          </p:cNvGrpSpPr>
          <p:nvPr/>
        </p:nvGrpSpPr>
        <p:grpSpPr>
          <a:xfrm>
            <a:off x="4741791" y="2654171"/>
            <a:ext cx="1552811" cy="1850323"/>
            <a:chOff x="-226078" y="1043273"/>
            <a:chExt cx="1552811" cy="1850323"/>
          </a:xfrm>
        </p:grpSpPr>
        <p:pic>
          <p:nvPicPr>
            <p:cNvPr id="30" name="Picture 52"/>
            <p:cNvPicPr/>
            <p:nvPr/>
          </p:nvPicPr>
          <p:blipFill rotWithShape="1">
            <a:blip r:embed="rId4">
              <a:extLst>
                <a:ext uri="{28A0092B-C50C-407E-A947-70E740481C1C}">
                  <a14:useLocalDpi xmlns:a14="http://schemas.microsoft.com/office/drawing/2010/main" val="0"/>
                </a:ext>
              </a:extLst>
            </a:blip>
            <a:srcRect b="38050"/>
            <a:stretch/>
          </p:blipFill>
          <p:spPr bwMode="auto">
            <a:xfrm>
              <a:off x="-226078" y="1043273"/>
              <a:ext cx="1552811" cy="1850323"/>
            </a:xfrm>
            <a:prstGeom prst="rect">
              <a:avLst/>
            </a:prstGeom>
            <a:noFill/>
            <a:ln>
              <a:noFill/>
            </a:ln>
          </p:spPr>
        </p:pic>
        <p:pic>
          <p:nvPicPr>
            <p:cNvPr id="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4854"/>
            <a:stretch/>
          </p:blipFill>
          <p:spPr bwMode="auto">
            <a:xfrm>
              <a:off x="-116919" y="1380732"/>
              <a:ext cx="1349089" cy="15128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5" name="グループ化 34"/>
          <p:cNvGrpSpPr>
            <a:grpSpLocks noChangeAspect="1"/>
          </p:cNvGrpSpPr>
          <p:nvPr/>
        </p:nvGrpSpPr>
        <p:grpSpPr>
          <a:xfrm>
            <a:off x="5607121" y="2644267"/>
            <a:ext cx="1552811" cy="1860227"/>
            <a:chOff x="2796328" y="1450244"/>
            <a:chExt cx="1552811" cy="1860227"/>
          </a:xfrm>
        </p:grpSpPr>
        <p:pic>
          <p:nvPicPr>
            <p:cNvPr id="36" name="Picture 52"/>
            <p:cNvPicPr/>
            <p:nvPr/>
          </p:nvPicPr>
          <p:blipFill rotWithShape="1">
            <a:blip r:embed="rId4">
              <a:extLst>
                <a:ext uri="{28A0092B-C50C-407E-A947-70E740481C1C}">
                  <a14:useLocalDpi xmlns:a14="http://schemas.microsoft.com/office/drawing/2010/main" val="0"/>
                </a:ext>
              </a:extLst>
            </a:blip>
            <a:srcRect b="37719"/>
            <a:stretch/>
          </p:blipFill>
          <p:spPr bwMode="auto">
            <a:xfrm>
              <a:off x="2796328" y="1450244"/>
              <a:ext cx="1552811" cy="1860226"/>
            </a:xfrm>
            <a:prstGeom prst="rect">
              <a:avLst/>
            </a:prstGeom>
            <a:noFill/>
            <a:ln>
              <a:noFill/>
            </a:ln>
          </p:spPr>
        </p:pic>
        <p:pic>
          <p:nvPicPr>
            <p:cNvPr id="3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b="34144"/>
            <a:stretch/>
          </p:blipFill>
          <p:spPr bwMode="auto">
            <a:xfrm>
              <a:off x="2884321" y="1774841"/>
              <a:ext cx="1376825" cy="15356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 name="グループ化 38"/>
          <p:cNvGrpSpPr/>
          <p:nvPr/>
        </p:nvGrpSpPr>
        <p:grpSpPr>
          <a:xfrm>
            <a:off x="6472451" y="2606214"/>
            <a:ext cx="1499522" cy="1898280"/>
            <a:chOff x="6138135" y="1140081"/>
            <a:chExt cx="1768075" cy="2391769"/>
          </a:xfrm>
        </p:grpSpPr>
        <p:pic>
          <p:nvPicPr>
            <p:cNvPr id="44" name="Picture 3" descr="Mobile Application copy.png"/>
            <p:cNvPicPr>
              <a:picLocks noChangeAspect="1"/>
            </p:cNvPicPr>
            <p:nvPr/>
          </p:nvPicPr>
          <p:blipFill rotWithShape="1">
            <a:blip r:embed="rId7" cstate="print">
              <a:extLst>
                <a:ext uri="{28A0092B-C50C-407E-A947-70E740481C1C}">
                  <a14:useLocalDpi xmlns:a14="http://schemas.microsoft.com/office/drawing/2010/main" val="0"/>
                </a:ext>
              </a:extLst>
            </a:blip>
            <a:srcRect b="33800"/>
            <a:stretch/>
          </p:blipFill>
          <p:spPr>
            <a:xfrm>
              <a:off x="6138135" y="1140081"/>
              <a:ext cx="1768075" cy="2391769"/>
            </a:xfrm>
            <a:prstGeom prst="rect">
              <a:avLst/>
            </a:prstGeom>
          </p:spPr>
        </p:pic>
        <p:pic>
          <p:nvPicPr>
            <p:cNvPr id="4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23306"/>
            <a:stretch/>
          </p:blipFill>
          <p:spPr bwMode="auto">
            <a:xfrm>
              <a:off x="6266045" y="1596907"/>
              <a:ext cx="1504510" cy="19253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6" name="グループ化 25"/>
          <p:cNvGrpSpPr/>
          <p:nvPr/>
        </p:nvGrpSpPr>
        <p:grpSpPr>
          <a:xfrm>
            <a:off x="7564948" y="2606214"/>
            <a:ext cx="1499522" cy="1901435"/>
            <a:chOff x="7354464" y="2603059"/>
            <a:chExt cx="1499522" cy="1901435"/>
          </a:xfrm>
        </p:grpSpPr>
        <p:pic>
          <p:nvPicPr>
            <p:cNvPr id="40" name="Picture 3" descr="Mobile Application copy.png"/>
            <p:cNvPicPr>
              <a:picLocks noChangeAspect="1"/>
            </p:cNvPicPr>
            <p:nvPr/>
          </p:nvPicPr>
          <p:blipFill rotWithShape="1">
            <a:blip r:embed="rId7" cstate="print">
              <a:extLst>
                <a:ext uri="{28A0092B-C50C-407E-A947-70E740481C1C}">
                  <a14:useLocalDpi xmlns:a14="http://schemas.microsoft.com/office/drawing/2010/main" val="0"/>
                </a:ext>
              </a:extLst>
            </a:blip>
            <a:srcRect b="33955"/>
            <a:stretch/>
          </p:blipFill>
          <p:spPr>
            <a:xfrm>
              <a:off x="7354464" y="2603059"/>
              <a:ext cx="1499522" cy="1901435"/>
            </a:xfrm>
            <a:prstGeom prst="rect">
              <a:avLst/>
            </a:prstGeom>
          </p:spPr>
        </p:pic>
        <p:pic>
          <p:nvPicPr>
            <p:cNvPr id="42" name="Picture 21"/>
            <p:cNvPicPr>
              <a:picLocks noChangeAspect="1"/>
            </p:cNvPicPr>
            <p:nvPr/>
          </p:nvPicPr>
          <p:blipFill rotWithShape="1">
            <a:blip r:embed="rId9"/>
            <a:srcRect b="23437"/>
            <a:stretch/>
          </p:blipFill>
          <p:spPr>
            <a:xfrm>
              <a:off x="7451673" y="2965079"/>
              <a:ext cx="1290547" cy="1539415"/>
            </a:xfrm>
            <a:prstGeom prst="rect">
              <a:avLst/>
            </a:prstGeom>
          </p:spPr>
        </p:pic>
      </p:grpSp>
      <p:cxnSp>
        <p:nvCxnSpPr>
          <p:cNvPr id="47" name="直線コネクタ 46"/>
          <p:cNvCxnSpPr/>
          <p:nvPr/>
        </p:nvCxnSpPr>
        <p:spPr>
          <a:xfrm>
            <a:off x="4537557" y="4516438"/>
            <a:ext cx="4526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4572000" y="1098706"/>
            <a:ext cx="0" cy="3408662"/>
          </a:xfrm>
          <a:prstGeom prst="line">
            <a:avLst/>
          </a:prstGeom>
          <a:ln w="9525">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688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p:cNvGraphicFramePr>
            <a:graphicFrameLocks noGrp="1"/>
          </p:cNvGraphicFramePr>
          <p:nvPr>
            <p:extLst>
              <p:ext uri="{D42A27DB-BD31-4B8C-83A1-F6EECF244321}">
                <p14:modId xmlns:p14="http://schemas.microsoft.com/office/powerpoint/2010/main" val="2301211091"/>
              </p:ext>
            </p:extLst>
          </p:nvPr>
        </p:nvGraphicFramePr>
        <p:xfrm>
          <a:off x="83998" y="1092604"/>
          <a:ext cx="8962727" cy="3802376"/>
        </p:xfrm>
        <a:graphic>
          <a:graphicData uri="http://schemas.openxmlformats.org/drawingml/2006/table">
            <a:tbl>
              <a:tblPr firstRow="1" bandRow="1">
                <a:tableStyleId>{F2DE63D5-997A-4646-A377-4702673A728D}</a:tableStyleId>
              </a:tblPr>
              <a:tblGrid>
                <a:gridCol w="5233791"/>
                <a:gridCol w="1322962"/>
                <a:gridCol w="1309991"/>
                <a:gridCol w="1095983"/>
              </a:tblGrid>
              <a:tr h="408541">
                <a:tc>
                  <a:txBody>
                    <a:bodyPr/>
                    <a:lstStyle/>
                    <a:p>
                      <a:endParaRPr kumimoji="1" lang="ja-JP" altLang="en-US" dirty="0"/>
                    </a:p>
                  </a:txBody>
                  <a:tcPr/>
                </a:tc>
                <a:tc>
                  <a:txBody>
                    <a:bodyPr/>
                    <a:lstStyle/>
                    <a:p>
                      <a:r>
                        <a:rPr kumimoji="1" lang="en-US" altLang="ja-JP" sz="1100" dirty="0" smtClean="0">
                          <a:solidFill>
                            <a:schemeClr val="tx1"/>
                          </a:solidFill>
                        </a:rPr>
                        <a:t>Mobility</a:t>
                      </a:r>
                      <a:r>
                        <a:rPr kumimoji="1" lang="ja-JP" altLang="en-US" sz="1100" dirty="0" smtClean="0">
                          <a:solidFill>
                            <a:schemeClr val="tx1"/>
                          </a:solidFill>
                        </a:rPr>
                        <a:t> </a:t>
                      </a:r>
                      <a:r>
                        <a:rPr kumimoji="1" lang="en-US" altLang="ja-JP" sz="1100" dirty="0" smtClean="0">
                          <a:solidFill>
                            <a:schemeClr val="tx1"/>
                          </a:solidFill>
                        </a:rPr>
                        <a:t>Express</a:t>
                      </a:r>
                      <a:r>
                        <a:rPr kumimoji="1" lang="ja-JP" altLang="en-US" sz="1100" dirty="0" smtClean="0">
                          <a:solidFill>
                            <a:schemeClr val="tx1"/>
                          </a:solidFill>
                        </a:rPr>
                        <a:t> </a:t>
                      </a:r>
                      <a:r>
                        <a:rPr kumimoji="1" lang="en-US" altLang="ja-JP" sz="1100" dirty="0" smtClean="0">
                          <a:solidFill>
                            <a:schemeClr val="tx1"/>
                          </a:solidFill>
                        </a:rPr>
                        <a:t>Primary</a:t>
                      </a:r>
                      <a:endParaRPr kumimoji="1" lang="ja-JP" altLang="en-US" sz="1100" dirty="0">
                        <a:solidFill>
                          <a:schemeClr val="tx1"/>
                        </a:solidFill>
                      </a:endParaRPr>
                    </a:p>
                  </a:txBody>
                  <a:tcPr/>
                </a:tc>
                <a:tc>
                  <a:txBody>
                    <a:bodyPr/>
                    <a:lstStyle/>
                    <a:p>
                      <a:r>
                        <a:rPr kumimoji="1" lang="en-US" altLang="ja-JP" sz="1100" dirty="0" smtClean="0">
                          <a:solidFill>
                            <a:schemeClr val="tx1"/>
                          </a:solidFill>
                        </a:rPr>
                        <a:t>Mobility</a:t>
                      </a:r>
                      <a:r>
                        <a:rPr kumimoji="1" lang="ja-JP" altLang="en-US" sz="1100" dirty="0" smtClean="0">
                          <a:solidFill>
                            <a:schemeClr val="tx1"/>
                          </a:solidFill>
                        </a:rPr>
                        <a:t> </a:t>
                      </a:r>
                      <a:r>
                        <a:rPr kumimoji="1" lang="en-US" altLang="ja-JP" sz="1100" dirty="0" smtClean="0">
                          <a:solidFill>
                            <a:schemeClr val="tx1"/>
                          </a:solidFill>
                        </a:rPr>
                        <a:t>Express</a:t>
                      </a:r>
                      <a:r>
                        <a:rPr kumimoji="1" lang="ja-JP" altLang="en-US" sz="1100" dirty="0" smtClean="0">
                          <a:solidFill>
                            <a:schemeClr val="tx1"/>
                          </a:solidFill>
                        </a:rPr>
                        <a:t> </a:t>
                      </a:r>
                      <a:r>
                        <a:rPr kumimoji="1" lang="en-US" altLang="ja-JP" sz="1100" dirty="0" smtClean="0">
                          <a:solidFill>
                            <a:schemeClr val="tx1"/>
                          </a:solidFill>
                        </a:rPr>
                        <a:t>Member</a:t>
                      </a:r>
                      <a:endParaRPr kumimoji="1" lang="ja-JP" altLang="en-US" sz="1100" dirty="0">
                        <a:solidFill>
                          <a:schemeClr val="tx1"/>
                        </a:solidFill>
                      </a:endParaRPr>
                    </a:p>
                  </a:txBody>
                  <a:tcPr/>
                </a:tc>
                <a:tc>
                  <a:txBody>
                    <a:bodyPr/>
                    <a:lstStyle/>
                    <a:p>
                      <a:r>
                        <a:rPr kumimoji="1" lang="en-US" altLang="ja-JP" sz="1100" dirty="0" smtClean="0">
                          <a:solidFill>
                            <a:schemeClr val="tx1"/>
                          </a:solidFill>
                        </a:rPr>
                        <a:t>Autonomous</a:t>
                      </a:r>
                      <a:endParaRPr kumimoji="1" lang="ja-JP" altLang="en-US" sz="1100" dirty="0">
                        <a:solidFill>
                          <a:schemeClr val="tx1"/>
                        </a:solidFill>
                      </a:endParaRPr>
                    </a:p>
                  </a:txBody>
                  <a:tcPr/>
                </a:tc>
              </a:tr>
              <a:tr h="1687828">
                <a:tc>
                  <a:txBody>
                    <a:bodyPr/>
                    <a:lstStyle/>
                    <a:p>
                      <a:endParaRPr kumimoji="1" lang="ja-JP" altLang="en-US"/>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r>
              <a:tr h="1687828">
                <a:tc>
                  <a:txBody>
                    <a:bodyPr/>
                    <a:lstStyle/>
                    <a:p>
                      <a:endParaRPr kumimoji="1" lang="ja-JP" altLang="en-US"/>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r>
            </a:tbl>
          </a:graphicData>
        </a:graphic>
      </p:graphicFrame>
      <p:sp>
        <p:nvSpPr>
          <p:cNvPr id="4" name="タイトル 3"/>
          <p:cNvSpPr>
            <a:spLocks noGrp="1"/>
          </p:cNvSpPr>
          <p:nvPr>
            <p:ph type="title"/>
          </p:nvPr>
        </p:nvSpPr>
        <p:spPr/>
        <p:txBody>
          <a:bodyPr/>
          <a:lstStyle/>
          <a:p>
            <a:r>
              <a:rPr kumimoji="1" lang="en-US" altLang="ja-JP" dirty="0" smtClean="0"/>
              <a:t>Autonomous/Mobility</a:t>
            </a:r>
            <a:r>
              <a:rPr kumimoji="1" lang="ja-JP" altLang="en-US" dirty="0" smtClean="0"/>
              <a:t> </a:t>
            </a:r>
            <a:r>
              <a:rPr kumimoji="1" lang="en-US" altLang="ja-JP" dirty="0" smtClean="0"/>
              <a:t>Express</a:t>
            </a:r>
            <a:r>
              <a:rPr kumimoji="1" lang="ja-JP" altLang="en-US" dirty="0" smtClean="0"/>
              <a:t> サポート</a:t>
            </a:r>
            <a:endParaRPr kumimoji="1" lang="ja-JP" altLang="en-US" dirty="0"/>
          </a:p>
        </p:txBody>
      </p:sp>
      <p:pic>
        <p:nvPicPr>
          <p:cNvPr id="5" name="Picture 7"/>
          <p:cNvPicPr>
            <a:picLocks noChangeAspect="1"/>
          </p:cNvPicPr>
          <p:nvPr/>
        </p:nvPicPr>
        <p:blipFill>
          <a:blip r:embed="rId2"/>
          <a:stretch>
            <a:fillRect/>
          </a:stretch>
        </p:blipFill>
        <p:spPr>
          <a:xfrm>
            <a:off x="352871" y="4094837"/>
            <a:ext cx="761506" cy="761506"/>
          </a:xfrm>
          <a:prstGeom prst="rect">
            <a:avLst/>
          </a:prstGeom>
        </p:spPr>
      </p:pic>
      <p:pic>
        <p:nvPicPr>
          <p:cNvPr id="6" name="Picture 8"/>
          <p:cNvPicPr>
            <a:picLocks noChangeAspect="1"/>
          </p:cNvPicPr>
          <p:nvPr/>
        </p:nvPicPr>
        <p:blipFill>
          <a:blip r:embed="rId3"/>
          <a:stretch>
            <a:fillRect/>
          </a:stretch>
        </p:blipFill>
        <p:spPr>
          <a:xfrm>
            <a:off x="2240378" y="3983798"/>
            <a:ext cx="643633" cy="643633"/>
          </a:xfrm>
          <a:prstGeom prst="rect">
            <a:avLst/>
          </a:prstGeom>
        </p:spPr>
      </p:pic>
      <p:pic>
        <p:nvPicPr>
          <p:cNvPr id="7" name="Picture 9"/>
          <p:cNvPicPr>
            <a:picLocks noChangeAspect="1"/>
          </p:cNvPicPr>
          <p:nvPr/>
        </p:nvPicPr>
        <p:blipFill>
          <a:blip r:embed="rId4"/>
          <a:stretch>
            <a:fillRect/>
          </a:stretch>
        </p:blipFill>
        <p:spPr>
          <a:xfrm>
            <a:off x="3632569" y="3456263"/>
            <a:ext cx="876991" cy="863245"/>
          </a:xfrm>
          <a:prstGeom prst="rect">
            <a:avLst/>
          </a:prstGeom>
        </p:spPr>
      </p:pic>
      <p:sp>
        <p:nvSpPr>
          <p:cNvPr id="8" name="Rectangle 70"/>
          <p:cNvSpPr>
            <a:spLocks noChangeArrowheads="1"/>
          </p:cNvSpPr>
          <p:nvPr/>
        </p:nvSpPr>
        <p:spPr bwMode="auto">
          <a:xfrm>
            <a:off x="609758" y="4126835"/>
            <a:ext cx="1621550" cy="585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a:solidFill>
                  <a:srgbClr val="004B6B"/>
                </a:solidFill>
                <a:latin typeface="Arial"/>
                <a:ea typeface="MS PGothic"/>
                <a:cs typeface="MS PGothic"/>
              </a:rPr>
              <a:t>1</a:t>
            </a:r>
            <a:r>
              <a:rPr lang="en-US" altLang="ja-JP" b="1" dirty="0" smtClean="0">
                <a:solidFill>
                  <a:srgbClr val="004B6B"/>
                </a:solidFill>
                <a:latin typeface="Arial"/>
                <a:ea typeface="MS PGothic"/>
                <a:cs typeface="MS PGothic"/>
              </a:rPr>
              <a:t>700</a:t>
            </a:r>
            <a:br>
              <a:rPr lang="en-US" altLang="ja-JP" b="1" dirty="0" smtClean="0">
                <a:solidFill>
                  <a:srgbClr val="004B6B"/>
                </a:solidFill>
                <a:latin typeface="Arial"/>
                <a:ea typeface="MS PGothic"/>
                <a:cs typeface="MS PGothic"/>
              </a:rPr>
            </a:br>
            <a:r>
              <a:rPr lang="en-US" altLang="ja-JP" sz="800" dirty="0">
                <a:solidFill>
                  <a:srgbClr val="004B6B"/>
                </a:solidFill>
                <a:latin typeface="Arial"/>
                <a:cs typeface="Arial"/>
              </a:rPr>
              <a:t>867Mbps</a:t>
            </a:r>
          </a:p>
          <a:p>
            <a:pPr algn="ctr" defTabSz="610392">
              <a:lnSpc>
                <a:spcPct val="90000"/>
              </a:lnSpc>
            </a:pPr>
            <a:r>
              <a:rPr lang="en-US" altLang="ja-JP" sz="800" dirty="0">
                <a:solidFill>
                  <a:srgbClr val="004B6B"/>
                </a:solidFill>
                <a:latin typeface="Arial"/>
                <a:cs typeface="Arial"/>
              </a:rPr>
              <a:t>200Clients/radio</a:t>
            </a:r>
          </a:p>
          <a:p>
            <a:pPr algn="ctr" defTabSz="610392">
              <a:lnSpc>
                <a:spcPct val="90000"/>
              </a:lnSpc>
            </a:pPr>
            <a:r>
              <a:rPr lang="en-US" altLang="ja-JP" sz="800" dirty="0">
                <a:solidFill>
                  <a:srgbClr val="004B6B"/>
                </a:solidFill>
                <a:latin typeface="Arial"/>
                <a:cs typeface="Arial"/>
              </a:rPr>
              <a:t>3x3:</a:t>
            </a:r>
            <a:r>
              <a:rPr lang="en-US" altLang="ja-JP" sz="800" dirty="0" smtClean="0">
                <a:solidFill>
                  <a:srgbClr val="004B6B"/>
                </a:solidFill>
                <a:latin typeface="Arial"/>
                <a:cs typeface="Arial"/>
              </a:rPr>
              <a:t>2</a:t>
            </a:r>
          </a:p>
          <a:p>
            <a:pPr algn="ctr" defTabSz="610392">
              <a:lnSpc>
                <a:spcPct val="90000"/>
              </a:lnSpc>
            </a:pPr>
            <a:r>
              <a:rPr lang="ja-JP" altLang="en-US" sz="800" dirty="0" smtClean="0">
                <a:solidFill>
                  <a:srgbClr val="004B6B"/>
                </a:solidFill>
                <a:latin typeface="Arial"/>
                <a:cs typeface="Arial"/>
              </a:rPr>
              <a:t>内蔵アンテナのみ</a:t>
            </a:r>
            <a:endParaRPr lang="ja-JP" altLang="en-US" sz="800" dirty="0">
              <a:solidFill>
                <a:srgbClr val="004B6B"/>
              </a:solidFill>
              <a:latin typeface="Arial"/>
              <a:cs typeface="Arial"/>
            </a:endParaRPr>
          </a:p>
        </p:txBody>
      </p:sp>
      <p:sp>
        <p:nvSpPr>
          <p:cNvPr id="9" name="Rectangle 70"/>
          <p:cNvSpPr>
            <a:spLocks noChangeArrowheads="1"/>
          </p:cNvSpPr>
          <p:nvPr/>
        </p:nvSpPr>
        <p:spPr bwMode="auto">
          <a:xfrm>
            <a:off x="2336001" y="3976848"/>
            <a:ext cx="1621550" cy="585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smtClean="0">
                <a:solidFill>
                  <a:srgbClr val="004B6B"/>
                </a:solidFill>
                <a:latin typeface="Arial"/>
                <a:ea typeface="MS PGothic"/>
                <a:cs typeface="MS PGothic"/>
              </a:rPr>
              <a:t>2700</a:t>
            </a:r>
            <a:br>
              <a:rPr lang="en-US" altLang="ja-JP" b="1" dirty="0" smtClean="0">
                <a:solidFill>
                  <a:srgbClr val="004B6B"/>
                </a:solidFill>
                <a:latin typeface="Arial"/>
                <a:ea typeface="MS PGothic"/>
                <a:cs typeface="MS PGothic"/>
              </a:rPr>
            </a:br>
            <a:r>
              <a:rPr lang="en-US" altLang="ja-JP" sz="800" dirty="0">
                <a:solidFill>
                  <a:srgbClr val="004B6B"/>
                </a:solidFill>
                <a:latin typeface="Arial"/>
                <a:cs typeface="Arial"/>
              </a:rPr>
              <a:t>1.3Gbps</a:t>
            </a:r>
          </a:p>
          <a:p>
            <a:pPr algn="ctr" defTabSz="610392">
              <a:lnSpc>
                <a:spcPct val="90000"/>
              </a:lnSpc>
            </a:pPr>
            <a:r>
              <a:rPr lang="en-US" altLang="ja-JP" sz="800" dirty="0">
                <a:solidFill>
                  <a:srgbClr val="004B6B"/>
                </a:solidFill>
                <a:latin typeface="Arial"/>
                <a:cs typeface="Arial"/>
              </a:rPr>
              <a:t>200Clients/radio</a:t>
            </a:r>
          </a:p>
          <a:p>
            <a:pPr algn="ctr" defTabSz="610392">
              <a:lnSpc>
                <a:spcPct val="90000"/>
              </a:lnSpc>
            </a:pPr>
            <a:r>
              <a:rPr lang="en-US" altLang="ja-JP" sz="800" dirty="0">
                <a:solidFill>
                  <a:srgbClr val="004B6B"/>
                </a:solidFill>
                <a:latin typeface="Arial"/>
                <a:cs typeface="Arial"/>
              </a:rPr>
              <a:t>3x4:3</a:t>
            </a:r>
          </a:p>
          <a:p>
            <a:pPr algn="ctr" defTabSz="610392">
              <a:lnSpc>
                <a:spcPct val="90000"/>
              </a:lnSpc>
            </a:pPr>
            <a:r>
              <a:rPr lang="ja-JP" altLang="en-US" sz="800" dirty="0">
                <a:solidFill>
                  <a:srgbClr val="0000FF"/>
                </a:solidFill>
                <a:latin typeface="Arial"/>
                <a:cs typeface="Arial"/>
              </a:rPr>
              <a:t>高密度端末環境対応</a:t>
            </a:r>
          </a:p>
        </p:txBody>
      </p:sp>
      <p:sp>
        <p:nvSpPr>
          <p:cNvPr id="10" name="Rectangle 70"/>
          <p:cNvSpPr>
            <a:spLocks noChangeArrowheads="1"/>
          </p:cNvSpPr>
          <p:nvPr/>
        </p:nvSpPr>
        <p:spPr bwMode="auto">
          <a:xfrm>
            <a:off x="3885565" y="3658392"/>
            <a:ext cx="1621550" cy="585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smtClean="0">
                <a:solidFill>
                  <a:srgbClr val="004B6B"/>
                </a:solidFill>
                <a:latin typeface="Arial"/>
                <a:ea typeface="MS PGothic"/>
                <a:cs typeface="MS PGothic"/>
              </a:rPr>
              <a:t>3700</a:t>
            </a:r>
            <a:br>
              <a:rPr lang="en-US" altLang="ja-JP" b="1" dirty="0" smtClean="0">
                <a:solidFill>
                  <a:srgbClr val="004B6B"/>
                </a:solidFill>
                <a:latin typeface="Arial"/>
                <a:ea typeface="MS PGothic"/>
                <a:cs typeface="MS PGothic"/>
              </a:rPr>
            </a:br>
            <a:r>
              <a:rPr lang="en-US" altLang="ja-JP" sz="800" dirty="0">
                <a:solidFill>
                  <a:srgbClr val="004B6B"/>
                </a:solidFill>
                <a:latin typeface="Arial"/>
                <a:cs typeface="Arial"/>
              </a:rPr>
              <a:t>1.3Gbps</a:t>
            </a:r>
          </a:p>
          <a:p>
            <a:pPr algn="ctr" defTabSz="610392">
              <a:lnSpc>
                <a:spcPct val="90000"/>
              </a:lnSpc>
            </a:pPr>
            <a:r>
              <a:rPr lang="en-US" altLang="ja-JP" sz="800" dirty="0">
                <a:solidFill>
                  <a:srgbClr val="004B6B"/>
                </a:solidFill>
                <a:latin typeface="Arial"/>
                <a:cs typeface="Arial"/>
              </a:rPr>
              <a:t>200Clients/radio</a:t>
            </a:r>
          </a:p>
          <a:p>
            <a:pPr algn="ctr" defTabSz="610392">
              <a:lnSpc>
                <a:spcPct val="90000"/>
              </a:lnSpc>
            </a:pPr>
            <a:r>
              <a:rPr lang="en-US" altLang="ja-JP" sz="800" dirty="0">
                <a:solidFill>
                  <a:srgbClr val="004B6B"/>
                </a:solidFill>
                <a:latin typeface="Arial"/>
                <a:cs typeface="Arial"/>
              </a:rPr>
              <a:t>3x4:3</a:t>
            </a:r>
          </a:p>
          <a:p>
            <a:pPr algn="ctr" defTabSz="610392">
              <a:lnSpc>
                <a:spcPct val="90000"/>
              </a:lnSpc>
            </a:pPr>
            <a:r>
              <a:rPr lang="ja-JP" altLang="en-US" sz="800" dirty="0">
                <a:solidFill>
                  <a:srgbClr val="0000FF"/>
                </a:solidFill>
                <a:latin typeface="Arial"/>
                <a:cs typeface="Arial"/>
              </a:rPr>
              <a:t>高密度端末環境対応</a:t>
            </a:r>
          </a:p>
        </p:txBody>
      </p:sp>
      <p:pic>
        <p:nvPicPr>
          <p:cNvPr id="11"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8" y="2532943"/>
            <a:ext cx="659992" cy="600711"/>
          </a:xfrm>
          <a:prstGeom prst="rect">
            <a:avLst/>
          </a:prstGeom>
        </p:spPr>
      </p:pic>
      <p:pic>
        <p:nvPicPr>
          <p:cNvPr id="12" name="Picture 23" descr="//www.cisco.com/c/dam/assets/swa/img/60/KR03016-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532" y="1940948"/>
            <a:ext cx="670553" cy="670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www.cisco.com/c/dam/assets/swa/img/60/KR03007-6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0025" y="1649076"/>
            <a:ext cx="681779" cy="68177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0"/>
          <p:cNvSpPr>
            <a:spLocks noChangeArrowheads="1"/>
          </p:cNvSpPr>
          <p:nvPr/>
        </p:nvSpPr>
        <p:spPr bwMode="auto">
          <a:xfrm>
            <a:off x="2663527" y="1950037"/>
            <a:ext cx="1621550" cy="585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smtClean="0">
                <a:solidFill>
                  <a:srgbClr val="004B6B"/>
                </a:solidFill>
                <a:latin typeface="Arial"/>
                <a:ea typeface="MS PGothic"/>
                <a:cs typeface="MS PGothic"/>
              </a:rPr>
              <a:t>2800</a:t>
            </a:r>
            <a:br>
              <a:rPr lang="en-US" altLang="ja-JP" b="1" dirty="0" smtClean="0">
                <a:solidFill>
                  <a:srgbClr val="004B6B"/>
                </a:solidFill>
                <a:latin typeface="Arial"/>
                <a:ea typeface="MS PGothic"/>
                <a:cs typeface="MS PGothic"/>
              </a:rPr>
            </a:br>
            <a:r>
              <a:rPr lang="en-US" altLang="ja-JP" sz="800" dirty="0" smtClean="0">
                <a:solidFill>
                  <a:srgbClr val="004B6B"/>
                </a:solidFill>
                <a:latin typeface="Arial"/>
                <a:cs typeface="Arial"/>
              </a:rPr>
              <a:t>5.2Gbps</a:t>
            </a:r>
            <a:endParaRPr lang="en-US" altLang="ja-JP" sz="800" dirty="0">
              <a:solidFill>
                <a:srgbClr val="004B6B"/>
              </a:solidFill>
              <a:latin typeface="Arial"/>
              <a:cs typeface="Arial"/>
            </a:endParaRPr>
          </a:p>
          <a:p>
            <a:pPr algn="ctr" defTabSz="610392">
              <a:lnSpc>
                <a:spcPct val="90000"/>
              </a:lnSpc>
            </a:pPr>
            <a:r>
              <a:rPr lang="en-US" altLang="ja-JP" sz="800" dirty="0">
                <a:solidFill>
                  <a:srgbClr val="004B6B"/>
                </a:solidFill>
                <a:latin typeface="Arial"/>
                <a:cs typeface="Arial"/>
              </a:rPr>
              <a:t>200Clients/radio</a:t>
            </a:r>
          </a:p>
          <a:p>
            <a:pPr algn="ctr" defTabSz="610392">
              <a:lnSpc>
                <a:spcPct val="90000"/>
              </a:lnSpc>
            </a:pPr>
            <a:r>
              <a:rPr lang="en-US" altLang="ja-JP" sz="800" dirty="0" smtClean="0">
                <a:solidFill>
                  <a:srgbClr val="004B6B"/>
                </a:solidFill>
                <a:latin typeface="Arial"/>
                <a:cs typeface="Arial"/>
              </a:rPr>
              <a:t>(4x4</a:t>
            </a:r>
            <a:r>
              <a:rPr lang="en-US" altLang="ja-JP" sz="800" dirty="0">
                <a:solidFill>
                  <a:srgbClr val="004B6B"/>
                </a:solidFill>
                <a:latin typeface="Arial"/>
                <a:cs typeface="Arial"/>
              </a:rPr>
              <a:t>:</a:t>
            </a:r>
            <a:r>
              <a:rPr lang="en-US" altLang="ja-JP" sz="800" dirty="0" smtClean="0">
                <a:solidFill>
                  <a:srgbClr val="004B6B"/>
                </a:solidFill>
                <a:latin typeface="Arial"/>
                <a:cs typeface="Arial"/>
              </a:rPr>
              <a:t>3:3) x2</a:t>
            </a:r>
          </a:p>
          <a:p>
            <a:pPr algn="ctr" defTabSz="610392">
              <a:lnSpc>
                <a:spcPct val="90000"/>
              </a:lnSpc>
            </a:pPr>
            <a:r>
              <a:rPr lang="en-US" altLang="ja-JP" sz="800" dirty="0" smtClean="0">
                <a:solidFill>
                  <a:srgbClr val="004B6B"/>
                </a:solidFill>
                <a:latin typeface="Arial"/>
                <a:cs typeface="Arial"/>
              </a:rPr>
              <a:t>160MHz</a:t>
            </a:r>
          </a:p>
          <a:p>
            <a:pPr algn="ctr" defTabSz="610392">
              <a:lnSpc>
                <a:spcPct val="90000"/>
              </a:lnSpc>
            </a:pPr>
            <a:r>
              <a:rPr lang="en-US" altLang="ja-JP" sz="800" dirty="0" smtClean="0">
                <a:solidFill>
                  <a:srgbClr val="004B6B"/>
                </a:solidFill>
                <a:latin typeface="Arial"/>
                <a:cs typeface="Arial"/>
              </a:rPr>
              <a:t>1GEthx2</a:t>
            </a:r>
            <a:endParaRPr lang="en-US" altLang="ja-JP" sz="800" dirty="0">
              <a:solidFill>
                <a:srgbClr val="004B6B"/>
              </a:solidFill>
              <a:latin typeface="Arial"/>
              <a:cs typeface="Arial"/>
            </a:endParaRPr>
          </a:p>
          <a:p>
            <a:pPr algn="ctr" defTabSz="610392">
              <a:lnSpc>
                <a:spcPct val="90000"/>
              </a:lnSpc>
            </a:pPr>
            <a:r>
              <a:rPr lang="ja-JP" altLang="en-US" sz="800" dirty="0">
                <a:solidFill>
                  <a:srgbClr val="0000FF"/>
                </a:solidFill>
                <a:latin typeface="Arial"/>
                <a:cs typeface="Arial"/>
              </a:rPr>
              <a:t>高密度端末環境対応</a:t>
            </a:r>
          </a:p>
        </p:txBody>
      </p:sp>
      <p:sp>
        <p:nvSpPr>
          <p:cNvPr id="15" name="Rectangle 70"/>
          <p:cNvSpPr>
            <a:spLocks noChangeArrowheads="1"/>
          </p:cNvSpPr>
          <p:nvPr/>
        </p:nvSpPr>
        <p:spPr bwMode="auto">
          <a:xfrm>
            <a:off x="3935368" y="1701832"/>
            <a:ext cx="1621550" cy="585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smtClean="0">
                <a:solidFill>
                  <a:srgbClr val="004B6B"/>
                </a:solidFill>
                <a:latin typeface="Arial"/>
                <a:ea typeface="MS PGothic"/>
                <a:cs typeface="MS PGothic"/>
              </a:rPr>
              <a:t>3800</a:t>
            </a:r>
            <a:br>
              <a:rPr lang="en-US" altLang="ja-JP" b="1" dirty="0" smtClean="0">
                <a:solidFill>
                  <a:srgbClr val="004B6B"/>
                </a:solidFill>
                <a:latin typeface="Arial"/>
                <a:ea typeface="MS PGothic"/>
                <a:cs typeface="MS PGothic"/>
              </a:rPr>
            </a:br>
            <a:r>
              <a:rPr lang="en-US" altLang="ja-JP" sz="800" dirty="0" smtClean="0">
                <a:solidFill>
                  <a:srgbClr val="004B6B"/>
                </a:solidFill>
                <a:latin typeface="Arial"/>
                <a:cs typeface="Arial"/>
              </a:rPr>
              <a:t>5.2Gbps</a:t>
            </a:r>
            <a:endParaRPr lang="en-US" altLang="ja-JP" sz="800" dirty="0">
              <a:solidFill>
                <a:srgbClr val="004B6B"/>
              </a:solidFill>
              <a:latin typeface="Arial"/>
              <a:cs typeface="Arial"/>
            </a:endParaRPr>
          </a:p>
          <a:p>
            <a:pPr algn="ctr" defTabSz="610392">
              <a:lnSpc>
                <a:spcPct val="90000"/>
              </a:lnSpc>
            </a:pPr>
            <a:r>
              <a:rPr lang="en-US" altLang="ja-JP" sz="800" dirty="0">
                <a:solidFill>
                  <a:srgbClr val="004B6B"/>
                </a:solidFill>
                <a:latin typeface="Arial"/>
                <a:cs typeface="Arial"/>
              </a:rPr>
              <a:t>200Clients/radio</a:t>
            </a:r>
          </a:p>
          <a:p>
            <a:pPr algn="ctr" defTabSz="610392">
              <a:lnSpc>
                <a:spcPct val="90000"/>
              </a:lnSpc>
            </a:pPr>
            <a:r>
              <a:rPr lang="en-US" altLang="ja-JP" sz="800" dirty="0" smtClean="0">
                <a:solidFill>
                  <a:srgbClr val="004B6B"/>
                </a:solidFill>
                <a:latin typeface="Arial"/>
                <a:cs typeface="Arial"/>
              </a:rPr>
              <a:t>(4x4</a:t>
            </a:r>
            <a:r>
              <a:rPr lang="en-US" altLang="ja-JP" sz="800" dirty="0">
                <a:solidFill>
                  <a:srgbClr val="004B6B"/>
                </a:solidFill>
                <a:latin typeface="Arial"/>
                <a:cs typeface="Arial"/>
              </a:rPr>
              <a:t>:</a:t>
            </a:r>
            <a:r>
              <a:rPr lang="en-US" altLang="ja-JP" sz="800" dirty="0" smtClean="0">
                <a:solidFill>
                  <a:srgbClr val="004B6B"/>
                </a:solidFill>
                <a:latin typeface="Arial"/>
                <a:cs typeface="Arial"/>
              </a:rPr>
              <a:t>3:3)</a:t>
            </a:r>
            <a:r>
              <a:rPr lang="ja-JP" altLang="en-US" sz="800" dirty="0" smtClean="0">
                <a:solidFill>
                  <a:srgbClr val="004B6B"/>
                </a:solidFill>
                <a:latin typeface="Arial"/>
                <a:cs typeface="Arial"/>
              </a:rPr>
              <a:t> </a:t>
            </a:r>
            <a:r>
              <a:rPr lang="en-US" altLang="ja-JP" sz="800" dirty="0" smtClean="0">
                <a:solidFill>
                  <a:srgbClr val="004B6B"/>
                </a:solidFill>
                <a:latin typeface="Arial"/>
                <a:cs typeface="Arial"/>
              </a:rPr>
              <a:t>x2</a:t>
            </a:r>
          </a:p>
          <a:p>
            <a:pPr algn="ctr" defTabSz="610392">
              <a:lnSpc>
                <a:spcPct val="90000"/>
              </a:lnSpc>
            </a:pPr>
            <a:r>
              <a:rPr lang="en-US" altLang="ja-JP" sz="800" dirty="0" smtClean="0">
                <a:solidFill>
                  <a:srgbClr val="004B6B"/>
                </a:solidFill>
                <a:latin typeface="Arial"/>
                <a:cs typeface="Arial"/>
              </a:rPr>
              <a:t>160MHz</a:t>
            </a:r>
            <a:r>
              <a:rPr lang="ja-JP" altLang="en-US" sz="800" dirty="0" smtClean="0">
                <a:solidFill>
                  <a:srgbClr val="004B6B"/>
                </a:solidFill>
                <a:latin typeface="Arial"/>
                <a:cs typeface="Arial"/>
              </a:rPr>
              <a:t>幅</a:t>
            </a:r>
            <a:endParaRPr lang="en-US" altLang="ja-JP" sz="800" dirty="0" smtClean="0">
              <a:solidFill>
                <a:srgbClr val="004B6B"/>
              </a:solidFill>
              <a:latin typeface="Arial"/>
              <a:cs typeface="Arial"/>
            </a:endParaRPr>
          </a:p>
          <a:p>
            <a:pPr algn="ctr" defTabSz="610392">
              <a:lnSpc>
                <a:spcPct val="90000"/>
              </a:lnSpc>
            </a:pPr>
            <a:r>
              <a:rPr lang="en-US" altLang="ja-JP" sz="800" dirty="0" err="1" smtClean="0">
                <a:solidFill>
                  <a:srgbClr val="004B6B"/>
                </a:solidFill>
                <a:latin typeface="Arial"/>
                <a:cs typeface="Arial"/>
              </a:rPr>
              <a:t>mGig</a:t>
            </a:r>
            <a:endParaRPr lang="en-US" altLang="ja-JP" sz="800" dirty="0">
              <a:solidFill>
                <a:srgbClr val="004B6B"/>
              </a:solidFill>
              <a:latin typeface="Arial"/>
              <a:cs typeface="Arial"/>
            </a:endParaRPr>
          </a:p>
          <a:p>
            <a:pPr algn="ctr" defTabSz="610392">
              <a:lnSpc>
                <a:spcPct val="90000"/>
              </a:lnSpc>
            </a:pPr>
            <a:r>
              <a:rPr lang="ja-JP" altLang="en-US" sz="800" dirty="0">
                <a:solidFill>
                  <a:srgbClr val="0000FF"/>
                </a:solidFill>
                <a:latin typeface="Arial"/>
                <a:cs typeface="Arial"/>
              </a:rPr>
              <a:t>高密度端末環境対応</a:t>
            </a:r>
          </a:p>
        </p:txBody>
      </p:sp>
      <p:pic>
        <p:nvPicPr>
          <p:cNvPr id="16" name="Picture 27" descr="//www.cisco.com/c/dam/assets/swa/img/60/1850-series-60x60-a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0440" y="2318832"/>
            <a:ext cx="659403" cy="6594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70"/>
          <p:cNvSpPr>
            <a:spLocks noChangeArrowheads="1"/>
          </p:cNvSpPr>
          <p:nvPr/>
        </p:nvSpPr>
        <p:spPr bwMode="auto">
          <a:xfrm>
            <a:off x="1437957" y="2224718"/>
            <a:ext cx="1621550" cy="5855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smtClean="0">
                <a:solidFill>
                  <a:srgbClr val="004B6B"/>
                </a:solidFill>
                <a:latin typeface="Arial"/>
                <a:ea typeface="MS PGothic"/>
                <a:cs typeface="MS PGothic"/>
              </a:rPr>
              <a:t>1850</a:t>
            </a:r>
          </a:p>
          <a:p>
            <a:pPr algn="ctr" defTabSz="610392">
              <a:lnSpc>
                <a:spcPct val="90000"/>
              </a:lnSpc>
            </a:pPr>
            <a:r>
              <a:rPr lang="en-US" altLang="ja-JP" sz="800" dirty="0">
                <a:solidFill>
                  <a:srgbClr val="004B6B"/>
                </a:solidFill>
                <a:latin typeface="Arial"/>
                <a:ea typeface="MS PGothic"/>
                <a:cs typeface="MS PGothic"/>
              </a:rPr>
              <a:t>1.7Gbps</a:t>
            </a:r>
          </a:p>
          <a:p>
            <a:pPr algn="ctr" defTabSz="610392">
              <a:lnSpc>
                <a:spcPct val="90000"/>
              </a:lnSpc>
            </a:pPr>
            <a:r>
              <a:rPr lang="en-US" altLang="ja-JP" sz="800" dirty="0">
                <a:solidFill>
                  <a:srgbClr val="004B6B"/>
                </a:solidFill>
                <a:latin typeface="Arial"/>
                <a:ea typeface="MS PGothic"/>
                <a:cs typeface="MS PGothic"/>
              </a:rPr>
              <a:t>200clients/radio</a:t>
            </a:r>
          </a:p>
          <a:p>
            <a:pPr algn="ctr" defTabSz="610392">
              <a:lnSpc>
                <a:spcPct val="90000"/>
              </a:lnSpc>
            </a:pPr>
            <a:r>
              <a:rPr lang="en-US" altLang="ja-JP" sz="800" dirty="0">
                <a:solidFill>
                  <a:srgbClr val="004B6B"/>
                </a:solidFill>
                <a:latin typeface="Arial"/>
                <a:ea typeface="MS PGothic"/>
                <a:cs typeface="MS PGothic"/>
              </a:rPr>
              <a:t>4x4</a:t>
            </a:r>
            <a:r>
              <a:rPr lang="en-US" altLang="ja-JP" sz="800" dirty="0" smtClean="0">
                <a:solidFill>
                  <a:srgbClr val="004B6B"/>
                </a:solidFill>
                <a:latin typeface="Arial"/>
                <a:ea typeface="MS PGothic"/>
                <a:cs typeface="MS PGothic"/>
              </a:rPr>
              <a:t>:4:3</a:t>
            </a:r>
          </a:p>
          <a:p>
            <a:pPr algn="ctr" defTabSz="610392">
              <a:lnSpc>
                <a:spcPct val="90000"/>
              </a:lnSpc>
            </a:pPr>
            <a:r>
              <a:rPr lang="en-US" altLang="ja-JP" sz="800" dirty="0" smtClean="0">
                <a:solidFill>
                  <a:srgbClr val="004B6B"/>
                </a:solidFill>
                <a:latin typeface="Arial"/>
                <a:ea typeface="MS PGothic"/>
                <a:cs typeface="MS PGothic"/>
              </a:rPr>
              <a:t>1GEthx2</a:t>
            </a:r>
          </a:p>
        </p:txBody>
      </p:sp>
      <p:sp>
        <p:nvSpPr>
          <p:cNvPr id="18" name="Rectangle 70"/>
          <p:cNvSpPr>
            <a:spLocks noChangeArrowheads="1"/>
          </p:cNvSpPr>
          <p:nvPr/>
        </p:nvSpPr>
        <p:spPr bwMode="auto">
          <a:xfrm>
            <a:off x="166937" y="2381729"/>
            <a:ext cx="1621550" cy="72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smtClean="0">
                <a:solidFill>
                  <a:srgbClr val="004B6B"/>
                </a:solidFill>
                <a:latin typeface="Arial"/>
                <a:ea typeface="MS PGothic"/>
                <a:cs typeface="MS PGothic"/>
              </a:rPr>
              <a:t>1830</a:t>
            </a:r>
          </a:p>
          <a:p>
            <a:pPr algn="ctr" defTabSz="610392">
              <a:lnSpc>
                <a:spcPct val="90000"/>
              </a:lnSpc>
            </a:pPr>
            <a:r>
              <a:rPr lang="en-US" altLang="ja-JP" sz="800" dirty="0">
                <a:solidFill>
                  <a:srgbClr val="004B6B"/>
                </a:solidFill>
                <a:latin typeface="Arial"/>
                <a:ea typeface="MS PGothic"/>
                <a:cs typeface="MS PGothic"/>
              </a:rPr>
              <a:t>867Mbps</a:t>
            </a:r>
          </a:p>
          <a:p>
            <a:pPr algn="ctr" defTabSz="610392">
              <a:lnSpc>
                <a:spcPct val="90000"/>
              </a:lnSpc>
            </a:pPr>
            <a:r>
              <a:rPr lang="en-US" altLang="ja-JP" sz="800" dirty="0">
                <a:solidFill>
                  <a:srgbClr val="004B6B"/>
                </a:solidFill>
                <a:latin typeface="Arial"/>
                <a:ea typeface="MS PGothic"/>
                <a:cs typeface="MS PGothic"/>
              </a:rPr>
              <a:t>200clients/radio</a:t>
            </a:r>
          </a:p>
          <a:p>
            <a:pPr algn="ctr" defTabSz="610392">
              <a:lnSpc>
                <a:spcPct val="90000"/>
              </a:lnSpc>
            </a:pPr>
            <a:r>
              <a:rPr lang="en-US" altLang="ja-JP" sz="800" dirty="0">
                <a:solidFill>
                  <a:srgbClr val="004B6B"/>
                </a:solidFill>
                <a:latin typeface="Arial"/>
                <a:cs typeface="Arial"/>
              </a:rPr>
              <a:t>3x3:</a:t>
            </a:r>
            <a:r>
              <a:rPr lang="en-US" altLang="ja-JP" sz="800" dirty="0" smtClean="0">
                <a:solidFill>
                  <a:srgbClr val="004B6B"/>
                </a:solidFill>
                <a:latin typeface="Arial"/>
                <a:cs typeface="Arial"/>
              </a:rPr>
              <a:t>2:2</a:t>
            </a:r>
            <a:endParaRPr lang="en-US" altLang="ja-JP" sz="800" dirty="0">
              <a:solidFill>
                <a:srgbClr val="004B6B"/>
              </a:solidFill>
              <a:latin typeface="Arial"/>
              <a:ea typeface="MS PGothic"/>
              <a:cs typeface="MS PGothic"/>
            </a:endParaRPr>
          </a:p>
          <a:p>
            <a:pPr algn="ctr" defTabSz="610392">
              <a:lnSpc>
                <a:spcPct val="90000"/>
              </a:lnSpc>
            </a:pPr>
            <a:r>
              <a:rPr lang="en-US" altLang="ja-JP" sz="800" dirty="0" smtClean="0">
                <a:solidFill>
                  <a:srgbClr val="004B6B"/>
                </a:solidFill>
                <a:latin typeface="Arial"/>
                <a:ea typeface="MS PGothic"/>
                <a:cs typeface="MS PGothic"/>
              </a:rPr>
              <a:t>1GEthx1</a:t>
            </a:r>
          </a:p>
          <a:p>
            <a:pPr algn="ctr" defTabSz="610392">
              <a:lnSpc>
                <a:spcPct val="90000"/>
              </a:lnSpc>
            </a:pPr>
            <a:r>
              <a:rPr lang="ja-JP" altLang="en-US" sz="800" dirty="0" smtClean="0">
                <a:solidFill>
                  <a:srgbClr val="004B6B"/>
                </a:solidFill>
                <a:latin typeface="Arial"/>
                <a:ea typeface="MS PGothic"/>
                <a:cs typeface="MS PGothic"/>
              </a:rPr>
              <a:t>内蔵アンテナのみ</a:t>
            </a:r>
            <a:endParaRPr lang="en-US" altLang="ja-JP" sz="800" dirty="0" smtClean="0">
              <a:solidFill>
                <a:srgbClr val="004B6B"/>
              </a:solidFill>
              <a:latin typeface="Arial"/>
              <a:ea typeface="MS PGothic"/>
              <a:cs typeface="MS PGothic"/>
            </a:endParaRPr>
          </a:p>
        </p:txBody>
      </p:sp>
      <p:sp>
        <p:nvSpPr>
          <p:cNvPr id="20" name="ドーナツ 19"/>
          <p:cNvSpPr/>
          <p:nvPr/>
        </p:nvSpPr>
        <p:spPr>
          <a:xfrm>
            <a:off x="5625040" y="2062264"/>
            <a:ext cx="693907" cy="696102"/>
          </a:xfrm>
          <a:prstGeom prst="donu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58585B"/>
              </a:solidFill>
            </a:endParaRPr>
          </a:p>
        </p:txBody>
      </p:sp>
      <p:sp>
        <p:nvSpPr>
          <p:cNvPr id="21" name="ドーナツ 20"/>
          <p:cNvSpPr/>
          <p:nvPr/>
        </p:nvSpPr>
        <p:spPr>
          <a:xfrm>
            <a:off x="6947842" y="2060119"/>
            <a:ext cx="693907" cy="696102"/>
          </a:xfrm>
          <a:prstGeom prst="donu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58585B"/>
              </a:solidFill>
            </a:endParaRPr>
          </a:p>
        </p:txBody>
      </p:sp>
      <p:sp>
        <p:nvSpPr>
          <p:cNvPr id="22" name="ドーナツ 21"/>
          <p:cNvSpPr/>
          <p:nvPr/>
        </p:nvSpPr>
        <p:spPr>
          <a:xfrm>
            <a:off x="6929966" y="3730271"/>
            <a:ext cx="693907" cy="696102"/>
          </a:xfrm>
          <a:prstGeom prst="donu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58585B"/>
              </a:solidFill>
            </a:endParaRPr>
          </a:p>
        </p:txBody>
      </p:sp>
      <p:sp>
        <p:nvSpPr>
          <p:cNvPr id="23" name="乗算記号 22"/>
          <p:cNvSpPr/>
          <p:nvPr/>
        </p:nvSpPr>
        <p:spPr>
          <a:xfrm>
            <a:off x="5507114" y="3629742"/>
            <a:ext cx="849549" cy="897160"/>
          </a:xfrm>
          <a:prstGeom prst="mathMultiply">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endParaRPr>
          </a:p>
        </p:txBody>
      </p:sp>
      <p:sp>
        <p:nvSpPr>
          <p:cNvPr id="24" name="乗算記号 23"/>
          <p:cNvSpPr/>
          <p:nvPr/>
        </p:nvSpPr>
        <p:spPr>
          <a:xfrm>
            <a:off x="8086849" y="1959590"/>
            <a:ext cx="849549" cy="897160"/>
          </a:xfrm>
          <a:prstGeom prst="mathMultiply">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endParaRPr>
          </a:p>
        </p:txBody>
      </p:sp>
      <p:sp>
        <p:nvSpPr>
          <p:cNvPr id="25" name="ドーナツ 24"/>
          <p:cNvSpPr/>
          <p:nvPr/>
        </p:nvSpPr>
        <p:spPr>
          <a:xfrm>
            <a:off x="8164669" y="3732214"/>
            <a:ext cx="693907" cy="696102"/>
          </a:xfrm>
          <a:prstGeom prst="donu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58585B"/>
              </a:solidFill>
            </a:endParaRPr>
          </a:p>
        </p:txBody>
      </p:sp>
    </p:spTree>
    <p:extLst>
      <p:ext uri="{BB962C8B-B14F-4D97-AF65-F5344CB8AC3E}">
        <p14:creationId xmlns:p14="http://schemas.microsoft.com/office/powerpoint/2010/main" val="1945195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65" y="-4660"/>
            <a:ext cx="8509159" cy="731837"/>
          </a:xfrm>
        </p:spPr>
        <p:txBody>
          <a:bodyPr/>
          <a:lstStyle/>
          <a:p>
            <a:r>
              <a:rPr lang="ja-JP" altLang="en-US" dirty="0" smtClean="0"/>
              <a:t>あらゆる規模の組織に対応可能なソリューション </a:t>
            </a:r>
            <a:endParaRPr lang="ja-JP" altLang="en-US" dirty="0"/>
          </a:p>
        </p:txBody>
      </p:sp>
      <p:sp>
        <p:nvSpPr>
          <p:cNvPr id="12" name="Right Triangle 11"/>
          <p:cNvSpPr/>
          <p:nvPr/>
        </p:nvSpPr>
        <p:spPr>
          <a:xfrm flipH="1">
            <a:off x="1277640" y="1865380"/>
            <a:ext cx="5706334" cy="1563887"/>
          </a:xfrm>
          <a:prstGeom prst="rtTriangle">
            <a:avLst/>
          </a:prstGeom>
          <a:gradFill>
            <a:gsLst>
              <a:gs pos="0">
                <a:schemeClr val="accent1"/>
              </a:gs>
              <a:gs pos="100000">
                <a:schemeClr val="accent5"/>
              </a:gs>
            </a:gsLst>
            <a:lin ang="2400000" scaled="0"/>
          </a:gra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dirty="0">
              <a:solidFill>
                <a:srgbClr val="FFFFFF"/>
              </a:solidFill>
            </a:endParaRPr>
          </a:p>
        </p:txBody>
      </p:sp>
      <p:sp>
        <p:nvSpPr>
          <p:cNvPr id="14" name="TextBox 13"/>
          <p:cNvSpPr txBox="1"/>
          <p:nvPr/>
        </p:nvSpPr>
        <p:spPr>
          <a:xfrm>
            <a:off x="188519" y="687540"/>
            <a:ext cx="2178244" cy="430887"/>
          </a:xfrm>
          <a:prstGeom prst="rect">
            <a:avLst/>
          </a:prstGeom>
          <a:noFill/>
        </p:spPr>
        <p:txBody>
          <a:bodyPr wrap="square" rtlCol="0">
            <a:spAutoFit/>
          </a:bodyPr>
          <a:lstStyle/>
          <a:p>
            <a:pPr algn="ctr"/>
            <a:r>
              <a:rPr lang="ja-JP" altLang="en-US" sz="1200" dirty="0">
                <a:solidFill>
                  <a:srgbClr val="58585B"/>
                </a:solidFill>
                <a:latin typeface="Arial Narrow"/>
              </a:rPr>
              <a:t>迅速に設定でき、管理も簡単</a:t>
            </a:r>
            <a:endParaRPr lang="ja-JP" altLang="en-US" sz="1200" dirty="0" smtClean="0">
              <a:solidFill>
                <a:srgbClr val="004BAF"/>
              </a:solidFill>
              <a:latin typeface="Arial Narrow"/>
              <a:cs typeface="Arial Narrow"/>
            </a:endParaRPr>
          </a:p>
          <a:p>
            <a:pPr algn="ctr"/>
            <a:r>
              <a:rPr lang="ja-JP" altLang="en-US" sz="1000" dirty="0" smtClean="0">
                <a:solidFill>
                  <a:srgbClr val="004BAF"/>
                </a:solidFill>
                <a:latin typeface="Arial Narrow"/>
              </a:rPr>
              <a:t>アクセス ポイント、仮想化コントローラ</a:t>
            </a:r>
            <a:endParaRPr lang="ja-JP" altLang="en-US" dirty="0" smtClean="0">
              <a:solidFill>
                <a:srgbClr val="58585B"/>
              </a:solidFill>
            </a:endParaRPr>
          </a:p>
        </p:txBody>
      </p:sp>
      <p:sp>
        <p:nvSpPr>
          <p:cNvPr id="15" name="TextBox 14"/>
          <p:cNvSpPr txBox="1"/>
          <p:nvPr/>
        </p:nvSpPr>
        <p:spPr>
          <a:xfrm>
            <a:off x="5739264" y="687540"/>
            <a:ext cx="3080245" cy="600164"/>
          </a:xfrm>
          <a:prstGeom prst="rect">
            <a:avLst/>
          </a:prstGeom>
          <a:noFill/>
        </p:spPr>
        <p:txBody>
          <a:bodyPr wrap="square" rtlCol="0">
            <a:spAutoFit/>
          </a:bodyPr>
          <a:lstStyle/>
          <a:p>
            <a:pPr algn="ctr"/>
            <a:r>
              <a:rPr lang="ja-JP" altLang="en-US" sz="1200" dirty="0" smtClean="0">
                <a:solidFill>
                  <a:srgbClr val="58585B"/>
                </a:solidFill>
                <a:latin typeface="Arial Narrow"/>
              </a:rPr>
              <a:t>高ユーザ密度、カスタマイズされた使用例</a:t>
            </a:r>
          </a:p>
          <a:p>
            <a:pPr algn="ctr"/>
            <a:r>
              <a:rPr lang="ja-JP" altLang="en-US" sz="1050" dirty="0">
                <a:solidFill>
                  <a:srgbClr val="214794"/>
                </a:solidFill>
                <a:latin typeface="Arial Narrow"/>
              </a:rPr>
              <a:t>アクセス ポイント、コントローラ アプライアンス、ポリシーとライフサイクルの一元管</a:t>
            </a:r>
            <a:r>
              <a:rPr lang="ja-JP" altLang="en-US" sz="1050" dirty="0" smtClean="0">
                <a:solidFill>
                  <a:srgbClr val="214794"/>
                </a:solidFill>
                <a:latin typeface="Arial Narrow"/>
              </a:rPr>
              <a:t>理</a:t>
            </a:r>
            <a:endParaRPr lang="ja-JP" altLang="en-US" sz="1050" dirty="0">
              <a:solidFill>
                <a:srgbClr val="214794"/>
              </a:solidFill>
              <a:latin typeface="Arial Narrow"/>
            </a:endParaRPr>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5932" y="1885630"/>
            <a:ext cx="392820" cy="458188"/>
          </a:xfrm>
          <a:prstGeom prst="rect">
            <a:avLst/>
          </a:prstGeom>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6081" y="2338745"/>
            <a:ext cx="392820" cy="458188"/>
          </a:xfrm>
          <a:prstGeom prst="rect">
            <a:avLst/>
          </a:prstGeom>
        </p:spPr>
      </p:pic>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9479" y="3038216"/>
            <a:ext cx="392820" cy="458188"/>
          </a:xfrm>
          <a:prstGeom prst="rect">
            <a:avLst/>
          </a:prstGeom>
        </p:spPr>
      </p:pic>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6790" y="3039851"/>
            <a:ext cx="392820" cy="458188"/>
          </a:xfrm>
          <a:prstGeom prst="rect">
            <a:avLst/>
          </a:prstGeom>
        </p:spPr>
      </p:pic>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5367" y="2618420"/>
            <a:ext cx="392820" cy="458188"/>
          </a:xfrm>
          <a:prstGeom prst="rect">
            <a:avLst/>
          </a:prstGeom>
        </p:spPr>
      </p:pic>
      <p:grpSp>
        <p:nvGrpSpPr>
          <p:cNvPr id="321" name="Group 320"/>
          <p:cNvGrpSpPr/>
          <p:nvPr/>
        </p:nvGrpSpPr>
        <p:grpSpPr>
          <a:xfrm>
            <a:off x="7352069" y="1291811"/>
            <a:ext cx="392820" cy="458188"/>
            <a:chOff x="7745568" y="2145054"/>
            <a:chExt cx="392820" cy="458188"/>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5568" y="2145054"/>
              <a:ext cx="392820" cy="458188"/>
            </a:xfrm>
            <a:prstGeom prst="rect">
              <a:avLst/>
            </a:prstGeom>
          </p:spPr>
        </p:pic>
        <p:grpSp>
          <p:nvGrpSpPr>
            <p:cNvPr id="128" name="Group 127"/>
            <p:cNvGrpSpPr>
              <a:grpSpLocks noChangeAspect="1"/>
            </p:cNvGrpSpPr>
            <p:nvPr/>
          </p:nvGrpSpPr>
          <p:grpSpPr>
            <a:xfrm>
              <a:off x="8046214" y="2400373"/>
              <a:ext cx="78089" cy="104118"/>
              <a:chOff x="3597505" y="5348931"/>
              <a:chExt cx="314758" cy="314758"/>
            </a:xfrm>
          </p:grpSpPr>
          <p:sp>
            <p:nvSpPr>
              <p:cNvPr id="194" name="Oval 193"/>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95" name="Group 194"/>
              <p:cNvGrpSpPr/>
              <p:nvPr/>
            </p:nvGrpSpPr>
            <p:grpSpPr>
              <a:xfrm>
                <a:off x="3685193" y="5436394"/>
                <a:ext cx="139382" cy="139832"/>
                <a:chOff x="6003191" y="4235559"/>
                <a:chExt cx="493776" cy="495372"/>
              </a:xfrm>
              <a:solidFill>
                <a:schemeClr val="accent4"/>
              </a:solidFill>
            </p:grpSpPr>
            <p:sp>
              <p:nvSpPr>
                <p:cNvPr id="19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97" name="Freeform 19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129" name="Group 128"/>
            <p:cNvGrpSpPr>
              <a:grpSpLocks noChangeAspect="1"/>
            </p:cNvGrpSpPr>
            <p:nvPr/>
          </p:nvGrpSpPr>
          <p:grpSpPr>
            <a:xfrm>
              <a:off x="7951209" y="2451535"/>
              <a:ext cx="78089" cy="104118"/>
              <a:chOff x="3597505" y="5348931"/>
              <a:chExt cx="314758" cy="314758"/>
            </a:xfrm>
          </p:grpSpPr>
          <p:sp>
            <p:nvSpPr>
              <p:cNvPr id="190" name="Oval 189"/>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91" name="Group 190"/>
              <p:cNvGrpSpPr/>
              <p:nvPr/>
            </p:nvGrpSpPr>
            <p:grpSpPr>
              <a:xfrm>
                <a:off x="3685193" y="5436394"/>
                <a:ext cx="139382" cy="139832"/>
                <a:chOff x="6003191" y="4235559"/>
                <a:chExt cx="493776" cy="495372"/>
              </a:xfrm>
              <a:solidFill>
                <a:schemeClr val="accent4"/>
              </a:solidFill>
            </p:grpSpPr>
            <p:sp>
              <p:nvSpPr>
                <p:cNvPr id="19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93" name="Freeform 19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132" name="Group 131"/>
            <p:cNvGrpSpPr>
              <a:grpSpLocks noChangeAspect="1"/>
            </p:cNvGrpSpPr>
            <p:nvPr/>
          </p:nvGrpSpPr>
          <p:grpSpPr>
            <a:xfrm>
              <a:off x="7757325" y="2374147"/>
              <a:ext cx="78089" cy="104118"/>
              <a:chOff x="3597505" y="5348931"/>
              <a:chExt cx="314758" cy="314758"/>
            </a:xfrm>
          </p:grpSpPr>
          <p:sp>
            <p:nvSpPr>
              <p:cNvPr id="178" name="Oval 177"/>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79" name="Group 178"/>
              <p:cNvGrpSpPr/>
              <p:nvPr/>
            </p:nvGrpSpPr>
            <p:grpSpPr>
              <a:xfrm>
                <a:off x="3685193" y="5436394"/>
                <a:ext cx="139382" cy="139832"/>
                <a:chOff x="6003191" y="4235559"/>
                <a:chExt cx="493776" cy="495372"/>
              </a:xfrm>
              <a:solidFill>
                <a:schemeClr val="accent4"/>
              </a:solidFill>
            </p:grpSpPr>
            <p:sp>
              <p:nvSpPr>
                <p:cNvPr id="18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81" name="Freeform 18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grpSp>
        <p:nvGrpSpPr>
          <p:cNvPr id="133" name="Group 132"/>
          <p:cNvGrpSpPr>
            <a:grpSpLocks noChangeAspect="1"/>
          </p:cNvGrpSpPr>
          <p:nvPr/>
        </p:nvGrpSpPr>
        <p:grpSpPr>
          <a:xfrm>
            <a:off x="8380383" y="2117098"/>
            <a:ext cx="78089" cy="104118"/>
            <a:chOff x="3597505" y="5348931"/>
            <a:chExt cx="314758" cy="314758"/>
          </a:xfrm>
        </p:grpSpPr>
        <p:sp>
          <p:nvSpPr>
            <p:cNvPr id="174" name="Oval 173"/>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75" name="Group 174"/>
            <p:cNvGrpSpPr/>
            <p:nvPr/>
          </p:nvGrpSpPr>
          <p:grpSpPr>
            <a:xfrm>
              <a:off x="3685193" y="5436394"/>
              <a:ext cx="139382" cy="139832"/>
              <a:chOff x="6003191" y="4235559"/>
              <a:chExt cx="493776" cy="495372"/>
            </a:xfrm>
            <a:solidFill>
              <a:schemeClr val="accent4"/>
            </a:solidFill>
          </p:grpSpPr>
          <p:sp>
            <p:nvSpPr>
              <p:cNvPr id="17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77" name="Freeform 17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326" name="Group 325"/>
          <p:cNvGrpSpPr/>
          <p:nvPr/>
        </p:nvGrpSpPr>
        <p:grpSpPr>
          <a:xfrm>
            <a:off x="8496573" y="2062179"/>
            <a:ext cx="392820" cy="458188"/>
            <a:chOff x="8571832" y="2664495"/>
            <a:chExt cx="392820" cy="458188"/>
          </a:xfrm>
        </p:grpSpPr>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1832" y="2664495"/>
              <a:ext cx="392820" cy="458188"/>
            </a:xfrm>
            <a:prstGeom prst="rect">
              <a:avLst/>
            </a:prstGeom>
          </p:spPr>
        </p:pic>
        <p:grpSp>
          <p:nvGrpSpPr>
            <p:cNvPr id="134" name="Group 133"/>
            <p:cNvGrpSpPr>
              <a:grpSpLocks noChangeAspect="1"/>
            </p:cNvGrpSpPr>
            <p:nvPr/>
          </p:nvGrpSpPr>
          <p:grpSpPr>
            <a:xfrm>
              <a:off x="8586571" y="2895383"/>
              <a:ext cx="78089" cy="104118"/>
              <a:chOff x="3597505" y="5348931"/>
              <a:chExt cx="314758" cy="314758"/>
            </a:xfrm>
          </p:grpSpPr>
          <p:sp>
            <p:nvSpPr>
              <p:cNvPr id="170" name="Oval 169"/>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71" name="Group 170"/>
              <p:cNvGrpSpPr/>
              <p:nvPr/>
            </p:nvGrpSpPr>
            <p:grpSpPr>
              <a:xfrm>
                <a:off x="3685193" y="5436394"/>
                <a:ext cx="139382" cy="139832"/>
                <a:chOff x="6003191" y="4235559"/>
                <a:chExt cx="493776" cy="495372"/>
              </a:xfrm>
              <a:solidFill>
                <a:schemeClr val="accent4"/>
              </a:solidFill>
            </p:grpSpPr>
            <p:sp>
              <p:nvSpPr>
                <p:cNvPr id="17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73" name="Freeform 17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135" name="Group 134"/>
            <p:cNvGrpSpPr>
              <a:grpSpLocks noChangeAspect="1"/>
            </p:cNvGrpSpPr>
            <p:nvPr/>
          </p:nvGrpSpPr>
          <p:grpSpPr>
            <a:xfrm>
              <a:off x="8688791" y="2989504"/>
              <a:ext cx="78089" cy="104118"/>
              <a:chOff x="3597505" y="5348931"/>
              <a:chExt cx="314758" cy="314758"/>
            </a:xfrm>
          </p:grpSpPr>
          <p:sp>
            <p:nvSpPr>
              <p:cNvPr id="166" name="Oval 165"/>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67" name="Group 166"/>
              <p:cNvGrpSpPr/>
              <p:nvPr/>
            </p:nvGrpSpPr>
            <p:grpSpPr>
              <a:xfrm>
                <a:off x="3685193" y="5436394"/>
                <a:ext cx="139382" cy="139832"/>
                <a:chOff x="6003191" y="4235559"/>
                <a:chExt cx="493776" cy="495372"/>
              </a:xfrm>
              <a:solidFill>
                <a:schemeClr val="accent4"/>
              </a:solidFill>
            </p:grpSpPr>
            <p:sp>
              <p:nvSpPr>
                <p:cNvPr id="16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69" name="Freeform 16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grpSp>
        <p:nvGrpSpPr>
          <p:cNvPr id="136" name="Group 135"/>
          <p:cNvGrpSpPr>
            <a:grpSpLocks noChangeAspect="1"/>
          </p:cNvGrpSpPr>
          <p:nvPr/>
        </p:nvGrpSpPr>
        <p:grpSpPr>
          <a:xfrm>
            <a:off x="8328088" y="2178723"/>
            <a:ext cx="78089" cy="104118"/>
            <a:chOff x="3597505" y="5348931"/>
            <a:chExt cx="314758" cy="314758"/>
          </a:xfrm>
        </p:grpSpPr>
        <p:sp>
          <p:nvSpPr>
            <p:cNvPr id="162" name="Oval 161"/>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63" name="Group 162"/>
            <p:cNvGrpSpPr/>
            <p:nvPr/>
          </p:nvGrpSpPr>
          <p:grpSpPr>
            <a:xfrm>
              <a:off x="3685193" y="5436394"/>
              <a:ext cx="139382" cy="139832"/>
              <a:chOff x="6003191" y="4235559"/>
              <a:chExt cx="493776" cy="495372"/>
            </a:xfrm>
            <a:solidFill>
              <a:schemeClr val="accent4"/>
            </a:solidFill>
          </p:grpSpPr>
          <p:sp>
            <p:nvSpPr>
              <p:cNvPr id="16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65" name="Freeform 16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322" name="Group 321"/>
          <p:cNvGrpSpPr/>
          <p:nvPr/>
        </p:nvGrpSpPr>
        <p:grpSpPr>
          <a:xfrm>
            <a:off x="8201605" y="1354068"/>
            <a:ext cx="392820" cy="458188"/>
            <a:chOff x="8604771" y="2164111"/>
            <a:chExt cx="392820" cy="458188"/>
          </a:xfrm>
        </p:grpSpPr>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4771" y="2164111"/>
              <a:ext cx="392820" cy="458188"/>
            </a:xfrm>
            <a:prstGeom prst="rect">
              <a:avLst/>
            </a:prstGeom>
          </p:spPr>
        </p:pic>
        <p:grpSp>
          <p:nvGrpSpPr>
            <p:cNvPr id="137" name="Group 136"/>
            <p:cNvGrpSpPr>
              <a:grpSpLocks noChangeAspect="1"/>
            </p:cNvGrpSpPr>
            <p:nvPr/>
          </p:nvGrpSpPr>
          <p:grpSpPr>
            <a:xfrm>
              <a:off x="8629433" y="2416367"/>
              <a:ext cx="78089" cy="104118"/>
              <a:chOff x="3597505" y="5348931"/>
              <a:chExt cx="314758" cy="314758"/>
            </a:xfrm>
          </p:grpSpPr>
          <p:sp>
            <p:nvSpPr>
              <p:cNvPr id="158" name="Oval 157"/>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59" name="Group 158"/>
              <p:cNvGrpSpPr/>
              <p:nvPr/>
            </p:nvGrpSpPr>
            <p:grpSpPr>
              <a:xfrm>
                <a:off x="3685193" y="5436394"/>
                <a:ext cx="139382" cy="139832"/>
                <a:chOff x="6003191" y="4235559"/>
                <a:chExt cx="493776" cy="495372"/>
              </a:xfrm>
              <a:solidFill>
                <a:schemeClr val="accent4"/>
              </a:solidFill>
            </p:grpSpPr>
            <p:sp>
              <p:nvSpPr>
                <p:cNvPr id="16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61" name="Freeform 16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138" name="Group 137"/>
            <p:cNvGrpSpPr>
              <a:grpSpLocks noChangeAspect="1"/>
            </p:cNvGrpSpPr>
            <p:nvPr/>
          </p:nvGrpSpPr>
          <p:grpSpPr>
            <a:xfrm>
              <a:off x="8789835" y="2454484"/>
              <a:ext cx="78089" cy="104118"/>
              <a:chOff x="3597505" y="5348931"/>
              <a:chExt cx="314758" cy="314758"/>
            </a:xfrm>
          </p:grpSpPr>
          <p:sp>
            <p:nvSpPr>
              <p:cNvPr id="154" name="Oval 153"/>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55" name="Group 154"/>
              <p:cNvGrpSpPr/>
              <p:nvPr/>
            </p:nvGrpSpPr>
            <p:grpSpPr>
              <a:xfrm>
                <a:off x="3685193" y="5436394"/>
                <a:ext cx="139382" cy="139832"/>
                <a:chOff x="6003191" y="4235559"/>
                <a:chExt cx="493776" cy="495372"/>
              </a:xfrm>
              <a:solidFill>
                <a:schemeClr val="accent4"/>
              </a:solidFill>
            </p:grpSpPr>
            <p:sp>
              <p:nvSpPr>
                <p:cNvPr id="15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57" name="Freeform 15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139" name="Group 138"/>
            <p:cNvGrpSpPr>
              <a:grpSpLocks noChangeAspect="1"/>
            </p:cNvGrpSpPr>
            <p:nvPr/>
          </p:nvGrpSpPr>
          <p:grpSpPr>
            <a:xfrm>
              <a:off x="8886816" y="2417718"/>
              <a:ext cx="78089" cy="104118"/>
              <a:chOff x="3597505" y="5348931"/>
              <a:chExt cx="314758" cy="314758"/>
            </a:xfrm>
          </p:grpSpPr>
          <p:sp>
            <p:nvSpPr>
              <p:cNvPr id="150" name="Oval 149"/>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51" name="Group 150"/>
              <p:cNvGrpSpPr/>
              <p:nvPr/>
            </p:nvGrpSpPr>
            <p:grpSpPr>
              <a:xfrm>
                <a:off x="3685193" y="5436394"/>
                <a:ext cx="139382" cy="139832"/>
                <a:chOff x="6003191" y="4235559"/>
                <a:chExt cx="493776" cy="495372"/>
              </a:xfrm>
              <a:solidFill>
                <a:schemeClr val="accent4"/>
              </a:solidFill>
            </p:grpSpPr>
            <p:sp>
              <p:nvSpPr>
                <p:cNvPr id="15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53" name="Freeform 15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grpSp>
        <p:nvGrpSpPr>
          <p:cNvPr id="140" name="Group 139"/>
          <p:cNvGrpSpPr>
            <a:grpSpLocks noChangeAspect="1"/>
          </p:cNvGrpSpPr>
          <p:nvPr/>
        </p:nvGrpSpPr>
        <p:grpSpPr>
          <a:xfrm>
            <a:off x="8117452" y="2119013"/>
            <a:ext cx="78089" cy="104118"/>
            <a:chOff x="3597505" y="5348931"/>
            <a:chExt cx="314758" cy="314758"/>
          </a:xfrm>
        </p:grpSpPr>
        <p:sp>
          <p:nvSpPr>
            <p:cNvPr id="146" name="Oval 145"/>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47" name="Group 146"/>
            <p:cNvGrpSpPr/>
            <p:nvPr/>
          </p:nvGrpSpPr>
          <p:grpSpPr>
            <a:xfrm>
              <a:off x="3685193" y="5436394"/>
              <a:ext cx="139382" cy="139832"/>
              <a:chOff x="6003191" y="4235559"/>
              <a:chExt cx="493776" cy="495372"/>
            </a:xfrm>
            <a:solidFill>
              <a:schemeClr val="accent4"/>
            </a:solidFill>
          </p:grpSpPr>
          <p:sp>
            <p:nvSpPr>
              <p:cNvPr id="14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49" name="Freeform 14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323" name="Group 322"/>
          <p:cNvGrpSpPr/>
          <p:nvPr/>
        </p:nvGrpSpPr>
        <p:grpSpPr>
          <a:xfrm>
            <a:off x="7787690" y="1542654"/>
            <a:ext cx="395709" cy="458188"/>
            <a:chOff x="8183399" y="2345966"/>
            <a:chExt cx="395709" cy="458188"/>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3399" y="2345966"/>
              <a:ext cx="392820" cy="458188"/>
            </a:xfrm>
            <a:prstGeom prst="rect">
              <a:avLst/>
            </a:prstGeom>
          </p:spPr>
        </p:pic>
        <p:grpSp>
          <p:nvGrpSpPr>
            <p:cNvPr id="130" name="Group 129"/>
            <p:cNvGrpSpPr>
              <a:grpSpLocks noChangeAspect="1"/>
            </p:cNvGrpSpPr>
            <p:nvPr/>
          </p:nvGrpSpPr>
          <p:grpSpPr>
            <a:xfrm>
              <a:off x="8260951" y="2622298"/>
              <a:ext cx="78089" cy="104118"/>
              <a:chOff x="3597505" y="5348931"/>
              <a:chExt cx="314758" cy="314758"/>
            </a:xfrm>
          </p:grpSpPr>
          <p:sp>
            <p:nvSpPr>
              <p:cNvPr id="186" name="Oval 185"/>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87" name="Group 186"/>
              <p:cNvGrpSpPr/>
              <p:nvPr/>
            </p:nvGrpSpPr>
            <p:grpSpPr>
              <a:xfrm>
                <a:off x="3685193" y="5436394"/>
                <a:ext cx="139382" cy="139832"/>
                <a:chOff x="6003191" y="4235559"/>
                <a:chExt cx="493776" cy="495372"/>
              </a:xfrm>
              <a:solidFill>
                <a:schemeClr val="accent4"/>
              </a:solidFill>
            </p:grpSpPr>
            <p:sp>
              <p:nvSpPr>
                <p:cNvPr id="18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89" name="Freeform 18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131" name="Group 130"/>
            <p:cNvGrpSpPr>
              <a:grpSpLocks noChangeAspect="1"/>
            </p:cNvGrpSpPr>
            <p:nvPr/>
          </p:nvGrpSpPr>
          <p:grpSpPr>
            <a:xfrm>
              <a:off x="8414606" y="2645977"/>
              <a:ext cx="78089" cy="104118"/>
              <a:chOff x="3597505" y="5348931"/>
              <a:chExt cx="314758" cy="314758"/>
            </a:xfrm>
          </p:grpSpPr>
          <p:sp>
            <p:nvSpPr>
              <p:cNvPr id="182" name="Oval 181"/>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83" name="Group 182"/>
              <p:cNvGrpSpPr/>
              <p:nvPr/>
            </p:nvGrpSpPr>
            <p:grpSpPr>
              <a:xfrm>
                <a:off x="3685193" y="5436394"/>
                <a:ext cx="139382" cy="139832"/>
                <a:chOff x="6003191" y="4235559"/>
                <a:chExt cx="493776" cy="495372"/>
              </a:xfrm>
              <a:solidFill>
                <a:schemeClr val="accent4"/>
              </a:solidFill>
            </p:grpSpPr>
            <p:sp>
              <p:nvSpPr>
                <p:cNvPr id="18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85" name="Freeform 18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141" name="Group 140"/>
            <p:cNvGrpSpPr>
              <a:grpSpLocks noChangeAspect="1"/>
            </p:cNvGrpSpPr>
            <p:nvPr/>
          </p:nvGrpSpPr>
          <p:grpSpPr>
            <a:xfrm>
              <a:off x="8501019" y="2563967"/>
              <a:ext cx="78089" cy="104118"/>
              <a:chOff x="3597505" y="5348931"/>
              <a:chExt cx="314758" cy="314758"/>
            </a:xfrm>
          </p:grpSpPr>
          <p:sp>
            <p:nvSpPr>
              <p:cNvPr id="142" name="Oval 141"/>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43" name="Group 142"/>
              <p:cNvGrpSpPr/>
              <p:nvPr/>
            </p:nvGrpSpPr>
            <p:grpSpPr>
              <a:xfrm>
                <a:off x="3685193" y="5436394"/>
                <a:ext cx="139382" cy="139832"/>
                <a:chOff x="6003191" y="4235559"/>
                <a:chExt cx="493776" cy="495372"/>
              </a:xfrm>
              <a:solidFill>
                <a:schemeClr val="accent4"/>
              </a:solidFill>
            </p:grpSpPr>
            <p:sp>
              <p:nvSpPr>
                <p:cNvPr id="14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45" name="Freeform 14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grpSp>
        <p:nvGrpSpPr>
          <p:cNvPr id="48" name="Group 47"/>
          <p:cNvGrpSpPr>
            <a:grpSpLocks noChangeAspect="1"/>
          </p:cNvGrpSpPr>
          <p:nvPr/>
        </p:nvGrpSpPr>
        <p:grpSpPr>
          <a:xfrm>
            <a:off x="8833058" y="2882893"/>
            <a:ext cx="78089" cy="104118"/>
            <a:chOff x="3597505" y="5348931"/>
            <a:chExt cx="314758" cy="314758"/>
          </a:xfrm>
        </p:grpSpPr>
        <p:sp>
          <p:nvSpPr>
            <p:cNvPr id="120" name="Oval 119"/>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21" name="Group 120"/>
            <p:cNvGrpSpPr/>
            <p:nvPr/>
          </p:nvGrpSpPr>
          <p:grpSpPr>
            <a:xfrm>
              <a:off x="3685193" y="5436394"/>
              <a:ext cx="139382" cy="139832"/>
              <a:chOff x="6003191" y="4235559"/>
              <a:chExt cx="493776" cy="495372"/>
            </a:xfrm>
            <a:solidFill>
              <a:schemeClr val="accent4"/>
            </a:solidFill>
          </p:grpSpPr>
          <p:sp>
            <p:nvSpPr>
              <p:cNvPr id="12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23" name="Freeform 12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49" name="Group 48"/>
          <p:cNvGrpSpPr>
            <a:grpSpLocks noChangeAspect="1"/>
          </p:cNvGrpSpPr>
          <p:nvPr/>
        </p:nvGrpSpPr>
        <p:grpSpPr>
          <a:xfrm>
            <a:off x="8915508" y="2839082"/>
            <a:ext cx="78089" cy="104118"/>
            <a:chOff x="3597505" y="5348931"/>
            <a:chExt cx="314758" cy="314758"/>
          </a:xfrm>
        </p:grpSpPr>
        <p:sp>
          <p:nvSpPr>
            <p:cNvPr id="116" name="Oval 115"/>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17" name="Group 116"/>
            <p:cNvGrpSpPr/>
            <p:nvPr/>
          </p:nvGrpSpPr>
          <p:grpSpPr>
            <a:xfrm>
              <a:off x="3685193" y="5436394"/>
              <a:ext cx="139382" cy="139832"/>
              <a:chOff x="6003191" y="4235559"/>
              <a:chExt cx="493776" cy="495372"/>
            </a:xfrm>
            <a:solidFill>
              <a:schemeClr val="accent4"/>
            </a:solidFill>
          </p:grpSpPr>
          <p:sp>
            <p:nvSpPr>
              <p:cNvPr id="11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19" name="Freeform 11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50" name="Group 49"/>
          <p:cNvGrpSpPr>
            <a:grpSpLocks noChangeAspect="1"/>
          </p:cNvGrpSpPr>
          <p:nvPr/>
        </p:nvGrpSpPr>
        <p:grpSpPr>
          <a:xfrm>
            <a:off x="8437790" y="2625941"/>
            <a:ext cx="78089" cy="104118"/>
            <a:chOff x="3597505" y="5348931"/>
            <a:chExt cx="314758" cy="314758"/>
          </a:xfrm>
        </p:grpSpPr>
        <p:sp>
          <p:nvSpPr>
            <p:cNvPr id="112" name="Oval 111"/>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13" name="Group 112"/>
            <p:cNvGrpSpPr/>
            <p:nvPr/>
          </p:nvGrpSpPr>
          <p:grpSpPr>
            <a:xfrm>
              <a:off x="3685193" y="5436394"/>
              <a:ext cx="139382" cy="139832"/>
              <a:chOff x="6003191" y="4235559"/>
              <a:chExt cx="493776" cy="495372"/>
            </a:xfrm>
            <a:solidFill>
              <a:schemeClr val="accent4"/>
            </a:solidFill>
          </p:grpSpPr>
          <p:sp>
            <p:nvSpPr>
              <p:cNvPr id="11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15" name="Freeform 11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52" name="Group 51"/>
          <p:cNvGrpSpPr>
            <a:grpSpLocks noChangeAspect="1"/>
          </p:cNvGrpSpPr>
          <p:nvPr/>
        </p:nvGrpSpPr>
        <p:grpSpPr>
          <a:xfrm>
            <a:off x="8307869" y="2615532"/>
            <a:ext cx="78089" cy="104118"/>
            <a:chOff x="3597505" y="5348931"/>
            <a:chExt cx="314758" cy="314758"/>
          </a:xfrm>
        </p:grpSpPr>
        <p:sp>
          <p:nvSpPr>
            <p:cNvPr id="104" name="Oval 103"/>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05" name="Group 104"/>
            <p:cNvGrpSpPr/>
            <p:nvPr/>
          </p:nvGrpSpPr>
          <p:grpSpPr>
            <a:xfrm>
              <a:off x="3685193" y="5436394"/>
              <a:ext cx="139382" cy="139832"/>
              <a:chOff x="6003191" y="4235559"/>
              <a:chExt cx="493776" cy="495372"/>
            </a:xfrm>
            <a:solidFill>
              <a:schemeClr val="accent4"/>
            </a:solidFill>
          </p:grpSpPr>
          <p:sp>
            <p:nvSpPr>
              <p:cNvPr id="10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07" name="Freeform 10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53" name="Group 52"/>
          <p:cNvGrpSpPr>
            <a:grpSpLocks noChangeAspect="1"/>
          </p:cNvGrpSpPr>
          <p:nvPr/>
        </p:nvGrpSpPr>
        <p:grpSpPr>
          <a:xfrm>
            <a:off x="8214057" y="2553751"/>
            <a:ext cx="78089" cy="104118"/>
            <a:chOff x="3597505" y="5348931"/>
            <a:chExt cx="314758" cy="314758"/>
          </a:xfrm>
        </p:grpSpPr>
        <p:sp>
          <p:nvSpPr>
            <p:cNvPr id="100" name="Oval 99"/>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01" name="Group 100"/>
            <p:cNvGrpSpPr/>
            <p:nvPr/>
          </p:nvGrpSpPr>
          <p:grpSpPr>
            <a:xfrm>
              <a:off x="3685193" y="5436394"/>
              <a:ext cx="139382" cy="139832"/>
              <a:chOff x="6003191" y="4235559"/>
              <a:chExt cx="493776" cy="495372"/>
            </a:xfrm>
            <a:solidFill>
              <a:schemeClr val="accent4"/>
            </a:solidFill>
          </p:grpSpPr>
          <p:sp>
            <p:nvSpPr>
              <p:cNvPr id="10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03" name="Freeform 10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325" name="Group 324"/>
          <p:cNvGrpSpPr/>
          <p:nvPr/>
        </p:nvGrpSpPr>
        <p:grpSpPr>
          <a:xfrm>
            <a:off x="8051612" y="2716629"/>
            <a:ext cx="392820" cy="458188"/>
            <a:chOff x="8674649" y="3091741"/>
            <a:chExt cx="392820" cy="458188"/>
          </a:xfrm>
        </p:grpSpPr>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4649" y="3091741"/>
              <a:ext cx="392820" cy="458188"/>
            </a:xfrm>
            <a:prstGeom prst="rect">
              <a:avLst/>
            </a:prstGeom>
          </p:spPr>
        </p:pic>
        <p:grpSp>
          <p:nvGrpSpPr>
            <p:cNvPr id="47" name="Group 46"/>
            <p:cNvGrpSpPr>
              <a:grpSpLocks noChangeAspect="1"/>
            </p:cNvGrpSpPr>
            <p:nvPr/>
          </p:nvGrpSpPr>
          <p:grpSpPr>
            <a:xfrm>
              <a:off x="8689612" y="3293743"/>
              <a:ext cx="78089" cy="104118"/>
              <a:chOff x="3597505" y="5348931"/>
              <a:chExt cx="314758" cy="314758"/>
            </a:xfrm>
          </p:grpSpPr>
          <p:sp>
            <p:nvSpPr>
              <p:cNvPr id="124" name="Oval 123"/>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25" name="Group 124"/>
              <p:cNvGrpSpPr/>
              <p:nvPr/>
            </p:nvGrpSpPr>
            <p:grpSpPr>
              <a:xfrm>
                <a:off x="3685193" y="5436394"/>
                <a:ext cx="139382" cy="139832"/>
                <a:chOff x="6003191" y="4235559"/>
                <a:chExt cx="493776" cy="495372"/>
              </a:xfrm>
              <a:solidFill>
                <a:schemeClr val="accent4"/>
              </a:solidFill>
            </p:grpSpPr>
            <p:sp>
              <p:nvSpPr>
                <p:cNvPr id="12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27" name="Freeform 12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51" name="Group 50"/>
            <p:cNvGrpSpPr>
              <a:grpSpLocks noChangeAspect="1"/>
            </p:cNvGrpSpPr>
            <p:nvPr/>
          </p:nvGrpSpPr>
          <p:grpSpPr>
            <a:xfrm>
              <a:off x="8946734" y="3364079"/>
              <a:ext cx="78089" cy="104118"/>
              <a:chOff x="3597505" y="5348931"/>
              <a:chExt cx="314758" cy="314758"/>
            </a:xfrm>
          </p:grpSpPr>
          <p:sp>
            <p:nvSpPr>
              <p:cNvPr id="108" name="Oval 107"/>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109" name="Group 108"/>
              <p:cNvGrpSpPr/>
              <p:nvPr/>
            </p:nvGrpSpPr>
            <p:grpSpPr>
              <a:xfrm>
                <a:off x="3685193" y="5436394"/>
                <a:ext cx="139382" cy="139832"/>
                <a:chOff x="6003191" y="4235559"/>
                <a:chExt cx="493776" cy="495372"/>
              </a:xfrm>
              <a:solidFill>
                <a:schemeClr val="accent4"/>
              </a:solidFill>
            </p:grpSpPr>
            <p:sp>
              <p:nvSpPr>
                <p:cNvPr id="11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111" name="Freeform 11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54" name="Group 53"/>
            <p:cNvGrpSpPr>
              <a:grpSpLocks noChangeAspect="1"/>
            </p:cNvGrpSpPr>
            <p:nvPr/>
          </p:nvGrpSpPr>
          <p:grpSpPr>
            <a:xfrm>
              <a:off x="8766894" y="3384204"/>
              <a:ext cx="78089" cy="104118"/>
              <a:chOff x="3597505" y="5348931"/>
              <a:chExt cx="314758" cy="314758"/>
            </a:xfrm>
          </p:grpSpPr>
          <p:sp>
            <p:nvSpPr>
              <p:cNvPr id="96" name="Oval 95"/>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97" name="Group 96"/>
              <p:cNvGrpSpPr/>
              <p:nvPr/>
            </p:nvGrpSpPr>
            <p:grpSpPr>
              <a:xfrm>
                <a:off x="3685193" y="5436394"/>
                <a:ext cx="139382" cy="139832"/>
                <a:chOff x="6003191" y="4235559"/>
                <a:chExt cx="493776" cy="495372"/>
              </a:xfrm>
              <a:solidFill>
                <a:schemeClr val="accent4"/>
              </a:solidFill>
            </p:grpSpPr>
            <p:sp>
              <p:nvSpPr>
                <p:cNvPr id="9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99" name="Freeform 9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grpSp>
        <p:nvGrpSpPr>
          <p:cNvPr id="55" name="Group 54"/>
          <p:cNvGrpSpPr>
            <a:grpSpLocks noChangeAspect="1"/>
          </p:cNvGrpSpPr>
          <p:nvPr/>
        </p:nvGrpSpPr>
        <p:grpSpPr>
          <a:xfrm>
            <a:off x="8616437" y="2841605"/>
            <a:ext cx="78089" cy="104118"/>
            <a:chOff x="3597505" y="5348931"/>
            <a:chExt cx="314758" cy="314758"/>
          </a:xfrm>
        </p:grpSpPr>
        <p:sp>
          <p:nvSpPr>
            <p:cNvPr id="92" name="Oval 91"/>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93" name="Group 92"/>
            <p:cNvGrpSpPr/>
            <p:nvPr/>
          </p:nvGrpSpPr>
          <p:grpSpPr>
            <a:xfrm>
              <a:off x="3685193" y="5436394"/>
              <a:ext cx="139382" cy="139832"/>
              <a:chOff x="6003191" y="4235559"/>
              <a:chExt cx="493776" cy="495372"/>
            </a:xfrm>
            <a:solidFill>
              <a:schemeClr val="accent4"/>
            </a:solidFill>
          </p:grpSpPr>
          <p:sp>
            <p:nvSpPr>
              <p:cNvPr id="9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95" name="Freeform 9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56" name="Group 55"/>
          <p:cNvGrpSpPr/>
          <p:nvPr/>
        </p:nvGrpSpPr>
        <p:grpSpPr>
          <a:xfrm>
            <a:off x="7933624" y="3236422"/>
            <a:ext cx="826653" cy="192845"/>
            <a:chOff x="3965318" y="9039856"/>
            <a:chExt cx="1839180" cy="321788"/>
          </a:xfrm>
        </p:grpSpPr>
        <p:grpSp>
          <p:nvGrpSpPr>
            <p:cNvPr id="57" name="Group 56"/>
            <p:cNvGrpSpPr>
              <a:grpSpLocks noChangeAspect="1"/>
            </p:cNvGrpSpPr>
            <p:nvPr/>
          </p:nvGrpSpPr>
          <p:grpSpPr>
            <a:xfrm>
              <a:off x="3965318" y="9154451"/>
              <a:ext cx="173736" cy="173736"/>
              <a:chOff x="3597505" y="5348931"/>
              <a:chExt cx="314758" cy="314758"/>
            </a:xfrm>
          </p:grpSpPr>
          <p:sp>
            <p:nvSpPr>
              <p:cNvPr id="88" name="Oval 87"/>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89" name="Group 88"/>
              <p:cNvGrpSpPr/>
              <p:nvPr/>
            </p:nvGrpSpPr>
            <p:grpSpPr>
              <a:xfrm>
                <a:off x="3685193" y="5436394"/>
                <a:ext cx="139382" cy="139832"/>
                <a:chOff x="6003191" y="4235559"/>
                <a:chExt cx="493776" cy="495372"/>
              </a:xfrm>
              <a:solidFill>
                <a:schemeClr val="accent4"/>
              </a:solidFill>
            </p:grpSpPr>
            <p:sp>
              <p:nvSpPr>
                <p:cNvPr id="9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91" name="Freeform 9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58" name="Group 57"/>
            <p:cNvGrpSpPr>
              <a:grpSpLocks noChangeAspect="1"/>
            </p:cNvGrpSpPr>
            <p:nvPr/>
          </p:nvGrpSpPr>
          <p:grpSpPr>
            <a:xfrm>
              <a:off x="4959294" y="9039856"/>
              <a:ext cx="173736" cy="173736"/>
              <a:chOff x="3597505" y="5348931"/>
              <a:chExt cx="314758" cy="314758"/>
            </a:xfrm>
          </p:grpSpPr>
          <p:sp>
            <p:nvSpPr>
              <p:cNvPr id="84" name="Oval 83"/>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85" name="Group 84"/>
              <p:cNvGrpSpPr/>
              <p:nvPr/>
            </p:nvGrpSpPr>
            <p:grpSpPr>
              <a:xfrm>
                <a:off x="3685193" y="5436394"/>
                <a:ext cx="139382" cy="139832"/>
                <a:chOff x="6003191" y="4235559"/>
                <a:chExt cx="493776" cy="495372"/>
              </a:xfrm>
              <a:solidFill>
                <a:schemeClr val="accent4"/>
              </a:solidFill>
            </p:grpSpPr>
            <p:sp>
              <p:nvSpPr>
                <p:cNvPr id="8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87" name="Freeform 8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59" name="Group 58"/>
            <p:cNvGrpSpPr>
              <a:grpSpLocks noChangeAspect="1"/>
            </p:cNvGrpSpPr>
            <p:nvPr/>
          </p:nvGrpSpPr>
          <p:grpSpPr>
            <a:xfrm>
              <a:off x="5425022" y="9179374"/>
              <a:ext cx="173736" cy="173736"/>
              <a:chOff x="3597505" y="5348931"/>
              <a:chExt cx="314758" cy="314758"/>
            </a:xfrm>
          </p:grpSpPr>
          <p:sp>
            <p:nvSpPr>
              <p:cNvPr id="80" name="Oval 79"/>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81" name="Group 80"/>
              <p:cNvGrpSpPr/>
              <p:nvPr/>
            </p:nvGrpSpPr>
            <p:grpSpPr>
              <a:xfrm>
                <a:off x="3685193" y="5436394"/>
                <a:ext cx="139382" cy="139832"/>
                <a:chOff x="6003191" y="4235559"/>
                <a:chExt cx="493776" cy="495372"/>
              </a:xfrm>
              <a:solidFill>
                <a:schemeClr val="accent4"/>
              </a:solidFill>
            </p:grpSpPr>
            <p:sp>
              <p:nvSpPr>
                <p:cNvPr id="8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83" name="Freeform 8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60" name="Group 59"/>
            <p:cNvGrpSpPr>
              <a:grpSpLocks noChangeAspect="1"/>
            </p:cNvGrpSpPr>
            <p:nvPr/>
          </p:nvGrpSpPr>
          <p:grpSpPr>
            <a:xfrm>
              <a:off x="5630762" y="9086242"/>
              <a:ext cx="173736" cy="173736"/>
              <a:chOff x="3597505" y="5348931"/>
              <a:chExt cx="314758" cy="314758"/>
            </a:xfrm>
          </p:grpSpPr>
          <p:sp>
            <p:nvSpPr>
              <p:cNvPr id="76" name="Oval 75"/>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77" name="Group 76"/>
              <p:cNvGrpSpPr/>
              <p:nvPr/>
            </p:nvGrpSpPr>
            <p:grpSpPr>
              <a:xfrm>
                <a:off x="3685193" y="5436394"/>
                <a:ext cx="139382" cy="139832"/>
                <a:chOff x="6003191" y="4235559"/>
                <a:chExt cx="493776" cy="495372"/>
              </a:xfrm>
              <a:solidFill>
                <a:schemeClr val="accent4"/>
              </a:solidFill>
            </p:grpSpPr>
            <p:sp>
              <p:nvSpPr>
                <p:cNvPr id="7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79" name="Freeform 7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61" name="Group 60"/>
            <p:cNvGrpSpPr>
              <a:grpSpLocks noChangeAspect="1"/>
            </p:cNvGrpSpPr>
            <p:nvPr/>
          </p:nvGrpSpPr>
          <p:grpSpPr>
            <a:xfrm>
              <a:off x="5182387" y="9156355"/>
              <a:ext cx="173736" cy="173736"/>
              <a:chOff x="3597505" y="5348931"/>
              <a:chExt cx="314758" cy="314758"/>
            </a:xfrm>
          </p:grpSpPr>
          <p:sp>
            <p:nvSpPr>
              <p:cNvPr id="72" name="Oval 71"/>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73" name="Group 72"/>
              <p:cNvGrpSpPr/>
              <p:nvPr/>
            </p:nvGrpSpPr>
            <p:grpSpPr>
              <a:xfrm>
                <a:off x="3685193" y="5436394"/>
                <a:ext cx="139382" cy="139832"/>
                <a:chOff x="6003191" y="4235559"/>
                <a:chExt cx="493776" cy="495372"/>
              </a:xfrm>
              <a:solidFill>
                <a:schemeClr val="accent4"/>
              </a:solidFill>
            </p:grpSpPr>
            <p:sp>
              <p:nvSpPr>
                <p:cNvPr id="7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75" name="Freeform 7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62" name="Group 61"/>
            <p:cNvGrpSpPr>
              <a:grpSpLocks noChangeAspect="1"/>
            </p:cNvGrpSpPr>
            <p:nvPr/>
          </p:nvGrpSpPr>
          <p:grpSpPr>
            <a:xfrm>
              <a:off x="4495964" y="9111513"/>
              <a:ext cx="173736" cy="173736"/>
              <a:chOff x="3597505" y="5348931"/>
              <a:chExt cx="314758" cy="314758"/>
            </a:xfrm>
          </p:grpSpPr>
          <p:sp>
            <p:nvSpPr>
              <p:cNvPr id="68" name="Oval 67"/>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69" name="Group 68"/>
              <p:cNvGrpSpPr/>
              <p:nvPr/>
            </p:nvGrpSpPr>
            <p:grpSpPr>
              <a:xfrm>
                <a:off x="3685193" y="5436394"/>
                <a:ext cx="139382" cy="139832"/>
                <a:chOff x="6003191" y="4235559"/>
                <a:chExt cx="493776" cy="495372"/>
              </a:xfrm>
              <a:solidFill>
                <a:schemeClr val="accent4"/>
              </a:solidFill>
            </p:grpSpPr>
            <p:sp>
              <p:nvSpPr>
                <p:cNvPr id="7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71" name="Freeform 7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63" name="Group 62"/>
            <p:cNvGrpSpPr>
              <a:grpSpLocks noChangeAspect="1"/>
            </p:cNvGrpSpPr>
            <p:nvPr/>
          </p:nvGrpSpPr>
          <p:grpSpPr>
            <a:xfrm>
              <a:off x="4261372" y="9187908"/>
              <a:ext cx="173736" cy="173736"/>
              <a:chOff x="3597505" y="5348931"/>
              <a:chExt cx="314758" cy="314758"/>
            </a:xfrm>
          </p:grpSpPr>
          <p:sp>
            <p:nvSpPr>
              <p:cNvPr id="64" name="Oval 63"/>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65" name="Group 64"/>
              <p:cNvGrpSpPr/>
              <p:nvPr/>
            </p:nvGrpSpPr>
            <p:grpSpPr>
              <a:xfrm>
                <a:off x="3685193" y="5436394"/>
                <a:ext cx="139382" cy="139832"/>
                <a:chOff x="6003191" y="4235559"/>
                <a:chExt cx="493776" cy="495372"/>
              </a:xfrm>
              <a:solidFill>
                <a:schemeClr val="accent4"/>
              </a:solidFill>
            </p:grpSpPr>
            <p:sp>
              <p:nvSpPr>
                <p:cNvPr id="6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67" name="Freeform 6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pic>
        <p:nvPicPr>
          <p:cNvPr id="276" name="Picture 27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9230" y="1635314"/>
            <a:ext cx="1956544" cy="1793954"/>
          </a:xfrm>
          <a:prstGeom prst="rect">
            <a:avLst/>
          </a:prstGeom>
        </p:spPr>
      </p:pic>
      <p:grpSp>
        <p:nvGrpSpPr>
          <p:cNvPr id="277" name="Group 276"/>
          <p:cNvGrpSpPr/>
          <p:nvPr/>
        </p:nvGrpSpPr>
        <p:grpSpPr>
          <a:xfrm>
            <a:off x="972306" y="2619164"/>
            <a:ext cx="610671" cy="981020"/>
            <a:chOff x="4555181" y="1284546"/>
            <a:chExt cx="3020297" cy="4851997"/>
          </a:xfrm>
        </p:grpSpPr>
        <p:pic>
          <p:nvPicPr>
            <p:cNvPr id="278" name="magnified Buildi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55181" y="1284546"/>
              <a:ext cx="3020297" cy="4851997"/>
            </a:xfrm>
            <a:prstGeom prst="rect">
              <a:avLst/>
            </a:prstGeom>
          </p:spPr>
        </p:pic>
        <p:grpSp>
          <p:nvGrpSpPr>
            <p:cNvPr id="279" name="Group 278"/>
            <p:cNvGrpSpPr/>
            <p:nvPr/>
          </p:nvGrpSpPr>
          <p:grpSpPr>
            <a:xfrm>
              <a:off x="6266818" y="3346670"/>
              <a:ext cx="1196067" cy="2062257"/>
              <a:chOff x="7770984" y="2510002"/>
              <a:chExt cx="1196067" cy="1546693"/>
            </a:xfrm>
          </p:grpSpPr>
          <p:grpSp>
            <p:nvGrpSpPr>
              <p:cNvPr id="280" name="Group 279"/>
              <p:cNvGrpSpPr>
                <a:grpSpLocks noChangeAspect="1"/>
              </p:cNvGrpSpPr>
              <p:nvPr/>
            </p:nvGrpSpPr>
            <p:grpSpPr>
              <a:xfrm>
                <a:off x="8729307" y="2899395"/>
                <a:ext cx="237744" cy="237744"/>
                <a:chOff x="3597505" y="5348931"/>
                <a:chExt cx="314758" cy="314758"/>
              </a:xfrm>
            </p:grpSpPr>
            <p:sp>
              <p:nvSpPr>
                <p:cNvPr id="316" name="Oval 315"/>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317" name="Group 316"/>
                <p:cNvGrpSpPr/>
                <p:nvPr/>
              </p:nvGrpSpPr>
              <p:grpSpPr>
                <a:xfrm>
                  <a:off x="3685193" y="5436394"/>
                  <a:ext cx="139382" cy="139832"/>
                  <a:chOff x="6003191" y="4235559"/>
                  <a:chExt cx="493776" cy="495372"/>
                </a:xfrm>
                <a:solidFill>
                  <a:schemeClr val="accent4"/>
                </a:solidFill>
              </p:grpSpPr>
              <p:sp>
                <p:nvSpPr>
                  <p:cNvPr id="31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C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319" name="Freeform 31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C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281" name="Group 280"/>
              <p:cNvGrpSpPr>
                <a:grpSpLocks noChangeAspect="1"/>
              </p:cNvGrpSpPr>
              <p:nvPr/>
            </p:nvGrpSpPr>
            <p:grpSpPr>
              <a:xfrm>
                <a:off x="8369123" y="3451504"/>
                <a:ext cx="237744" cy="237744"/>
                <a:chOff x="3597505" y="5348931"/>
                <a:chExt cx="314758" cy="314758"/>
              </a:xfrm>
            </p:grpSpPr>
            <p:sp>
              <p:nvSpPr>
                <p:cNvPr id="312" name="Oval 311"/>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313" name="Group 312"/>
                <p:cNvGrpSpPr/>
                <p:nvPr/>
              </p:nvGrpSpPr>
              <p:grpSpPr>
                <a:xfrm>
                  <a:off x="3685193" y="5436394"/>
                  <a:ext cx="139382" cy="139832"/>
                  <a:chOff x="6003191" y="4235559"/>
                  <a:chExt cx="493776" cy="495372"/>
                </a:xfrm>
                <a:solidFill>
                  <a:schemeClr val="accent4"/>
                </a:solidFill>
              </p:grpSpPr>
              <p:sp>
                <p:nvSpPr>
                  <p:cNvPr id="31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315" name="Freeform 31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282" name="Group 281"/>
              <p:cNvGrpSpPr>
                <a:grpSpLocks noChangeAspect="1"/>
              </p:cNvGrpSpPr>
              <p:nvPr/>
            </p:nvGrpSpPr>
            <p:grpSpPr>
              <a:xfrm>
                <a:off x="8694497" y="3389067"/>
                <a:ext cx="237744" cy="237744"/>
                <a:chOff x="3597505" y="5348931"/>
                <a:chExt cx="314758" cy="314758"/>
              </a:xfrm>
            </p:grpSpPr>
            <p:sp>
              <p:nvSpPr>
                <p:cNvPr id="308" name="Oval 307"/>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309" name="Group 308"/>
                <p:cNvGrpSpPr/>
                <p:nvPr/>
              </p:nvGrpSpPr>
              <p:grpSpPr>
                <a:xfrm>
                  <a:off x="3685193" y="5436394"/>
                  <a:ext cx="139382" cy="139832"/>
                  <a:chOff x="6003191" y="4235559"/>
                  <a:chExt cx="493776" cy="495372"/>
                </a:xfrm>
                <a:solidFill>
                  <a:schemeClr val="accent4"/>
                </a:solidFill>
              </p:grpSpPr>
              <p:sp>
                <p:nvSpPr>
                  <p:cNvPr id="31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311" name="Freeform 31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283" name="Group 282"/>
              <p:cNvGrpSpPr>
                <a:grpSpLocks noChangeAspect="1"/>
              </p:cNvGrpSpPr>
              <p:nvPr/>
            </p:nvGrpSpPr>
            <p:grpSpPr>
              <a:xfrm>
                <a:off x="7820511" y="3818951"/>
                <a:ext cx="237744" cy="237744"/>
                <a:chOff x="3597505" y="5348931"/>
                <a:chExt cx="314758" cy="314758"/>
              </a:xfrm>
            </p:grpSpPr>
            <p:sp>
              <p:nvSpPr>
                <p:cNvPr id="304" name="Oval 303"/>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305" name="Group 304"/>
                <p:cNvGrpSpPr/>
                <p:nvPr/>
              </p:nvGrpSpPr>
              <p:grpSpPr>
                <a:xfrm>
                  <a:off x="3685193" y="5436394"/>
                  <a:ext cx="139382" cy="139832"/>
                  <a:chOff x="6003191" y="4235559"/>
                  <a:chExt cx="493776" cy="495372"/>
                </a:xfrm>
                <a:solidFill>
                  <a:schemeClr val="accent4"/>
                </a:solidFill>
              </p:grpSpPr>
              <p:sp>
                <p:nvSpPr>
                  <p:cNvPr id="306"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C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307" name="Freeform 306"/>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C00000"/>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284" name="Group 283"/>
              <p:cNvGrpSpPr>
                <a:grpSpLocks noChangeAspect="1"/>
              </p:cNvGrpSpPr>
              <p:nvPr/>
            </p:nvGrpSpPr>
            <p:grpSpPr>
              <a:xfrm>
                <a:off x="8407617" y="2510002"/>
                <a:ext cx="237744" cy="237744"/>
                <a:chOff x="3597505" y="5348931"/>
                <a:chExt cx="314758" cy="314758"/>
              </a:xfrm>
            </p:grpSpPr>
            <p:sp>
              <p:nvSpPr>
                <p:cNvPr id="300" name="Oval 299"/>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301" name="Group 300"/>
                <p:cNvGrpSpPr/>
                <p:nvPr/>
              </p:nvGrpSpPr>
              <p:grpSpPr>
                <a:xfrm>
                  <a:off x="3685193" y="5436394"/>
                  <a:ext cx="139382" cy="139832"/>
                  <a:chOff x="6003191" y="4235559"/>
                  <a:chExt cx="493776" cy="495372"/>
                </a:xfrm>
                <a:solidFill>
                  <a:schemeClr val="accent4"/>
                </a:solidFill>
              </p:grpSpPr>
              <p:sp>
                <p:nvSpPr>
                  <p:cNvPr id="302"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303" name="Freeform 302"/>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285" name="Group 284"/>
              <p:cNvGrpSpPr>
                <a:grpSpLocks noChangeAspect="1"/>
              </p:cNvGrpSpPr>
              <p:nvPr/>
            </p:nvGrpSpPr>
            <p:grpSpPr>
              <a:xfrm>
                <a:off x="8453547" y="3019300"/>
                <a:ext cx="237744" cy="237744"/>
                <a:chOff x="3597505" y="5348931"/>
                <a:chExt cx="314758" cy="314758"/>
              </a:xfrm>
            </p:grpSpPr>
            <p:sp>
              <p:nvSpPr>
                <p:cNvPr id="296" name="Oval 295"/>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297" name="Group 296"/>
                <p:cNvGrpSpPr/>
                <p:nvPr/>
              </p:nvGrpSpPr>
              <p:grpSpPr>
                <a:xfrm>
                  <a:off x="3685193" y="5436394"/>
                  <a:ext cx="139382" cy="139832"/>
                  <a:chOff x="6003191" y="4235559"/>
                  <a:chExt cx="493776" cy="495372"/>
                </a:xfrm>
                <a:solidFill>
                  <a:schemeClr val="accent4"/>
                </a:solidFill>
              </p:grpSpPr>
              <p:sp>
                <p:nvSpPr>
                  <p:cNvPr id="298"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299" name="Freeform 298"/>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286" name="Group 285"/>
              <p:cNvGrpSpPr>
                <a:grpSpLocks noChangeAspect="1"/>
              </p:cNvGrpSpPr>
              <p:nvPr/>
            </p:nvGrpSpPr>
            <p:grpSpPr>
              <a:xfrm>
                <a:off x="7770984" y="3019300"/>
                <a:ext cx="237744" cy="237744"/>
                <a:chOff x="3597505" y="5348931"/>
                <a:chExt cx="314758" cy="314758"/>
              </a:xfrm>
            </p:grpSpPr>
            <p:sp>
              <p:nvSpPr>
                <p:cNvPr id="292" name="Oval 291"/>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293" name="Group 292"/>
                <p:cNvGrpSpPr/>
                <p:nvPr/>
              </p:nvGrpSpPr>
              <p:grpSpPr>
                <a:xfrm>
                  <a:off x="3685193" y="5436394"/>
                  <a:ext cx="139382" cy="139832"/>
                  <a:chOff x="6003191" y="4235559"/>
                  <a:chExt cx="493776" cy="495372"/>
                </a:xfrm>
                <a:solidFill>
                  <a:schemeClr val="accent4"/>
                </a:solidFill>
              </p:grpSpPr>
              <p:sp>
                <p:nvSpPr>
                  <p:cNvPr id="294"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295" name="Freeform 294"/>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nvGrpSpPr>
              <p:cNvPr id="287" name="Group 286"/>
              <p:cNvGrpSpPr>
                <a:grpSpLocks noChangeAspect="1"/>
              </p:cNvGrpSpPr>
              <p:nvPr/>
            </p:nvGrpSpPr>
            <p:grpSpPr>
              <a:xfrm>
                <a:off x="7986237" y="3347091"/>
                <a:ext cx="237744" cy="237744"/>
                <a:chOff x="3597505" y="5348931"/>
                <a:chExt cx="314758" cy="314758"/>
              </a:xfrm>
            </p:grpSpPr>
            <p:sp>
              <p:nvSpPr>
                <p:cNvPr id="288" name="Oval 287"/>
                <p:cNvSpPr/>
                <p:nvPr/>
              </p:nvSpPr>
              <p:spPr>
                <a:xfrm>
                  <a:off x="3597505" y="5348931"/>
                  <a:ext cx="314758" cy="314758"/>
                </a:xfrm>
                <a:prstGeom prst="ellipse">
                  <a:avLst/>
                </a:prstGeom>
                <a:solidFill>
                  <a:schemeClr val="bg1"/>
                </a:solidFill>
                <a:ln w="25400" cap="rnd" cmpd="sng" algn="ctr">
                  <a:noFill/>
                  <a:prstDash val="sysDot"/>
                </a:ln>
                <a:effectLst>
                  <a:outerShdw blurRad="63500" sx="102000" sy="102000" algn="ctr" rotWithShape="0">
                    <a:prstClr val="black">
                      <a:alpha val="40000"/>
                    </a:prstClr>
                  </a:outerShdw>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just" defTabSz="685766"/>
                  <a:endParaRPr lang="ja-JP" altLang="en-US" kern="0" dirty="0">
                    <a:solidFill>
                      <a:srgbClr val="FFFFFF"/>
                    </a:solidFill>
                    <a:latin typeface="Arial"/>
                  </a:endParaRPr>
                </a:p>
              </p:txBody>
            </p:sp>
            <p:grpSp>
              <p:nvGrpSpPr>
                <p:cNvPr id="289" name="Group 288"/>
                <p:cNvGrpSpPr/>
                <p:nvPr/>
              </p:nvGrpSpPr>
              <p:grpSpPr>
                <a:xfrm>
                  <a:off x="3685193" y="5436394"/>
                  <a:ext cx="139382" cy="139832"/>
                  <a:chOff x="6003191" y="4235559"/>
                  <a:chExt cx="493776" cy="495372"/>
                </a:xfrm>
                <a:solidFill>
                  <a:schemeClr val="accent4"/>
                </a:solidFill>
              </p:grpSpPr>
              <p:sp>
                <p:nvSpPr>
                  <p:cNvPr id="290" name="Freeform 14"/>
                  <p:cNvSpPr>
                    <a:spLocks noEditPoints="1"/>
                  </p:cNvSpPr>
                  <p:nvPr/>
                </p:nvSpPr>
                <p:spPr bwMode="auto">
                  <a:xfrm>
                    <a:off x="6141153" y="4374017"/>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sp>
                <p:nvSpPr>
                  <p:cNvPr id="291" name="Freeform 290"/>
                  <p:cNvSpPr>
                    <a:spLocks noEditPoints="1"/>
                  </p:cNvSpPr>
                  <p:nvPr/>
                </p:nvSpPr>
                <p:spPr bwMode="auto">
                  <a:xfrm>
                    <a:off x="6003191" y="4235559"/>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a:endParaRPr lang="ja-JP" altLang="en-US" dirty="0">
                      <a:solidFill>
                        <a:srgbClr val="0096D6"/>
                      </a:solidFill>
                      <a:latin typeface="Arial"/>
                    </a:endParaRPr>
                  </a:p>
                </p:txBody>
              </p:sp>
            </p:grpSp>
          </p:grpSp>
        </p:grpSp>
      </p:grpSp>
      <p:cxnSp>
        <p:nvCxnSpPr>
          <p:cNvPr id="328" name="Straight Connector 327"/>
          <p:cNvCxnSpPr>
            <a:stCxn id="14" idx="2"/>
            <a:endCxn id="278" idx="0"/>
          </p:cNvCxnSpPr>
          <p:nvPr/>
        </p:nvCxnSpPr>
        <p:spPr>
          <a:xfrm>
            <a:off x="1277641" y="1118427"/>
            <a:ext cx="1" cy="1500737"/>
          </a:xfrm>
          <a:prstGeom prst="line">
            <a:avLst/>
          </a:prstGeom>
          <a:ln w="31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29" name="TextBox 328"/>
          <p:cNvSpPr txBox="1"/>
          <p:nvPr/>
        </p:nvSpPr>
        <p:spPr>
          <a:xfrm>
            <a:off x="188520" y="3711345"/>
            <a:ext cx="1917528" cy="523220"/>
          </a:xfrm>
          <a:prstGeom prst="rect">
            <a:avLst/>
          </a:prstGeom>
          <a:noFill/>
        </p:spPr>
        <p:txBody>
          <a:bodyPr wrap="square" rtlCol="0">
            <a:spAutoFit/>
          </a:bodyPr>
          <a:lstStyle/>
          <a:p>
            <a:pPr algn="ctr"/>
            <a:r>
              <a:rPr lang="en-US" altLang="ja-JP" sz="1600" dirty="0" smtClean="0">
                <a:solidFill>
                  <a:srgbClr val="58585B"/>
                </a:solidFill>
              </a:rPr>
              <a:t>Mobility Express</a:t>
            </a:r>
          </a:p>
          <a:p>
            <a:pPr algn="ctr"/>
            <a:r>
              <a:rPr lang="en-US" altLang="ja-JP" sz="1200" dirty="0" smtClean="0">
                <a:solidFill>
                  <a:srgbClr val="58585B"/>
                </a:solidFill>
              </a:rPr>
              <a:t>500 </a:t>
            </a:r>
            <a:r>
              <a:rPr lang="ja-JP" altLang="en-US" sz="1200" dirty="0" smtClean="0">
                <a:solidFill>
                  <a:srgbClr val="58585B"/>
                </a:solidFill>
              </a:rPr>
              <a:t>クライアントから</a:t>
            </a:r>
            <a:endParaRPr lang="ja-JP" altLang="en-US" sz="1200" dirty="0">
              <a:solidFill>
                <a:srgbClr val="58585B"/>
              </a:solidFill>
            </a:endParaRPr>
          </a:p>
        </p:txBody>
      </p:sp>
      <p:sp>
        <p:nvSpPr>
          <p:cNvPr id="330" name="TextBox 329"/>
          <p:cNvSpPr txBox="1"/>
          <p:nvPr/>
        </p:nvSpPr>
        <p:spPr>
          <a:xfrm>
            <a:off x="6723258" y="3711345"/>
            <a:ext cx="2420742" cy="523220"/>
          </a:xfrm>
          <a:prstGeom prst="rect">
            <a:avLst/>
          </a:prstGeom>
          <a:noFill/>
        </p:spPr>
        <p:txBody>
          <a:bodyPr wrap="square" rtlCol="0">
            <a:spAutoFit/>
          </a:bodyPr>
          <a:lstStyle/>
          <a:p>
            <a:pPr algn="ctr"/>
            <a:r>
              <a:rPr lang="en-US" altLang="ja-JP" sz="1600" dirty="0" smtClean="0">
                <a:solidFill>
                  <a:srgbClr val="58585B"/>
                </a:solidFill>
              </a:rPr>
              <a:t>Centralize</a:t>
            </a:r>
            <a:r>
              <a:rPr lang="en-US" altLang="ja-JP" sz="1600" dirty="0">
                <a:solidFill>
                  <a:srgbClr val="58585B"/>
                </a:solidFill>
              </a:rPr>
              <a:t>d</a:t>
            </a:r>
            <a:r>
              <a:rPr lang="en-US" altLang="ja-JP" sz="1600" dirty="0" smtClean="0">
                <a:solidFill>
                  <a:srgbClr val="58585B"/>
                </a:solidFill>
              </a:rPr>
              <a:t>/</a:t>
            </a:r>
            <a:r>
              <a:rPr lang="en-US" altLang="ja-JP" sz="1600" dirty="0" err="1" smtClean="0">
                <a:solidFill>
                  <a:srgbClr val="58585B"/>
                </a:solidFill>
              </a:rPr>
              <a:t>FlexConnect</a:t>
            </a:r>
            <a:endParaRPr lang="en-US" altLang="ja-JP" sz="1600" dirty="0" smtClean="0">
              <a:solidFill>
                <a:srgbClr val="58585B"/>
              </a:solidFill>
            </a:endParaRPr>
          </a:p>
          <a:p>
            <a:pPr algn="ctr"/>
            <a:r>
              <a:rPr lang="en-US" altLang="ja-JP" sz="1200" dirty="0" smtClean="0">
                <a:solidFill>
                  <a:srgbClr val="58585B"/>
                </a:solidFill>
              </a:rPr>
              <a:t>64,000 </a:t>
            </a:r>
            <a:r>
              <a:rPr lang="ja-JP" altLang="en-US" sz="1200" dirty="0" smtClean="0">
                <a:solidFill>
                  <a:srgbClr val="58585B"/>
                </a:solidFill>
              </a:rPr>
              <a:t>クライアントまで </a:t>
            </a:r>
            <a:endParaRPr lang="ja-JP" altLang="en-US" sz="1200" dirty="0">
              <a:solidFill>
                <a:srgbClr val="58585B"/>
              </a:solidFill>
            </a:endParaRPr>
          </a:p>
        </p:txBody>
      </p:sp>
      <p:sp>
        <p:nvSpPr>
          <p:cNvPr id="346" name="TextBox 345"/>
          <p:cNvSpPr txBox="1"/>
          <p:nvPr/>
        </p:nvSpPr>
        <p:spPr>
          <a:xfrm>
            <a:off x="1524052" y="3470524"/>
            <a:ext cx="1040150" cy="246221"/>
          </a:xfrm>
          <a:prstGeom prst="rect">
            <a:avLst/>
          </a:prstGeom>
          <a:noFill/>
        </p:spPr>
        <p:txBody>
          <a:bodyPr wrap="square" lIns="0" rIns="0" rtlCol="0">
            <a:spAutoFit/>
          </a:bodyPr>
          <a:lstStyle/>
          <a:p>
            <a:pPr algn="ctr"/>
            <a:r>
              <a:rPr lang="ja-JP" altLang="en-US" sz="1000" dirty="0" smtClean="0">
                <a:solidFill>
                  <a:srgbClr val="004BAF"/>
                </a:solidFill>
              </a:rPr>
              <a:t>アクセス ポイント</a:t>
            </a:r>
          </a:p>
        </p:txBody>
      </p:sp>
      <p:sp>
        <p:nvSpPr>
          <p:cNvPr id="341" name="TextBox 340"/>
          <p:cNvSpPr txBox="1"/>
          <p:nvPr/>
        </p:nvSpPr>
        <p:spPr>
          <a:xfrm>
            <a:off x="2564202" y="3470524"/>
            <a:ext cx="1040150" cy="246221"/>
          </a:xfrm>
          <a:prstGeom prst="rect">
            <a:avLst/>
          </a:prstGeom>
          <a:noFill/>
        </p:spPr>
        <p:txBody>
          <a:bodyPr wrap="square" lIns="0" rIns="0" rtlCol="0">
            <a:spAutoFit/>
          </a:bodyPr>
          <a:lstStyle/>
          <a:p>
            <a:pPr algn="ctr"/>
            <a:r>
              <a:rPr lang="ja-JP" altLang="en-US" sz="1000" dirty="0" smtClean="0">
                <a:solidFill>
                  <a:srgbClr val="004BAF"/>
                </a:solidFill>
              </a:rPr>
              <a:t>パブリック クラウド</a:t>
            </a:r>
          </a:p>
        </p:txBody>
      </p:sp>
      <p:grpSp>
        <p:nvGrpSpPr>
          <p:cNvPr id="369" name="Group 368"/>
          <p:cNvGrpSpPr/>
          <p:nvPr/>
        </p:nvGrpSpPr>
        <p:grpSpPr>
          <a:xfrm>
            <a:off x="5969419" y="3112699"/>
            <a:ext cx="390056" cy="390056"/>
            <a:chOff x="5619368" y="1862659"/>
            <a:chExt cx="762000" cy="762000"/>
          </a:xfrm>
        </p:grpSpPr>
        <p:sp>
          <p:nvSpPr>
            <p:cNvPr id="370" name="Oval 369"/>
            <p:cNvSpPr/>
            <p:nvPr/>
          </p:nvSpPr>
          <p:spPr>
            <a:xfrm>
              <a:off x="5619368" y="1862659"/>
              <a:ext cx="762000" cy="76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ja-JP" altLang="en-US" dirty="0">
                <a:solidFill>
                  <a:srgbClr val="FFFFFF"/>
                </a:solidFill>
              </a:endParaRPr>
            </a:p>
          </p:txBody>
        </p:sp>
        <p:grpSp>
          <p:nvGrpSpPr>
            <p:cNvPr id="372" name="Group 371"/>
            <p:cNvGrpSpPr/>
            <p:nvPr/>
          </p:nvGrpSpPr>
          <p:grpSpPr>
            <a:xfrm>
              <a:off x="5756700" y="2203603"/>
              <a:ext cx="487336" cy="155876"/>
              <a:chOff x="-1852083" y="2751667"/>
              <a:chExt cx="2878666" cy="920750"/>
            </a:xfrm>
          </p:grpSpPr>
          <p:sp>
            <p:nvSpPr>
              <p:cNvPr id="373" name="Rounded Rectangle 372"/>
              <p:cNvSpPr/>
              <p:nvPr/>
            </p:nvSpPr>
            <p:spPr>
              <a:xfrm>
                <a:off x="-1852083" y="2751667"/>
                <a:ext cx="2878666" cy="920750"/>
              </a:xfrm>
              <a:prstGeom prst="round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374" name="Oval 373"/>
              <p:cNvSpPr/>
              <p:nvPr/>
            </p:nvSpPr>
            <p:spPr>
              <a:xfrm>
                <a:off x="449864" y="3059803"/>
                <a:ext cx="264438" cy="26443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ja-JP" altLang="en-US" dirty="0">
                  <a:solidFill>
                    <a:srgbClr val="FFFFFF"/>
                  </a:solidFill>
                </a:endParaRPr>
              </a:p>
            </p:txBody>
          </p:sp>
        </p:grpSp>
      </p:grpSp>
      <p:sp>
        <p:nvSpPr>
          <p:cNvPr id="378" name="TextBox 377"/>
          <p:cNvSpPr txBox="1"/>
          <p:nvPr/>
        </p:nvSpPr>
        <p:spPr>
          <a:xfrm>
            <a:off x="3593805" y="3470524"/>
            <a:ext cx="1040150" cy="253916"/>
          </a:xfrm>
          <a:prstGeom prst="rect">
            <a:avLst/>
          </a:prstGeom>
          <a:noFill/>
        </p:spPr>
        <p:txBody>
          <a:bodyPr wrap="square" lIns="0" rIns="0" rtlCol="0">
            <a:spAutoFit/>
          </a:bodyPr>
          <a:lstStyle/>
          <a:p>
            <a:pPr algn="ctr"/>
            <a:r>
              <a:rPr lang="ja-JP" altLang="en-US" sz="1000" dirty="0" smtClean="0">
                <a:solidFill>
                  <a:srgbClr val="004BAF"/>
                </a:solidFill>
              </a:rPr>
              <a:t>ルータ  </a:t>
            </a:r>
          </a:p>
        </p:txBody>
      </p:sp>
      <p:sp>
        <p:nvSpPr>
          <p:cNvPr id="379" name="TextBox 378"/>
          <p:cNvSpPr txBox="1"/>
          <p:nvPr/>
        </p:nvSpPr>
        <p:spPr>
          <a:xfrm>
            <a:off x="4633955" y="3470524"/>
            <a:ext cx="1040150" cy="253916"/>
          </a:xfrm>
          <a:prstGeom prst="rect">
            <a:avLst/>
          </a:prstGeom>
          <a:noFill/>
        </p:spPr>
        <p:txBody>
          <a:bodyPr wrap="square" lIns="0" rIns="0" rtlCol="0">
            <a:spAutoFit/>
          </a:bodyPr>
          <a:lstStyle/>
          <a:p>
            <a:pPr algn="ctr"/>
            <a:r>
              <a:rPr lang="ja-JP" altLang="en-US" sz="1000" dirty="0" smtClean="0">
                <a:solidFill>
                  <a:srgbClr val="004BAF"/>
                </a:solidFill>
              </a:rPr>
              <a:t>スイッチ  </a:t>
            </a:r>
          </a:p>
        </p:txBody>
      </p:sp>
      <p:sp>
        <p:nvSpPr>
          <p:cNvPr id="380" name="TextBox 379"/>
          <p:cNvSpPr txBox="1"/>
          <p:nvPr/>
        </p:nvSpPr>
        <p:spPr>
          <a:xfrm>
            <a:off x="5659407" y="3470524"/>
            <a:ext cx="1040150" cy="253916"/>
          </a:xfrm>
          <a:prstGeom prst="rect">
            <a:avLst/>
          </a:prstGeom>
          <a:noFill/>
        </p:spPr>
        <p:txBody>
          <a:bodyPr wrap="square" lIns="0" rIns="0" rtlCol="0">
            <a:spAutoFit/>
          </a:bodyPr>
          <a:lstStyle/>
          <a:p>
            <a:pPr algn="ctr"/>
            <a:r>
              <a:rPr lang="ja-JP" altLang="en-US" sz="1000" dirty="0" smtClean="0">
                <a:solidFill>
                  <a:srgbClr val="004BAF"/>
                </a:solidFill>
              </a:rPr>
              <a:t>アプライアンス  </a:t>
            </a:r>
          </a:p>
        </p:txBody>
      </p:sp>
      <p:cxnSp>
        <p:nvCxnSpPr>
          <p:cNvPr id="383" name="Straight Arrow Connector 382"/>
          <p:cNvCxnSpPr/>
          <p:nvPr/>
        </p:nvCxnSpPr>
        <p:spPr>
          <a:xfrm>
            <a:off x="2106047" y="3942177"/>
            <a:ext cx="4617211" cy="0"/>
          </a:xfrm>
          <a:prstGeom prst="straightConnector1">
            <a:avLst/>
          </a:prstGeom>
          <a:ln>
            <a:solidFill>
              <a:srgbClr val="676767"/>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4" name="Rectangle 383"/>
          <p:cNvSpPr/>
          <p:nvPr/>
        </p:nvSpPr>
        <p:spPr>
          <a:xfrm>
            <a:off x="3537121" y="3803678"/>
            <a:ext cx="2007281" cy="276999"/>
          </a:xfrm>
          <a:prstGeom prst="rect">
            <a:avLst/>
          </a:prstGeom>
          <a:solidFill>
            <a:schemeClr val="bg1"/>
          </a:solidFill>
        </p:spPr>
        <p:txBody>
          <a:bodyPr wrap="none">
            <a:spAutoFit/>
          </a:bodyPr>
          <a:lstStyle/>
          <a:p>
            <a:pPr algn="ctr"/>
            <a:r>
              <a:rPr lang="ja-JP" altLang="en-US" sz="1200" dirty="0" smtClean="0">
                <a:solidFill>
                  <a:srgbClr val="58585B"/>
                </a:solidFill>
              </a:rPr>
              <a:t>組織の成長に合わせて拡大</a:t>
            </a:r>
            <a:endParaRPr lang="ja-JP" altLang="en-US" sz="1200" dirty="0">
              <a:solidFill>
                <a:srgbClr val="58585B"/>
              </a:solidFill>
            </a:endParaRPr>
          </a:p>
        </p:txBody>
      </p:sp>
      <p:sp>
        <p:nvSpPr>
          <p:cNvPr id="385" name="TextBox 384"/>
          <p:cNvSpPr txBox="1"/>
          <p:nvPr/>
        </p:nvSpPr>
        <p:spPr>
          <a:xfrm>
            <a:off x="2443512" y="1396462"/>
            <a:ext cx="3444332" cy="646331"/>
          </a:xfrm>
          <a:prstGeom prst="rect">
            <a:avLst/>
          </a:prstGeom>
          <a:noFill/>
        </p:spPr>
        <p:txBody>
          <a:bodyPr wrap="square" rtlCol="0">
            <a:spAutoFit/>
          </a:bodyPr>
          <a:lstStyle/>
          <a:p>
            <a:pPr algn="ctr"/>
            <a:r>
              <a:rPr lang="ja-JP" altLang="en-US" dirty="0" smtClean="0">
                <a:solidFill>
                  <a:srgbClr val="64BBE3"/>
                </a:solidFill>
              </a:rPr>
              <a:t>業務や予算に合った、</a:t>
            </a:r>
            <a:r>
              <a:rPr lang="en-US" altLang="ja-JP" dirty="0" smtClean="0">
                <a:solidFill>
                  <a:srgbClr val="64BBE3"/>
                </a:solidFill>
              </a:rPr>
              <a:t/>
            </a:r>
            <a:br>
              <a:rPr lang="en-US" altLang="ja-JP" dirty="0" smtClean="0">
                <a:solidFill>
                  <a:srgbClr val="64BBE3"/>
                </a:solidFill>
              </a:rPr>
            </a:br>
            <a:r>
              <a:rPr lang="ja-JP" altLang="en-US" dirty="0" smtClean="0">
                <a:solidFill>
                  <a:srgbClr val="64BBE3"/>
                </a:solidFill>
              </a:rPr>
              <a:t>場所を問わないワイヤレス管理 </a:t>
            </a:r>
            <a:endParaRPr lang="ja-JP" altLang="en-US" dirty="0">
              <a:solidFill>
                <a:srgbClr val="64BBE3"/>
              </a:solidFill>
            </a:endParaRPr>
          </a:p>
        </p:txBody>
      </p:sp>
      <p:sp>
        <p:nvSpPr>
          <p:cNvPr id="3" name="Rounded Rectangle 2"/>
          <p:cNvSpPr/>
          <p:nvPr/>
        </p:nvSpPr>
        <p:spPr>
          <a:xfrm>
            <a:off x="1750196" y="2839082"/>
            <a:ext cx="3717231" cy="590186"/>
          </a:xfrm>
          <a:prstGeom prst="roundRect">
            <a:avLst/>
          </a:prstGeom>
          <a:noFill/>
          <a:ln w="3175" cmpd="sng">
            <a:solidFill>
              <a:schemeClr val="accent4"/>
            </a:solidFill>
            <a:prstDash val="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grpSp>
        <p:nvGrpSpPr>
          <p:cNvPr id="375" name="Group 374"/>
          <p:cNvGrpSpPr/>
          <p:nvPr/>
        </p:nvGrpSpPr>
        <p:grpSpPr>
          <a:xfrm>
            <a:off x="1852599" y="3104236"/>
            <a:ext cx="390056" cy="390057"/>
            <a:chOff x="2013855" y="2356478"/>
            <a:chExt cx="390056" cy="390057"/>
          </a:xfrm>
        </p:grpSpPr>
        <p:sp>
          <p:nvSpPr>
            <p:cNvPr id="344" name="Oval 343"/>
            <p:cNvSpPr/>
            <p:nvPr/>
          </p:nvSpPr>
          <p:spPr>
            <a:xfrm>
              <a:off x="2013855" y="2356478"/>
              <a:ext cx="390056" cy="39005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ja-JP" altLang="en-US" dirty="0">
                <a:solidFill>
                  <a:srgbClr val="FFFFFF"/>
                </a:solidFill>
              </a:endParaRPr>
            </a:p>
          </p:txBody>
        </p:sp>
        <p:grpSp>
          <p:nvGrpSpPr>
            <p:cNvPr id="345" name="Group 382"/>
            <p:cNvGrpSpPr/>
            <p:nvPr/>
          </p:nvGrpSpPr>
          <p:grpSpPr>
            <a:xfrm>
              <a:off x="2083259" y="2424070"/>
              <a:ext cx="251248" cy="254874"/>
              <a:chOff x="2784571" y="3205550"/>
              <a:chExt cx="408950" cy="544212"/>
            </a:xfrm>
            <a:solidFill>
              <a:schemeClr val="accent1"/>
            </a:solidFill>
          </p:grpSpPr>
          <p:sp>
            <p:nvSpPr>
              <p:cNvPr id="347" name="Freeform 14"/>
              <p:cNvSpPr>
                <a:spLocks noEditPoints="1"/>
              </p:cNvSpPr>
              <p:nvPr/>
            </p:nvSpPr>
            <p:spPr bwMode="auto">
              <a:xfrm>
                <a:off x="2898832" y="3357659"/>
                <a:ext cx="180428" cy="239995"/>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p:spPr>
            <p:txBody>
              <a:bodyPr vert="horz" wrap="square" lIns="91440" tIns="45720" rIns="91440" bIns="45720" numCol="1" anchor="t" anchorCtr="0" compatLnSpc="1">
                <a:prstTxWarp prst="textNoShape">
                  <a:avLst/>
                </a:prstTxWarp>
              </a:bodyPr>
              <a:lstStyle/>
              <a:p>
                <a:endParaRPr lang="ja-JP" altLang="en-US" sz="1100" dirty="0">
                  <a:solidFill>
                    <a:srgbClr val="58585B"/>
                  </a:solidFill>
                </a:endParaRPr>
              </a:p>
            </p:txBody>
          </p:sp>
          <p:sp>
            <p:nvSpPr>
              <p:cNvPr id="348" name="Freeform 347"/>
              <p:cNvSpPr>
                <a:spLocks noEditPoints="1"/>
              </p:cNvSpPr>
              <p:nvPr/>
            </p:nvSpPr>
            <p:spPr bwMode="auto">
              <a:xfrm>
                <a:off x="2784571" y="3205550"/>
                <a:ext cx="408950" cy="54421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p:spPr>
            <p:txBody>
              <a:bodyPr vert="horz" wrap="square" lIns="91440" tIns="45720" rIns="91440" bIns="45720" numCol="1" anchor="t" anchorCtr="0" compatLnSpc="1">
                <a:prstTxWarp prst="textNoShape">
                  <a:avLst/>
                </a:prstTxWarp>
              </a:bodyPr>
              <a:lstStyle/>
              <a:p>
                <a:endParaRPr lang="ja-JP" altLang="en-US" sz="1100" dirty="0">
                  <a:solidFill>
                    <a:srgbClr val="58585B"/>
                  </a:solidFill>
                </a:endParaRPr>
              </a:p>
            </p:txBody>
          </p:sp>
        </p:grpSp>
      </p:grpSp>
      <p:grpSp>
        <p:nvGrpSpPr>
          <p:cNvPr id="377" name="Group 376"/>
          <p:cNvGrpSpPr/>
          <p:nvPr/>
        </p:nvGrpSpPr>
        <p:grpSpPr>
          <a:xfrm>
            <a:off x="2881804" y="3104236"/>
            <a:ext cx="390056" cy="390056"/>
            <a:chOff x="4172607" y="2326024"/>
            <a:chExt cx="390056" cy="390056"/>
          </a:xfrm>
        </p:grpSpPr>
        <p:sp>
          <p:nvSpPr>
            <p:cNvPr id="350" name="Oval 349"/>
            <p:cNvSpPr/>
            <p:nvPr/>
          </p:nvSpPr>
          <p:spPr>
            <a:xfrm>
              <a:off x="4172607" y="2326024"/>
              <a:ext cx="390056" cy="3900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ja-JP" altLang="en-US" dirty="0">
                <a:solidFill>
                  <a:srgbClr val="FFFFFF"/>
                </a:solidFill>
              </a:endParaRPr>
            </a:p>
          </p:txBody>
        </p:sp>
        <p:sp>
          <p:nvSpPr>
            <p:cNvPr id="351" name="Freeform 188"/>
            <p:cNvSpPr>
              <a:spLocks noChangeAspect="1" noEditPoints="1"/>
            </p:cNvSpPr>
            <p:nvPr/>
          </p:nvSpPr>
          <p:spPr bwMode="auto">
            <a:xfrm>
              <a:off x="4230798" y="2431129"/>
              <a:ext cx="273674" cy="181458"/>
            </a:xfrm>
            <a:custGeom>
              <a:avLst/>
              <a:gdLst>
                <a:gd name="T0" fmla="*/ 450 w 800"/>
                <a:gd name="T1" fmla="*/ 417 h 533"/>
                <a:gd name="T2" fmla="*/ 350 w 800"/>
                <a:gd name="T3" fmla="*/ 417 h 533"/>
                <a:gd name="T4" fmla="*/ 379 w 800"/>
                <a:gd name="T5" fmla="*/ 313 h 533"/>
                <a:gd name="T6" fmla="*/ 333 w 800"/>
                <a:gd name="T7" fmla="*/ 250 h 533"/>
                <a:gd name="T8" fmla="*/ 400 w 800"/>
                <a:gd name="T9" fmla="*/ 183 h 533"/>
                <a:gd name="T10" fmla="*/ 466 w 800"/>
                <a:gd name="T11" fmla="*/ 250 h 533"/>
                <a:gd name="T12" fmla="*/ 420 w 800"/>
                <a:gd name="T13" fmla="*/ 313 h 533"/>
                <a:gd name="T14" fmla="*/ 450 w 800"/>
                <a:gd name="T15" fmla="*/ 417 h 533"/>
                <a:gd name="T16" fmla="*/ 608 w 800"/>
                <a:gd name="T17" fmla="*/ 150 h 533"/>
                <a:gd name="T18" fmla="*/ 587 w 800"/>
                <a:gd name="T19" fmla="*/ 151 h 533"/>
                <a:gd name="T20" fmla="*/ 375 w 800"/>
                <a:gd name="T21" fmla="*/ 0 h 533"/>
                <a:gd name="T22" fmla="*/ 151 w 800"/>
                <a:gd name="T23" fmla="*/ 201 h 533"/>
                <a:gd name="T24" fmla="*/ 0 w 800"/>
                <a:gd name="T25" fmla="*/ 367 h 533"/>
                <a:gd name="T26" fmla="*/ 166 w 800"/>
                <a:gd name="T27" fmla="*/ 533 h 533"/>
                <a:gd name="T28" fmla="*/ 616 w 800"/>
                <a:gd name="T29" fmla="*/ 533 h 533"/>
                <a:gd name="T30" fmla="*/ 616 w 800"/>
                <a:gd name="T31" fmla="*/ 533 h 533"/>
                <a:gd name="T32" fmla="*/ 800 w 800"/>
                <a:gd name="T33" fmla="*/ 342 h 533"/>
                <a:gd name="T34" fmla="*/ 608 w 800"/>
                <a:gd name="T35" fmla="*/ 15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0" h="533">
                  <a:moveTo>
                    <a:pt x="450" y="417"/>
                  </a:moveTo>
                  <a:lnTo>
                    <a:pt x="350" y="417"/>
                  </a:lnTo>
                  <a:lnTo>
                    <a:pt x="379" y="313"/>
                  </a:lnTo>
                  <a:cubicBezTo>
                    <a:pt x="352" y="304"/>
                    <a:pt x="333" y="280"/>
                    <a:pt x="333" y="250"/>
                  </a:cubicBezTo>
                  <a:cubicBezTo>
                    <a:pt x="333" y="213"/>
                    <a:pt x="363" y="183"/>
                    <a:pt x="400" y="183"/>
                  </a:cubicBezTo>
                  <a:cubicBezTo>
                    <a:pt x="436" y="183"/>
                    <a:pt x="466" y="213"/>
                    <a:pt x="466" y="250"/>
                  </a:cubicBezTo>
                  <a:cubicBezTo>
                    <a:pt x="466" y="280"/>
                    <a:pt x="447" y="304"/>
                    <a:pt x="420" y="313"/>
                  </a:cubicBezTo>
                  <a:lnTo>
                    <a:pt x="450" y="417"/>
                  </a:lnTo>
                  <a:close/>
                  <a:moveTo>
                    <a:pt x="608" y="150"/>
                  </a:moveTo>
                  <a:cubicBezTo>
                    <a:pt x="601" y="150"/>
                    <a:pt x="594" y="150"/>
                    <a:pt x="587" y="151"/>
                  </a:cubicBezTo>
                  <a:cubicBezTo>
                    <a:pt x="556" y="63"/>
                    <a:pt x="473" y="0"/>
                    <a:pt x="375" y="0"/>
                  </a:cubicBezTo>
                  <a:cubicBezTo>
                    <a:pt x="259" y="0"/>
                    <a:pt x="163" y="88"/>
                    <a:pt x="151" y="201"/>
                  </a:cubicBezTo>
                  <a:cubicBezTo>
                    <a:pt x="66" y="209"/>
                    <a:pt x="0" y="280"/>
                    <a:pt x="0" y="367"/>
                  </a:cubicBezTo>
                  <a:cubicBezTo>
                    <a:pt x="0" y="459"/>
                    <a:pt x="74" y="533"/>
                    <a:pt x="166" y="533"/>
                  </a:cubicBezTo>
                  <a:lnTo>
                    <a:pt x="616" y="533"/>
                  </a:lnTo>
                  <a:lnTo>
                    <a:pt x="616" y="533"/>
                  </a:lnTo>
                  <a:cubicBezTo>
                    <a:pt x="718" y="529"/>
                    <a:pt x="800" y="445"/>
                    <a:pt x="800" y="342"/>
                  </a:cubicBezTo>
                  <a:cubicBezTo>
                    <a:pt x="800" y="236"/>
                    <a:pt x="714" y="150"/>
                    <a:pt x="608" y="15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ja-JP" altLang="en-US" dirty="0">
                <a:solidFill>
                  <a:srgbClr val="58585B"/>
                </a:solidFill>
              </a:endParaRPr>
            </a:p>
          </p:txBody>
        </p:sp>
      </p:grpSp>
      <p:grpSp>
        <p:nvGrpSpPr>
          <p:cNvPr id="353" name="Group 352"/>
          <p:cNvGrpSpPr/>
          <p:nvPr/>
        </p:nvGrpSpPr>
        <p:grpSpPr>
          <a:xfrm>
            <a:off x="4940214" y="3104236"/>
            <a:ext cx="390056" cy="390056"/>
            <a:chOff x="7023245" y="1862659"/>
            <a:chExt cx="762000" cy="762000"/>
          </a:xfrm>
        </p:grpSpPr>
        <p:sp>
          <p:nvSpPr>
            <p:cNvPr id="354" name="Oval 353"/>
            <p:cNvSpPr/>
            <p:nvPr/>
          </p:nvSpPr>
          <p:spPr>
            <a:xfrm>
              <a:off x="7023245" y="1862659"/>
              <a:ext cx="762000" cy="76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ja-JP" altLang="en-US" dirty="0">
                <a:solidFill>
                  <a:srgbClr val="FFFFFF"/>
                </a:solidFill>
              </a:endParaRPr>
            </a:p>
          </p:txBody>
        </p:sp>
        <p:grpSp>
          <p:nvGrpSpPr>
            <p:cNvPr id="356" name="Group 355"/>
            <p:cNvGrpSpPr/>
            <p:nvPr/>
          </p:nvGrpSpPr>
          <p:grpSpPr>
            <a:xfrm>
              <a:off x="7137918" y="2017697"/>
              <a:ext cx="532654" cy="433042"/>
              <a:chOff x="9829789" y="2215122"/>
              <a:chExt cx="532654" cy="433042"/>
            </a:xfrm>
          </p:grpSpPr>
          <p:sp>
            <p:nvSpPr>
              <p:cNvPr id="357" name="Right Arrow 356"/>
              <p:cNvSpPr/>
              <p:nvPr/>
            </p:nvSpPr>
            <p:spPr>
              <a:xfrm>
                <a:off x="10117990" y="2304934"/>
                <a:ext cx="244453" cy="163606"/>
              </a:xfrm>
              <a:prstGeom prst="rightArrow">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358" name="Right Arrow 357"/>
              <p:cNvSpPr/>
              <p:nvPr/>
            </p:nvSpPr>
            <p:spPr>
              <a:xfrm flipH="1">
                <a:off x="9829789" y="2215122"/>
                <a:ext cx="244453" cy="163606"/>
              </a:xfrm>
              <a:prstGeom prst="rightArrow">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359" name="Right Arrow 358"/>
              <p:cNvSpPr/>
              <p:nvPr/>
            </p:nvSpPr>
            <p:spPr>
              <a:xfrm>
                <a:off x="10117990" y="2484558"/>
                <a:ext cx="244453" cy="163606"/>
              </a:xfrm>
              <a:prstGeom prst="rightArrow">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360" name="Right Arrow 359"/>
              <p:cNvSpPr/>
              <p:nvPr/>
            </p:nvSpPr>
            <p:spPr>
              <a:xfrm flipH="1">
                <a:off x="9829789" y="2394746"/>
                <a:ext cx="244453" cy="163606"/>
              </a:xfrm>
              <a:prstGeom prst="rightArrow">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grpSp>
      </p:grpSp>
      <p:grpSp>
        <p:nvGrpSpPr>
          <p:cNvPr id="361" name="Group 360"/>
          <p:cNvGrpSpPr/>
          <p:nvPr/>
        </p:nvGrpSpPr>
        <p:grpSpPr>
          <a:xfrm>
            <a:off x="3911009" y="3104236"/>
            <a:ext cx="390056" cy="390056"/>
            <a:chOff x="8039245" y="1845731"/>
            <a:chExt cx="762000" cy="762000"/>
          </a:xfrm>
        </p:grpSpPr>
        <p:sp>
          <p:nvSpPr>
            <p:cNvPr id="362" name="Oval 361"/>
            <p:cNvSpPr/>
            <p:nvPr/>
          </p:nvSpPr>
          <p:spPr>
            <a:xfrm>
              <a:off x="8039245" y="1845731"/>
              <a:ext cx="762000" cy="76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ja-JP" altLang="en-US" dirty="0">
                <a:solidFill>
                  <a:srgbClr val="FFFFFF"/>
                </a:solidFill>
              </a:endParaRPr>
            </a:p>
          </p:txBody>
        </p:sp>
        <p:grpSp>
          <p:nvGrpSpPr>
            <p:cNvPr id="363" name="Group 362"/>
            <p:cNvGrpSpPr/>
            <p:nvPr/>
          </p:nvGrpSpPr>
          <p:grpSpPr>
            <a:xfrm>
              <a:off x="8125395" y="1924849"/>
              <a:ext cx="589701" cy="593164"/>
              <a:chOff x="9604954" y="1497020"/>
              <a:chExt cx="589701" cy="593164"/>
            </a:xfrm>
          </p:grpSpPr>
          <p:sp>
            <p:nvSpPr>
              <p:cNvPr id="365" name="Right Arrow 364"/>
              <p:cNvSpPr/>
              <p:nvPr/>
            </p:nvSpPr>
            <p:spPr>
              <a:xfrm>
                <a:off x="9950202" y="1720300"/>
                <a:ext cx="244453" cy="163606"/>
              </a:xfrm>
              <a:prstGeom prst="rightArrow">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366" name="Right Arrow 365"/>
              <p:cNvSpPr/>
              <p:nvPr/>
            </p:nvSpPr>
            <p:spPr>
              <a:xfrm rot="5400000" flipH="1">
                <a:off x="9777235" y="1537444"/>
                <a:ext cx="244453" cy="163606"/>
              </a:xfrm>
              <a:prstGeom prst="rightArrow">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367" name="Right Arrow 366"/>
              <p:cNvSpPr/>
              <p:nvPr/>
            </p:nvSpPr>
            <p:spPr>
              <a:xfrm rot="5400000">
                <a:off x="9780138" y="1886155"/>
                <a:ext cx="244453" cy="163606"/>
              </a:xfrm>
              <a:prstGeom prst="rightArrow">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sp>
            <p:nvSpPr>
              <p:cNvPr id="368" name="Right Arrow 367"/>
              <p:cNvSpPr/>
              <p:nvPr/>
            </p:nvSpPr>
            <p:spPr>
              <a:xfrm flipH="1">
                <a:off x="9604954" y="1720300"/>
                <a:ext cx="244453" cy="163606"/>
              </a:xfrm>
              <a:prstGeom prst="rightArrow">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smtClean="0">
                  <a:solidFill>
                    <a:srgbClr val="FFFFFF"/>
                  </a:solidFill>
                </a:endParaRPr>
              </a:p>
            </p:txBody>
          </p:sp>
        </p:grpSp>
      </p:grpSp>
      <p:sp>
        <p:nvSpPr>
          <p:cNvPr id="4" name="TextBox 3"/>
          <p:cNvSpPr txBox="1"/>
          <p:nvPr/>
        </p:nvSpPr>
        <p:spPr>
          <a:xfrm>
            <a:off x="1754969" y="2820510"/>
            <a:ext cx="3712458" cy="253916"/>
          </a:xfrm>
          <a:prstGeom prst="rect">
            <a:avLst/>
          </a:prstGeom>
          <a:noFill/>
        </p:spPr>
        <p:txBody>
          <a:bodyPr wrap="square" rtlCol="0">
            <a:spAutoFit/>
          </a:bodyPr>
          <a:lstStyle/>
          <a:p>
            <a:pPr algn="ctr"/>
            <a:r>
              <a:rPr lang="ja-JP" altLang="en-US" sz="1050" dirty="0" smtClean="0">
                <a:solidFill>
                  <a:srgbClr val="9E9EA2"/>
                </a:solidFill>
              </a:rPr>
              <a:t>仮想化ワイヤレス管理 </a:t>
            </a:r>
            <a:endParaRPr lang="ja-JP" altLang="en-US" sz="1050" dirty="0">
              <a:solidFill>
                <a:srgbClr val="9E9EA2"/>
              </a:solidFill>
            </a:endParaRPr>
          </a:p>
        </p:txBody>
      </p:sp>
      <p:cxnSp>
        <p:nvCxnSpPr>
          <p:cNvPr id="6" name="直線矢印コネクタ 5"/>
          <p:cNvCxnSpPr/>
          <p:nvPr/>
        </p:nvCxnSpPr>
        <p:spPr>
          <a:xfrm>
            <a:off x="437765" y="4314880"/>
            <a:ext cx="8426710" cy="41955"/>
          </a:xfrm>
          <a:prstGeom prst="straightConnector1">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720726" y="4135713"/>
            <a:ext cx="1963999" cy="369332"/>
          </a:xfrm>
          <a:prstGeom prst="rect">
            <a:avLst/>
          </a:prstGeom>
          <a:solidFill>
            <a:schemeClr val="bg1"/>
          </a:solidFill>
        </p:spPr>
        <p:txBody>
          <a:bodyPr wrap="none" rtlCol="0">
            <a:spAutoFit/>
          </a:bodyPr>
          <a:lstStyle/>
          <a:p>
            <a:r>
              <a:rPr kumimoji="1" lang="en-US" altLang="ja-JP" dirty="0" smtClean="0">
                <a:solidFill>
                  <a:srgbClr val="FF0000"/>
                </a:solidFill>
              </a:rPr>
              <a:t>OS</a:t>
            </a:r>
            <a:r>
              <a:rPr kumimoji="1" lang="ja-JP" altLang="en-US" dirty="0" smtClean="0">
                <a:solidFill>
                  <a:srgbClr val="FF0000"/>
                </a:solidFill>
              </a:rPr>
              <a:t>コンバート可能</a:t>
            </a:r>
            <a:endParaRPr kumimoji="1" lang="ja-JP" altLang="en-US" dirty="0">
              <a:solidFill>
                <a:srgbClr val="FF0000"/>
              </a:solidFill>
            </a:endParaRPr>
          </a:p>
        </p:txBody>
      </p:sp>
      <p:grpSp>
        <p:nvGrpSpPr>
          <p:cNvPr id="263" name="Group 59"/>
          <p:cNvGrpSpPr/>
          <p:nvPr/>
        </p:nvGrpSpPr>
        <p:grpSpPr>
          <a:xfrm>
            <a:off x="-69" y="4635711"/>
            <a:ext cx="9143998" cy="509428"/>
            <a:chOff x="1379968" y="3884602"/>
            <a:chExt cx="8305500" cy="380178"/>
          </a:xfrm>
          <a:effectLst/>
        </p:grpSpPr>
        <p:sp>
          <p:nvSpPr>
            <p:cNvPr id="264" name="Right Arrow 62"/>
            <p:cNvSpPr/>
            <p:nvPr/>
          </p:nvSpPr>
          <p:spPr>
            <a:xfrm>
              <a:off x="1379968" y="3884602"/>
              <a:ext cx="8305500" cy="380178"/>
            </a:xfrm>
            <a:prstGeom prst="rightArrow">
              <a:avLst>
                <a:gd name="adj1" fmla="val 100000"/>
                <a:gd name="adj2" fmla="val 0"/>
              </a:avLst>
            </a:prstGeom>
            <a:solidFill>
              <a:srgbClr val="2968AF"/>
            </a:solidFill>
            <a:ln w="9525" cap="flat" cmpd="sng" algn="ctr">
              <a:noFill/>
              <a:prstDash val="solid"/>
            </a:ln>
            <a:effectLst/>
          </p:spPr>
          <p:txBody>
            <a:bodyPr rtlCol="0" anchor="ctr"/>
            <a:lstStyle/>
            <a:p>
              <a:pPr algn="ctr" defTabSz="342900" fontAlgn="auto">
                <a:spcBef>
                  <a:spcPts val="0"/>
                </a:spcBef>
                <a:spcAft>
                  <a:spcPts val="0"/>
                </a:spcAft>
                <a:defRPr/>
              </a:pPr>
              <a:endParaRPr lang="en-US" kern="0" dirty="0" smtClean="0">
                <a:solidFill>
                  <a:srgbClr val="FFFFFF"/>
                </a:solidFill>
                <a:latin typeface="Arial"/>
              </a:endParaRPr>
            </a:p>
          </p:txBody>
        </p:sp>
        <p:sp>
          <p:nvSpPr>
            <p:cNvPr id="265" name="TextBox 63"/>
            <p:cNvSpPr txBox="1"/>
            <p:nvPr/>
          </p:nvSpPr>
          <p:spPr>
            <a:xfrm>
              <a:off x="1476043" y="3917273"/>
              <a:ext cx="8121133" cy="344533"/>
            </a:xfrm>
            <a:prstGeom prst="rect">
              <a:avLst/>
            </a:prstGeom>
            <a:noFill/>
            <a:effectLst/>
          </p:spPr>
          <p:txBody>
            <a:bodyPr wrap="square" rtlCol="0">
              <a:spAutoFit/>
            </a:bodyPr>
            <a:lstStyle/>
            <a:p>
              <a:pPr algn="ctr" defTabSz="914400" fontAlgn="auto">
                <a:spcBef>
                  <a:spcPts val="0"/>
                </a:spcBef>
                <a:spcAft>
                  <a:spcPts val="0"/>
                </a:spcAft>
                <a:defRPr/>
              </a:pPr>
              <a:r>
                <a:rPr lang="en-US" altLang="ja-JP" sz="2400" kern="0" dirty="0" smtClean="0">
                  <a:solidFill>
                    <a:srgbClr val="FFFFFF"/>
                  </a:solidFill>
                </a:rPr>
                <a:t>3</a:t>
              </a:r>
              <a:r>
                <a:rPr lang="ja-JP" altLang="en-US" sz="2400" kern="0" dirty="0" smtClean="0">
                  <a:solidFill>
                    <a:srgbClr val="FFFFFF"/>
                  </a:solidFill>
                </a:rPr>
                <a:t>ステップ初期設定＆ベストプラクティス</a:t>
              </a:r>
              <a:r>
                <a:rPr lang="en-US" altLang="ja-JP" sz="2400" kern="0" dirty="0" smtClean="0">
                  <a:solidFill>
                    <a:srgbClr val="FFFFFF"/>
                  </a:solidFill>
                </a:rPr>
                <a:t>(</a:t>
              </a:r>
              <a:r>
                <a:rPr lang="ja-JP" altLang="en-US" sz="2400" kern="0" dirty="0" smtClean="0">
                  <a:solidFill>
                    <a:srgbClr val="FFFFFF"/>
                  </a:solidFill>
                </a:rPr>
                <a:t>シスコ推奨設定</a:t>
              </a:r>
              <a:r>
                <a:rPr lang="en-US" altLang="ja-JP" sz="2400" kern="0" dirty="0" smtClean="0">
                  <a:solidFill>
                    <a:srgbClr val="FFFFFF"/>
                  </a:solidFill>
                </a:rPr>
                <a:t>)</a:t>
              </a:r>
              <a:r>
                <a:rPr lang="ja-JP" altLang="en-US" sz="2400" kern="0" dirty="0" smtClean="0">
                  <a:solidFill>
                    <a:srgbClr val="FFFFFF"/>
                  </a:solidFill>
                </a:rPr>
                <a:t>自動投入</a:t>
              </a:r>
              <a:endParaRPr lang="en-US" sz="1200" i="1" kern="0" dirty="0" smtClean="0">
                <a:solidFill>
                  <a:srgbClr val="FFFFFF">
                    <a:alpha val="70000"/>
                  </a:srgbClr>
                </a:solidFill>
              </a:endParaRPr>
            </a:p>
          </p:txBody>
        </p:sp>
      </p:grpSp>
    </p:spTree>
    <p:extLst>
      <p:ext uri="{BB962C8B-B14F-4D97-AF65-F5344CB8AC3E}">
        <p14:creationId xmlns:p14="http://schemas.microsoft.com/office/powerpoint/2010/main" val="1929035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 calcmode="lin" valueType="num">
                                      <p:cBhvr additive="base">
                                        <p:cTn id="7" dur="500" fill="hold"/>
                                        <p:tgtEl>
                                          <p:spTgt spid="263"/>
                                        </p:tgtEl>
                                        <p:attrNameLst>
                                          <p:attrName>ppt_x</p:attrName>
                                        </p:attrNameLst>
                                      </p:cBhvr>
                                      <p:tavLst>
                                        <p:tav tm="0">
                                          <p:val>
                                            <p:strVal val="#ppt_x"/>
                                          </p:val>
                                        </p:tav>
                                        <p:tav tm="100000">
                                          <p:val>
                                            <p:strVal val="#ppt_x"/>
                                          </p:val>
                                        </p:tav>
                                      </p:tavLst>
                                    </p:anim>
                                    <p:anim calcmode="lin" valueType="num">
                                      <p:cBhvr additive="base">
                                        <p:cTn id="8" dur="500" fill="hold"/>
                                        <p:tgtEl>
                                          <p:spTgt spid="2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WAP</a:t>
            </a:r>
            <a:br>
              <a:rPr kumimoji="1" lang="en-US" altLang="ja-JP" dirty="0" smtClean="0"/>
            </a:br>
            <a:r>
              <a:rPr lang="ja-JP" altLang="en-US" dirty="0" smtClean="0"/>
              <a:t>スモールビジネス製品ご紹介</a:t>
            </a:r>
            <a:endParaRPr kumimoji="1" lang="ja-JP" altLang="en-US" dirty="0"/>
          </a:p>
        </p:txBody>
      </p:sp>
    </p:spTree>
    <p:extLst>
      <p:ext uri="{BB962C8B-B14F-4D97-AF65-F5344CB8AC3E}">
        <p14:creationId xmlns:p14="http://schemas.microsoft.com/office/powerpoint/2010/main" val="953442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73153"/>
            <a:ext cx="9144000" cy="364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 name="Rectangle 195"/>
          <p:cNvSpPr/>
          <p:nvPr/>
        </p:nvSpPr>
        <p:spPr>
          <a:xfrm>
            <a:off x="-12700" y="1073154"/>
            <a:ext cx="9155114" cy="3649660"/>
          </a:xfrm>
          <a:prstGeom prst="rect">
            <a:avLst/>
          </a:pr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latin typeface="+mj-lt"/>
            </a:endParaRPr>
          </a:p>
        </p:txBody>
      </p:sp>
      <p:sp>
        <p:nvSpPr>
          <p:cNvPr id="20" name="TextBox 19"/>
          <p:cNvSpPr txBox="1"/>
          <p:nvPr/>
        </p:nvSpPr>
        <p:spPr>
          <a:xfrm>
            <a:off x="338138" y="4492000"/>
            <a:ext cx="1654620" cy="200055"/>
          </a:xfrm>
          <a:prstGeom prst="rect">
            <a:avLst/>
          </a:prstGeom>
          <a:noFill/>
        </p:spPr>
        <p:txBody>
          <a:bodyPr wrap="none">
            <a:spAutoFit/>
          </a:bodyPr>
          <a:lstStyle/>
          <a:p>
            <a:pPr>
              <a:defRPr/>
            </a:pPr>
            <a:r>
              <a:rPr lang="en-US" sz="700" dirty="0">
                <a:solidFill>
                  <a:schemeClr val="tx1">
                    <a:lumMod val="60000"/>
                    <a:lumOff val="40000"/>
                  </a:schemeClr>
                </a:solidFill>
                <a:latin typeface="+mj-lt"/>
              </a:rPr>
              <a:t>Cisco </a:t>
            </a:r>
            <a:r>
              <a:rPr lang="en-US" sz="700" dirty="0" smtClean="0">
                <a:solidFill>
                  <a:schemeClr val="tx1">
                    <a:lumMod val="60000"/>
                    <a:lumOff val="40000"/>
                  </a:schemeClr>
                </a:solidFill>
                <a:latin typeface="+mj-lt"/>
              </a:rPr>
              <a:t>2016 Virtual </a:t>
            </a:r>
            <a:r>
              <a:rPr lang="en-US" sz="700" dirty="0">
                <a:solidFill>
                  <a:schemeClr val="tx1">
                    <a:lumMod val="60000"/>
                    <a:lumOff val="40000"/>
                  </a:schemeClr>
                </a:solidFill>
                <a:latin typeface="+mj-lt"/>
              </a:rPr>
              <a:t>Networking Index </a:t>
            </a:r>
          </a:p>
        </p:txBody>
      </p:sp>
      <p:sp>
        <p:nvSpPr>
          <p:cNvPr id="11" name="Title 10"/>
          <p:cNvSpPr>
            <a:spLocks noGrp="1"/>
          </p:cNvSpPr>
          <p:nvPr>
            <p:ph type="title"/>
          </p:nvPr>
        </p:nvSpPr>
        <p:spPr/>
        <p:txBody>
          <a:bodyPr/>
          <a:lstStyle/>
          <a:p>
            <a:r>
              <a:rPr lang="ja-JP" altLang="en-US" dirty="0" smtClean="0"/>
              <a:t>デジタル化するビジネスがもたらす変化</a:t>
            </a:r>
            <a:endParaRPr lang="en-US" dirty="0"/>
          </a:p>
        </p:txBody>
      </p:sp>
      <p:grpSp>
        <p:nvGrpSpPr>
          <p:cNvPr id="2" name="Group 41"/>
          <p:cNvGrpSpPr>
            <a:grpSpLocks/>
          </p:cNvGrpSpPr>
          <p:nvPr/>
        </p:nvGrpSpPr>
        <p:grpSpPr bwMode="auto">
          <a:xfrm>
            <a:off x="3313870" y="1471342"/>
            <a:ext cx="6356540" cy="1631216"/>
            <a:chOff x="3833712" y="1552791"/>
            <a:chExt cx="3625244" cy="1630431"/>
          </a:xfrm>
        </p:grpSpPr>
        <p:sp>
          <p:nvSpPr>
            <p:cNvPr id="1037" name="TextBox 39"/>
            <p:cNvSpPr txBox="1">
              <a:spLocks noChangeArrowheads="1"/>
            </p:cNvSpPr>
            <p:nvPr/>
          </p:nvSpPr>
          <p:spPr bwMode="auto">
            <a:xfrm>
              <a:off x="3833712" y="1552791"/>
              <a:ext cx="3517740" cy="1630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0" b="1" dirty="0">
                  <a:solidFill>
                    <a:schemeClr val="tx2"/>
                  </a:solidFill>
                  <a:latin typeface="+mj-lt"/>
                  <a:cs typeface="Arial Narrow" charset="0"/>
                </a:rPr>
                <a:t>10X</a:t>
              </a:r>
            </a:p>
          </p:txBody>
        </p:sp>
        <p:sp>
          <p:nvSpPr>
            <p:cNvPr id="1038" name="TextBox 40"/>
            <p:cNvSpPr txBox="1">
              <a:spLocks noChangeArrowheads="1"/>
            </p:cNvSpPr>
            <p:nvPr/>
          </p:nvSpPr>
          <p:spPr bwMode="auto">
            <a:xfrm>
              <a:off x="5273165" y="1778428"/>
              <a:ext cx="2185791" cy="119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dirty="0" smtClean="0">
                  <a:latin typeface="+mj-lt"/>
                </a:rPr>
                <a:t>モバイルデバイス上の</a:t>
              </a:r>
              <a:endParaRPr lang="en-US" altLang="ja-JP" dirty="0" smtClean="0">
                <a:latin typeface="+mj-lt"/>
              </a:endParaRPr>
            </a:p>
            <a:p>
              <a:pPr eaLnBrk="1" hangingPunct="1"/>
              <a:r>
                <a:rPr lang="ja-JP" altLang="en-US" dirty="0" smtClean="0">
                  <a:latin typeface="+mj-lt"/>
                </a:rPr>
                <a:t>トラフィック</a:t>
              </a:r>
              <a:r>
                <a:rPr lang="en-US" dirty="0" smtClean="0">
                  <a:latin typeface="+mj-lt"/>
                </a:rPr>
                <a:t> </a:t>
              </a:r>
              <a:r>
                <a:rPr lang="ja-JP" altLang="en-US" dirty="0" smtClean="0">
                  <a:latin typeface="+mj-lt"/>
                </a:rPr>
                <a:t>増加</a:t>
              </a:r>
              <a:endParaRPr lang="en-US" dirty="0">
                <a:latin typeface="+mj-lt"/>
              </a:endParaRPr>
            </a:p>
            <a:p>
              <a:pPr eaLnBrk="1" hangingPunct="1"/>
              <a:r>
                <a:rPr lang="en-US" dirty="0">
                  <a:latin typeface="+mj-lt"/>
                </a:rPr>
                <a:t>(2014 – 2019)</a:t>
              </a:r>
              <a:r>
                <a:rPr lang="en-US" baseline="30000" dirty="0">
                  <a:latin typeface="+mj-lt"/>
                </a:rPr>
                <a:t>1 </a:t>
              </a:r>
            </a:p>
          </p:txBody>
        </p:sp>
      </p:grpSp>
      <p:cxnSp>
        <p:nvCxnSpPr>
          <p:cNvPr id="50" name="Straight Connector 49"/>
          <p:cNvCxnSpPr/>
          <p:nvPr/>
        </p:nvCxnSpPr>
        <p:spPr>
          <a:xfrm>
            <a:off x="246063" y="3189025"/>
            <a:ext cx="8632825"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 name="Group 53"/>
          <p:cNvGrpSpPr>
            <a:grpSpLocks/>
          </p:cNvGrpSpPr>
          <p:nvPr/>
        </p:nvGrpSpPr>
        <p:grpSpPr bwMode="auto">
          <a:xfrm>
            <a:off x="246063" y="3512881"/>
            <a:ext cx="8632825" cy="646331"/>
            <a:chOff x="245604" y="3602563"/>
            <a:chExt cx="8634046" cy="646548"/>
          </a:xfrm>
        </p:grpSpPr>
        <p:sp>
          <p:nvSpPr>
            <p:cNvPr id="1032" name="Rectangle 47"/>
            <p:cNvSpPr>
              <a:spLocks noChangeArrowheads="1"/>
            </p:cNvSpPr>
            <p:nvPr/>
          </p:nvSpPr>
          <p:spPr bwMode="auto">
            <a:xfrm>
              <a:off x="245604" y="3602563"/>
              <a:ext cx="3056396" cy="646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ts val="600"/>
                </a:spcBef>
                <a:spcAft>
                  <a:spcPts val="600"/>
                </a:spcAft>
                <a:buClr>
                  <a:schemeClr val="tx2"/>
                </a:buClr>
              </a:pPr>
              <a:r>
                <a:rPr lang="ja-JP" altLang="en-US" sz="1800" dirty="0" smtClean="0">
                  <a:latin typeface="+mj-lt"/>
                </a:rPr>
                <a:t>より高い期待にこたえる</a:t>
              </a:r>
              <a:r>
                <a:rPr lang="ja-JP" altLang="ja-JP" dirty="0">
                  <a:latin typeface="+mj-lt"/>
                </a:rPr>
                <a:t>　</a:t>
              </a:r>
              <a:r>
                <a:rPr lang="ja-JP" altLang="en-US" dirty="0" smtClean="0">
                  <a:latin typeface="+mj-lt"/>
                </a:rPr>
                <a:t>　　</a:t>
              </a:r>
              <a:r>
                <a:rPr lang="ja-JP" altLang="en-US" dirty="0" smtClean="0"/>
                <a:t>ネットワークパフォーマンス</a:t>
              </a:r>
              <a:endParaRPr lang="en-US" sz="1800" dirty="0">
                <a:latin typeface="+mj-lt"/>
              </a:endParaRPr>
            </a:p>
          </p:txBody>
        </p:sp>
        <p:sp>
          <p:nvSpPr>
            <p:cNvPr id="1033" name="Rectangle 191"/>
            <p:cNvSpPr>
              <a:spLocks noChangeArrowheads="1"/>
            </p:cNvSpPr>
            <p:nvPr/>
          </p:nvSpPr>
          <p:spPr bwMode="auto">
            <a:xfrm>
              <a:off x="3034428" y="3602563"/>
              <a:ext cx="3056396" cy="646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buClr>
                  <a:schemeClr val="tx2"/>
                </a:buClr>
              </a:pPr>
              <a:r>
                <a:rPr lang="ja-JP" altLang="en-US" sz="1800" dirty="0" smtClean="0">
                  <a:latin typeface="+mj-lt"/>
                </a:rPr>
                <a:t>ビジネス需要の増加へ</a:t>
              </a:r>
              <a:endParaRPr lang="en-US" altLang="ja-JP" sz="1800" dirty="0" smtClean="0">
                <a:latin typeface="+mj-lt"/>
              </a:endParaRPr>
            </a:p>
            <a:p>
              <a:pPr algn="ctr">
                <a:buClr>
                  <a:schemeClr val="tx2"/>
                </a:buClr>
              </a:pPr>
              <a:r>
                <a:rPr lang="ja-JP" altLang="en-US" dirty="0" smtClean="0">
                  <a:latin typeface="+mj-lt"/>
                </a:rPr>
                <a:t>高速対応</a:t>
              </a:r>
              <a:endParaRPr lang="en-US" sz="1800" dirty="0">
                <a:latin typeface="+mj-lt"/>
              </a:endParaRPr>
            </a:p>
          </p:txBody>
        </p:sp>
        <p:sp>
          <p:nvSpPr>
            <p:cNvPr id="1034" name="Rectangle 192"/>
            <p:cNvSpPr>
              <a:spLocks noChangeArrowheads="1"/>
            </p:cNvSpPr>
            <p:nvPr/>
          </p:nvSpPr>
          <p:spPr bwMode="auto">
            <a:xfrm>
              <a:off x="5823254" y="3602563"/>
              <a:ext cx="3056396" cy="646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ts val="600"/>
                </a:spcBef>
                <a:spcAft>
                  <a:spcPts val="600"/>
                </a:spcAft>
                <a:buClr>
                  <a:schemeClr val="tx2"/>
                </a:buClr>
              </a:pPr>
              <a:r>
                <a:rPr lang="ja-JP" altLang="en-US" sz="1800" dirty="0" smtClean="0">
                  <a:latin typeface="+mj-lt"/>
                </a:rPr>
                <a:t>ダイナミックな</a:t>
              </a:r>
              <a:r>
                <a:rPr lang="ja-JP" altLang="en-US" dirty="0" smtClean="0">
                  <a:latin typeface="+mj-lt"/>
                </a:rPr>
                <a:t>環境変化</a:t>
              </a:r>
              <a:r>
                <a:rPr lang="ja-JP" altLang="en-US" sz="1800" dirty="0" smtClean="0">
                  <a:latin typeface="+mj-lt"/>
                </a:rPr>
                <a:t>への迅速な対応</a:t>
              </a:r>
              <a:endParaRPr lang="en-US" sz="1800" dirty="0">
                <a:latin typeface="+mj-lt"/>
              </a:endParaRPr>
            </a:p>
          </p:txBody>
        </p:sp>
        <p:cxnSp>
          <p:nvCxnSpPr>
            <p:cNvPr id="52" name="Straight Connector 51"/>
            <p:cNvCxnSpPr/>
            <p:nvPr/>
          </p:nvCxnSpPr>
          <p:spPr>
            <a:xfrm>
              <a:off x="3317850" y="3666084"/>
              <a:ext cx="0" cy="51928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5956649" y="3666084"/>
              <a:ext cx="0" cy="519288"/>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bwMode="auto">
          <a:xfrm>
            <a:off x="3313870" y="1697085"/>
            <a:ext cx="0" cy="1210225"/>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wireless_devices_all_blue.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125" y="1518136"/>
            <a:ext cx="2026707" cy="1112498"/>
          </a:xfrm>
          <a:prstGeom prst="rect">
            <a:avLst/>
          </a:prstGeom>
        </p:spPr>
      </p:pic>
      <p:pic>
        <p:nvPicPr>
          <p:cNvPr id="8" name="Picture 7" descr="apps_all_blue.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8651" y="1908391"/>
            <a:ext cx="523540" cy="523540"/>
          </a:xfrm>
          <a:prstGeom prst="rect">
            <a:avLst/>
          </a:prstGeom>
        </p:spPr>
      </p:pic>
      <p:sp>
        <p:nvSpPr>
          <p:cNvPr id="9" name="TextBox 8"/>
          <p:cNvSpPr txBox="1"/>
          <p:nvPr/>
        </p:nvSpPr>
        <p:spPr>
          <a:xfrm>
            <a:off x="557051" y="2523171"/>
            <a:ext cx="2545140" cy="584775"/>
          </a:xfrm>
          <a:prstGeom prst="rect">
            <a:avLst/>
          </a:prstGeom>
          <a:noFill/>
        </p:spPr>
        <p:txBody>
          <a:bodyPr wrap="square" rtlCol="0">
            <a:spAutoFit/>
          </a:bodyPr>
          <a:lstStyle/>
          <a:p>
            <a:pPr algn="ctr"/>
            <a:r>
              <a:rPr lang="ja-JP" altLang="en-US" sz="1600" dirty="0" smtClean="0">
                <a:latin typeface="+mj-lt"/>
              </a:rPr>
              <a:t>より多くのデバイス</a:t>
            </a:r>
            <a:r>
              <a:rPr lang="en-US" sz="1600" dirty="0" smtClean="0">
                <a:latin typeface="+mj-lt"/>
              </a:rPr>
              <a:t>, </a:t>
            </a:r>
            <a:br>
              <a:rPr lang="en-US" sz="1600" dirty="0" smtClean="0">
                <a:latin typeface="+mj-lt"/>
              </a:rPr>
            </a:br>
            <a:r>
              <a:rPr lang="ja-JP" altLang="en-US" sz="1600" dirty="0" smtClean="0">
                <a:latin typeface="+mj-lt"/>
              </a:rPr>
              <a:t>より多くのアプリケーション</a:t>
            </a:r>
            <a:endParaRPr lang="en-US" sz="1600" dirty="0">
              <a:latin typeface="+mj-lt"/>
            </a:endParaRPr>
          </a:p>
        </p:txBody>
      </p:sp>
    </p:spTree>
    <p:extLst>
      <p:ext uri="{BB962C8B-B14F-4D97-AF65-F5344CB8AC3E}">
        <p14:creationId xmlns:p14="http://schemas.microsoft.com/office/powerpoint/2010/main" val="1479768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fade">
                                      <p:cBhvr>
                                        <p:cTn id="11" dur="500"/>
                                        <p:tgtEl>
                                          <p:spTgt spid="196"/>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1"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0" y="0"/>
            <a:ext cx="8117840" cy="584776"/>
          </a:xfrm>
          <a:prstGeom prst="rect">
            <a:avLst/>
          </a:prstGeom>
          <a:noFill/>
        </p:spPr>
        <p:txBody>
          <a:bodyPr wrap="square" lIns="91432" tIns="45716" rIns="91432" bIns="45716" rtlCol="0">
            <a:spAutoFit/>
          </a:bodyPr>
          <a:lstStyle/>
          <a:p>
            <a:r>
              <a:rPr lang="ja-JP" altLang="en-US" sz="3200" dirty="0" smtClean="0"/>
              <a:t>　</a:t>
            </a:r>
            <a:r>
              <a:rPr lang="en-US" altLang="ja-JP" sz="3200" dirty="0" smtClean="0"/>
              <a:t>WAP</a:t>
            </a:r>
            <a:r>
              <a:rPr lang="ja-JP" altLang="en-US" sz="3200" dirty="0" smtClean="0"/>
              <a:t>アクセスポイント一覧</a:t>
            </a:r>
            <a:endParaRPr lang="en-US" sz="3200" dirty="0"/>
          </a:p>
        </p:txBody>
      </p:sp>
      <p:sp>
        <p:nvSpPr>
          <p:cNvPr id="50" name="Pentagon 49"/>
          <p:cNvSpPr/>
          <p:nvPr/>
        </p:nvSpPr>
        <p:spPr>
          <a:xfrm>
            <a:off x="107462" y="4342114"/>
            <a:ext cx="8994213" cy="310994"/>
          </a:xfrm>
          <a:prstGeom prst="homePlate">
            <a:avLst/>
          </a:prstGeom>
          <a:gradFill flip="none" rotWithShape="1">
            <a:gsLst>
              <a:gs pos="100000">
                <a:srgbClr val="4885FA"/>
              </a:gs>
              <a:gs pos="0">
                <a:srgbClr val="678CF7"/>
              </a:gs>
            </a:gsLst>
            <a:path path="circle">
              <a:fillToRect r="100000" b="100000"/>
            </a:path>
            <a:tileRect l="-100000" t="-100000"/>
          </a:gradFill>
          <a:ln w="9525"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algn="ctr" defTabSz="342916">
              <a:buClr>
                <a:srgbClr val="FFFFFF"/>
              </a:buClr>
            </a:pPr>
            <a:r>
              <a:rPr lang="ja-JP" altLang="en-US" sz="1500" b="1" spc="-113" dirty="0" smtClean="0">
                <a:solidFill>
                  <a:srgbClr val="FFFFFF"/>
                </a:solidFill>
                <a:effectLst>
                  <a:outerShdw blurRad="50800" dist="38100" dir="5400000" algn="t" rotWithShape="0">
                    <a:prstClr val="black">
                      <a:alpha val="40000"/>
                    </a:prstClr>
                  </a:outerShdw>
                </a:effectLst>
                <a:latin typeface="Arial"/>
              </a:rPr>
              <a:t>機能</a:t>
            </a:r>
            <a:endParaRPr lang="ja-JP" altLang="en-US" sz="1500" b="1" spc="-113" dirty="0">
              <a:solidFill>
                <a:srgbClr val="FFFFFF"/>
              </a:solidFill>
              <a:effectLst>
                <a:outerShdw blurRad="50800" dist="38100" dir="5400000" algn="t" rotWithShape="0">
                  <a:prstClr val="black">
                    <a:alpha val="40000"/>
                  </a:prstClr>
                </a:outerShdw>
              </a:effectLst>
              <a:latin typeface="Arial"/>
            </a:endParaRPr>
          </a:p>
        </p:txBody>
      </p:sp>
      <p:sp>
        <p:nvSpPr>
          <p:cNvPr id="51" name="Pentagon 50"/>
          <p:cNvSpPr/>
          <p:nvPr/>
        </p:nvSpPr>
        <p:spPr>
          <a:xfrm rot="16200000">
            <a:off x="-1774945" y="2440997"/>
            <a:ext cx="4067071" cy="302256"/>
          </a:xfrm>
          <a:prstGeom prst="homePlate">
            <a:avLst/>
          </a:prstGeom>
          <a:gradFill flip="none" rotWithShape="1">
            <a:gsLst>
              <a:gs pos="0">
                <a:srgbClr val="7D5EDE"/>
              </a:gs>
              <a:gs pos="100000">
                <a:srgbClr val="678CF7"/>
              </a:gs>
            </a:gsLst>
            <a:lin ang="1080000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algn="ctr" defTabSz="342916">
              <a:buClr>
                <a:srgbClr val="FFFFFF"/>
              </a:buClr>
            </a:pPr>
            <a:r>
              <a:rPr lang="ja-JP" altLang="en-US" sz="1500" b="1" spc="-113" dirty="0" smtClean="0">
                <a:solidFill>
                  <a:srgbClr val="FFFFFF"/>
                </a:solidFill>
                <a:effectLst>
                  <a:outerShdw blurRad="50800" dist="38100" dir="5400000" algn="t" rotWithShape="0">
                    <a:prstClr val="black">
                      <a:alpha val="40000"/>
                    </a:prstClr>
                  </a:outerShdw>
                </a:effectLst>
                <a:latin typeface="Arial"/>
              </a:rPr>
              <a:t>価格</a:t>
            </a:r>
            <a:endParaRPr lang="ja-JP" altLang="en-US" sz="1500" b="1" spc="-113" dirty="0">
              <a:solidFill>
                <a:srgbClr val="FFFFFF"/>
              </a:solidFill>
              <a:effectLst>
                <a:outerShdw blurRad="50800" dist="38100" dir="5400000" algn="t" rotWithShape="0">
                  <a:prstClr val="black">
                    <a:alpha val="40000"/>
                  </a:prstClr>
                </a:outerShdw>
              </a:effectLst>
              <a:latin typeface="Arial"/>
            </a:endParaRPr>
          </a:p>
        </p:txBody>
      </p:sp>
      <p:sp>
        <p:nvSpPr>
          <p:cNvPr id="52" name="TextBox 51"/>
          <p:cNvSpPr txBox="1"/>
          <p:nvPr/>
        </p:nvSpPr>
        <p:spPr>
          <a:xfrm>
            <a:off x="1384237" y="4741029"/>
            <a:ext cx="4101798" cy="311607"/>
          </a:xfrm>
          <a:prstGeom prst="rect">
            <a:avLst/>
          </a:prstGeom>
          <a:noFill/>
        </p:spPr>
        <p:txBody>
          <a:bodyPr wrap="square" lIns="91432" tIns="45716" rIns="91432" bIns="45716" rtlCol="0">
            <a:spAutoFit/>
          </a:bodyPr>
          <a:lstStyle/>
          <a:p>
            <a:r>
              <a:rPr lang="en-US" sz="1400" dirty="0"/>
              <a:t>スループット、アンテナ数は 5GHz </a:t>
            </a:r>
            <a:r>
              <a:rPr lang="ja-JP" altLang="en-US" sz="1400" dirty="0"/>
              <a:t>を記載。</a:t>
            </a:r>
            <a:endParaRPr lang="en-US" altLang="ja-JP" sz="1400" dirty="0"/>
          </a:p>
        </p:txBody>
      </p:sp>
      <p:sp>
        <p:nvSpPr>
          <p:cNvPr id="53" name="TextBox 52"/>
          <p:cNvSpPr txBox="1"/>
          <p:nvPr/>
        </p:nvSpPr>
        <p:spPr>
          <a:xfrm>
            <a:off x="5432445" y="4839543"/>
            <a:ext cx="3759763" cy="338554"/>
          </a:xfrm>
          <a:prstGeom prst="rect">
            <a:avLst/>
          </a:prstGeom>
          <a:noFill/>
        </p:spPr>
        <p:txBody>
          <a:bodyPr wrap="square" rtlCol="0">
            <a:spAutoFit/>
          </a:bodyPr>
          <a:lstStyle/>
          <a:p>
            <a:r>
              <a:rPr lang="en-US" altLang="ja-JP" sz="800" dirty="0" smtClean="0"/>
              <a:t>4x4:4:4</a:t>
            </a:r>
            <a:r>
              <a:rPr lang="ja-JP" altLang="en-US" sz="800" dirty="0" smtClean="0"/>
              <a:t>などの表記について</a:t>
            </a:r>
            <a:endParaRPr lang="en-US" altLang="ja-JP" sz="800" dirty="0" smtClean="0"/>
          </a:p>
          <a:p>
            <a:r>
              <a:rPr lang="ja-JP" altLang="en-US" sz="800" dirty="0" smtClean="0"/>
              <a:t>送信アンテナ</a:t>
            </a:r>
            <a:r>
              <a:rPr lang="en-US" altLang="ja-JP" sz="800" dirty="0" smtClean="0"/>
              <a:t>x</a:t>
            </a:r>
            <a:r>
              <a:rPr lang="ja-JP" altLang="en-US" sz="800" dirty="0" smtClean="0"/>
              <a:t>受信アンテナ</a:t>
            </a:r>
            <a:r>
              <a:rPr lang="en-US" altLang="ja-JP" sz="800" dirty="0" smtClean="0"/>
              <a:t>:SU-MIMO</a:t>
            </a:r>
            <a:r>
              <a:rPr lang="ja-JP" altLang="en-US" sz="800" dirty="0" smtClean="0"/>
              <a:t>のストリーム数</a:t>
            </a:r>
            <a:r>
              <a:rPr lang="en-US" altLang="ja-JP" sz="800" dirty="0" smtClean="0"/>
              <a:t>:MU-MIMO</a:t>
            </a:r>
            <a:r>
              <a:rPr lang="ja-JP" altLang="en-US" sz="800" dirty="0" smtClean="0"/>
              <a:t>のストリーム数</a:t>
            </a:r>
            <a:endParaRPr lang="en-US" sz="800" dirty="0"/>
          </a:p>
        </p:txBody>
      </p:sp>
      <p:grpSp>
        <p:nvGrpSpPr>
          <p:cNvPr id="38" name="グループ化 37"/>
          <p:cNvGrpSpPr/>
          <p:nvPr/>
        </p:nvGrpSpPr>
        <p:grpSpPr>
          <a:xfrm>
            <a:off x="2318901" y="2660363"/>
            <a:ext cx="1932629" cy="830997"/>
            <a:chOff x="5060695" y="2051270"/>
            <a:chExt cx="1932629" cy="830997"/>
          </a:xfrm>
        </p:grpSpPr>
        <p:sp>
          <p:nvSpPr>
            <p:cNvPr id="39" name="テキスト ボックス 38"/>
            <p:cNvSpPr txBox="1"/>
            <p:nvPr/>
          </p:nvSpPr>
          <p:spPr>
            <a:xfrm>
              <a:off x="5593582" y="2051270"/>
              <a:ext cx="1399742" cy="830997"/>
            </a:xfrm>
            <a:prstGeom prst="rect">
              <a:avLst/>
            </a:prstGeom>
            <a:noFill/>
          </p:spPr>
          <p:txBody>
            <a:bodyPr wrap="none" rtlCol="0">
              <a:spAutoFit/>
            </a:bodyPr>
            <a:lstStyle/>
            <a:p>
              <a:pPr algn="ctr"/>
              <a:r>
                <a:rPr kumimoji="1" lang="en-US" altLang="ja-JP" sz="1600" dirty="0" smtClean="0"/>
                <a:t>WAP150-JP</a:t>
              </a:r>
              <a:endParaRPr kumimoji="1" lang="en-US" altLang="ja-JP" sz="1400" dirty="0" smtClean="0"/>
            </a:p>
            <a:p>
              <a:pPr algn="ctr"/>
              <a:r>
                <a:rPr kumimoji="1" lang="en-US" altLang="ja-JP" sz="800" dirty="0" smtClean="0"/>
                <a:t>2x 2:2 MIMO </a:t>
              </a:r>
            </a:p>
            <a:p>
              <a:pPr algn="ctr"/>
              <a:r>
                <a:rPr kumimoji="1" lang="en-US" altLang="ja-JP" sz="800" dirty="0" smtClean="0"/>
                <a:t>802.11ac</a:t>
              </a:r>
            </a:p>
            <a:p>
              <a:pPr algn="ctr"/>
              <a:r>
                <a:rPr kumimoji="1" lang="ja-JP" altLang="en-US" sz="800" dirty="0" smtClean="0"/>
                <a:t>エントリーモデル</a:t>
              </a:r>
              <a:endParaRPr kumimoji="1" lang="en-US" altLang="ja-JP" sz="800" dirty="0" smtClean="0"/>
            </a:p>
            <a:p>
              <a:pPr algn="ctr"/>
              <a:r>
                <a:rPr kumimoji="1" lang="ja-JP" altLang="en-US" sz="800" dirty="0" smtClean="0"/>
                <a:t>シングルポイント</a:t>
              </a:r>
              <a:r>
                <a:rPr kumimoji="1" lang="ja-JP" altLang="en-US" sz="800" dirty="0"/>
                <a:t>セットアップ</a:t>
              </a:r>
              <a:endParaRPr kumimoji="1" lang="en-US" altLang="ja-JP" sz="900" dirty="0"/>
            </a:p>
          </p:txBody>
        </p:sp>
        <p:pic>
          <p:nvPicPr>
            <p:cNvPr id="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695" y="2163049"/>
              <a:ext cx="576780" cy="559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グループ化 46"/>
          <p:cNvGrpSpPr/>
          <p:nvPr/>
        </p:nvGrpSpPr>
        <p:grpSpPr>
          <a:xfrm>
            <a:off x="4026269" y="1700829"/>
            <a:ext cx="2207756" cy="1200329"/>
            <a:chOff x="5820639" y="1394663"/>
            <a:chExt cx="2207756" cy="1200329"/>
          </a:xfrm>
        </p:grpSpPr>
        <p:pic>
          <p:nvPicPr>
            <p:cNvPr id="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639" y="1693171"/>
              <a:ext cx="861604" cy="601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テキスト ボックス 53"/>
            <p:cNvSpPr txBox="1"/>
            <p:nvPr/>
          </p:nvSpPr>
          <p:spPr>
            <a:xfrm>
              <a:off x="6628653" y="1394663"/>
              <a:ext cx="1399742" cy="1200329"/>
            </a:xfrm>
            <a:prstGeom prst="rect">
              <a:avLst/>
            </a:prstGeom>
            <a:noFill/>
          </p:spPr>
          <p:txBody>
            <a:bodyPr wrap="none" rtlCol="0">
              <a:spAutoFit/>
            </a:bodyPr>
            <a:lstStyle/>
            <a:p>
              <a:pPr algn="ctr"/>
              <a:r>
                <a:rPr kumimoji="1" lang="en-US" altLang="ja-JP" sz="1600" dirty="0" smtClean="0"/>
                <a:t>WAP361-JP</a:t>
              </a:r>
              <a:endParaRPr kumimoji="1" lang="en-US" altLang="ja-JP" sz="1400" dirty="0" smtClean="0"/>
            </a:p>
            <a:p>
              <a:pPr algn="ctr"/>
              <a:r>
                <a:rPr kumimoji="1" lang="en-US" altLang="ja-JP" sz="800" dirty="0" smtClean="0"/>
                <a:t>2x 2:2 </a:t>
              </a:r>
              <a:r>
                <a:rPr kumimoji="1" lang="en-US" altLang="ja-JP" sz="800" dirty="0"/>
                <a:t>MIMO</a:t>
              </a:r>
              <a:endParaRPr kumimoji="1" lang="en-US" altLang="ja-JP" sz="800" dirty="0" smtClean="0"/>
            </a:p>
            <a:p>
              <a:pPr algn="ctr"/>
              <a:r>
                <a:rPr kumimoji="1" lang="en-US" altLang="ja-JP" sz="800" dirty="0" smtClean="0"/>
                <a:t>802.11ac</a:t>
              </a:r>
            </a:p>
            <a:p>
              <a:pPr algn="ctr"/>
              <a:r>
                <a:rPr kumimoji="1" lang="en-US" altLang="ja-JP" sz="800" dirty="0"/>
                <a:t>Over </a:t>
              </a:r>
              <a:r>
                <a:rPr kumimoji="1" lang="en-US" altLang="ja-JP" sz="800" dirty="0" smtClean="0"/>
                <a:t>1Gbps</a:t>
              </a:r>
            </a:p>
            <a:p>
              <a:pPr algn="ctr"/>
              <a:r>
                <a:rPr kumimoji="1" lang="ja-JP" altLang="en-US" sz="800" dirty="0" smtClean="0"/>
                <a:t>特定用途向けモデル</a:t>
              </a:r>
              <a:endParaRPr kumimoji="1" lang="en-US" altLang="ja-JP" sz="800" dirty="0" smtClean="0"/>
            </a:p>
            <a:p>
              <a:pPr algn="ctr"/>
              <a:r>
                <a:rPr kumimoji="1" lang="ja-JP" altLang="en-US" sz="800" dirty="0" smtClean="0"/>
                <a:t>壁設置</a:t>
              </a:r>
              <a:endParaRPr kumimoji="1" lang="en-US" altLang="ja-JP" sz="800" dirty="0" smtClean="0"/>
            </a:p>
            <a:p>
              <a:pPr algn="ctr"/>
              <a:r>
                <a:rPr kumimoji="1" lang="ja-JP" altLang="en-US" sz="800" dirty="0" smtClean="0"/>
                <a:t>シングルポイントセットアップ</a:t>
              </a:r>
              <a:endParaRPr kumimoji="1" lang="en-US" altLang="ja-JP" sz="800" dirty="0" smtClean="0"/>
            </a:p>
            <a:p>
              <a:pPr algn="ctr"/>
              <a:r>
                <a:rPr kumimoji="1" lang="en-US" altLang="ja-JP" sz="800" dirty="0" smtClean="0"/>
                <a:t>GE </a:t>
              </a:r>
              <a:r>
                <a:rPr kumimoji="1" lang="en-US" altLang="ja-JP" sz="800" dirty="0"/>
                <a:t>x 4port</a:t>
              </a:r>
            </a:p>
          </p:txBody>
        </p:sp>
      </p:grpSp>
      <p:grpSp>
        <p:nvGrpSpPr>
          <p:cNvPr id="57" name="グループ化 56"/>
          <p:cNvGrpSpPr/>
          <p:nvPr/>
        </p:nvGrpSpPr>
        <p:grpSpPr>
          <a:xfrm>
            <a:off x="6047940" y="1061601"/>
            <a:ext cx="2009080" cy="1077218"/>
            <a:chOff x="6928783" y="1177603"/>
            <a:chExt cx="2009080" cy="1077218"/>
          </a:xfrm>
        </p:grpSpPr>
        <p:pic>
          <p:nvPicPr>
            <p:cNvPr id="58"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8783" y="1258983"/>
              <a:ext cx="722510" cy="72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テキスト ボックス 58"/>
            <p:cNvSpPr txBox="1"/>
            <p:nvPr/>
          </p:nvSpPr>
          <p:spPr>
            <a:xfrm>
              <a:off x="7538121" y="1177603"/>
              <a:ext cx="1399742" cy="1077218"/>
            </a:xfrm>
            <a:prstGeom prst="rect">
              <a:avLst/>
            </a:prstGeom>
            <a:noFill/>
          </p:spPr>
          <p:txBody>
            <a:bodyPr wrap="none" rtlCol="0">
              <a:spAutoFit/>
            </a:bodyPr>
            <a:lstStyle/>
            <a:p>
              <a:pPr algn="ctr"/>
              <a:r>
                <a:rPr kumimoji="1" lang="en-US" altLang="ja-JP" sz="1600" dirty="0" smtClean="0"/>
                <a:t>WAP571-JP</a:t>
              </a:r>
              <a:endParaRPr kumimoji="1" lang="en-US" altLang="ja-JP" sz="1400" dirty="0" smtClean="0"/>
            </a:p>
            <a:p>
              <a:pPr algn="ctr"/>
              <a:r>
                <a:rPr kumimoji="1" lang="en-US" altLang="ja-JP" sz="800" dirty="0" smtClean="0"/>
                <a:t>3x 3:3 </a:t>
              </a:r>
              <a:r>
                <a:rPr kumimoji="1" lang="en-US" altLang="ja-JP" sz="800" dirty="0"/>
                <a:t>MIMO</a:t>
              </a:r>
              <a:endParaRPr kumimoji="1" lang="en-US" altLang="ja-JP" sz="800" dirty="0" smtClean="0"/>
            </a:p>
            <a:p>
              <a:pPr algn="ctr"/>
              <a:r>
                <a:rPr kumimoji="1" lang="en-US" altLang="ja-JP" sz="800" dirty="0" smtClean="0"/>
                <a:t>802.11ac</a:t>
              </a:r>
            </a:p>
            <a:p>
              <a:pPr algn="ctr"/>
              <a:r>
                <a:rPr kumimoji="1" lang="en-US" altLang="ja-JP" sz="800" dirty="0"/>
                <a:t>Over </a:t>
              </a:r>
              <a:r>
                <a:rPr kumimoji="1" lang="en-US" altLang="ja-JP" sz="800" dirty="0" smtClean="0"/>
                <a:t>1Gbps</a:t>
              </a:r>
              <a:endParaRPr kumimoji="1" lang="en-US" altLang="ja-JP" sz="800" dirty="0"/>
            </a:p>
            <a:p>
              <a:pPr algn="ctr"/>
              <a:r>
                <a:rPr kumimoji="1" lang="ja-JP" altLang="en-US" sz="800" dirty="0" smtClean="0"/>
                <a:t>アドバンスドモデル</a:t>
              </a:r>
              <a:endParaRPr kumimoji="1" lang="en-US" altLang="ja-JP" sz="800" dirty="0"/>
            </a:p>
            <a:p>
              <a:pPr algn="ctr"/>
              <a:r>
                <a:rPr kumimoji="1" lang="ja-JP" altLang="en-US" sz="800" dirty="0" smtClean="0"/>
                <a:t>シングルポイントセットアップ</a:t>
              </a:r>
              <a:endParaRPr kumimoji="1" lang="en-US" altLang="ja-JP" sz="800" dirty="0" smtClean="0"/>
            </a:p>
            <a:p>
              <a:pPr algn="ctr"/>
              <a:r>
                <a:rPr kumimoji="1" lang="ja-JP" altLang="en-US" sz="800" dirty="0" smtClean="0"/>
                <a:t>スペクトラム分析</a:t>
              </a:r>
              <a:endParaRPr kumimoji="1" lang="en-US" altLang="ja-JP" sz="800" dirty="0"/>
            </a:p>
          </p:txBody>
        </p:sp>
      </p:grpSp>
      <p:grpSp>
        <p:nvGrpSpPr>
          <p:cNvPr id="60" name="グループ化 59"/>
          <p:cNvGrpSpPr/>
          <p:nvPr/>
        </p:nvGrpSpPr>
        <p:grpSpPr>
          <a:xfrm>
            <a:off x="520564" y="3460582"/>
            <a:ext cx="1792582" cy="954107"/>
            <a:chOff x="4070081" y="2313062"/>
            <a:chExt cx="1792582" cy="954107"/>
          </a:xfrm>
        </p:grpSpPr>
        <p:pic>
          <p:nvPicPr>
            <p:cNvPr id="61" name="Picture 9" descr="KO7607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0081" y="2362486"/>
              <a:ext cx="674383" cy="725843"/>
            </a:xfrm>
            <a:prstGeom prst="rect">
              <a:avLst/>
            </a:prstGeom>
          </p:spPr>
        </p:pic>
        <p:sp>
          <p:nvSpPr>
            <p:cNvPr id="62" name="テキスト ボックス 61"/>
            <p:cNvSpPr txBox="1"/>
            <p:nvPr/>
          </p:nvSpPr>
          <p:spPr>
            <a:xfrm>
              <a:off x="4569937" y="2313062"/>
              <a:ext cx="1292726" cy="954107"/>
            </a:xfrm>
            <a:prstGeom prst="rect">
              <a:avLst/>
            </a:prstGeom>
            <a:noFill/>
          </p:spPr>
          <p:txBody>
            <a:bodyPr wrap="none" rtlCol="0">
              <a:spAutoFit/>
            </a:bodyPr>
            <a:lstStyle/>
            <a:p>
              <a:pPr algn="ctr"/>
              <a:r>
                <a:rPr kumimoji="1" lang="en-US" altLang="ja-JP" sz="1600" dirty="0" smtClean="0"/>
                <a:t>WAP131-JP</a:t>
              </a:r>
            </a:p>
            <a:p>
              <a:pPr algn="ctr"/>
              <a:r>
                <a:rPr kumimoji="1" lang="en-US" altLang="ja-JP" sz="800" dirty="0" smtClean="0"/>
                <a:t>600Mbps</a:t>
              </a:r>
            </a:p>
            <a:p>
              <a:pPr algn="ctr"/>
              <a:r>
                <a:rPr kumimoji="1" lang="en-US" altLang="ja-JP" sz="800" dirty="0" smtClean="0"/>
                <a:t>802.11n</a:t>
              </a:r>
            </a:p>
            <a:p>
              <a:pPr algn="ctr"/>
              <a:r>
                <a:rPr kumimoji="1" lang="ja-JP" altLang="en-US" sz="800" dirty="0" smtClean="0"/>
                <a:t>価格重視の</a:t>
              </a:r>
              <a:endParaRPr kumimoji="1" lang="en-US" altLang="ja-JP" sz="800" dirty="0" smtClean="0"/>
            </a:p>
            <a:p>
              <a:pPr algn="ctr"/>
              <a:r>
                <a:rPr kumimoji="1" lang="ja-JP" altLang="en-US" sz="800" dirty="0" smtClean="0"/>
                <a:t>スタンドアロンモデル</a:t>
              </a:r>
              <a:endParaRPr kumimoji="1" lang="en-US" altLang="ja-JP" sz="800" dirty="0" smtClean="0"/>
            </a:p>
            <a:p>
              <a:pPr algn="ctr"/>
              <a:r>
                <a:rPr kumimoji="1" lang="ja-JP" altLang="en-US" sz="800" dirty="0" smtClean="0"/>
                <a:t>縦置き</a:t>
              </a:r>
              <a:endParaRPr kumimoji="1" lang="en-US" altLang="ja-JP" sz="900" dirty="0"/>
            </a:p>
          </p:txBody>
        </p:sp>
      </p:grpSp>
      <p:sp>
        <p:nvSpPr>
          <p:cNvPr id="63" name="Rectangle 51"/>
          <p:cNvSpPr/>
          <p:nvPr/>
        </p:nvSpPr>
        <p:spPr>
          <a:xfrm>
            <a:off x="2504785" y="4051391"/>
            <a:ext cx="6429149" cy="192358"/>
          </a:xfrm>
          <a:prstGeom prst="rect">
            <a:avLst/>
          </a:prstGeom>
          <a:solidFill>
            <a:srgbClr val="00B0F0"/>
          </a:solidFill>
        </p:spPr>
        <p:txBody>
          <a:bodyPr wrap="square" lIns="68577" tIns="34289" rIns="68577" bIns="34289">
            <a:spAutoFit/>
          </a:bodyPr>
          <a:lstStyle/>
          <a:p>
            <a:pPr algn="ctr" defTabSz="457124">
              <a:defRPr/>
            </a:pPr>
            <a:r>
              <a:rPr lang="en-US" sz="800" b="1" kern="0" dirty="0">
                <a:solidFill>
                  <a:schemeClr val="bg1"/>
                </a:solidFill>
              </a:rPr>
              <a:t>802.11ac</a:t>
            </a:r>
            <a:endParaRPr lang="en-US" sz="800" dirty="0">
              <a:solidFill>
                <a:schemeClr val="bg1"/>
              </a:solidFill>
            </a:endParaRPr>
          </a:p>
        </p:txBody>
      </p:sp>
      <p:sp>
        <p:nvSpPr>
          <p:cNvPr id="3" name="フリーフォーム 2"/>
          <p:cNvSpPr/>
          <p:nvPr/>
        </p:nvSpPr>
        <p:spPr>
          <a:xfrm>
            <a:off x="7125286" y="14068"/>
            <a:ext cx="2032782" cy="1519310"/>
          </a:xfrm>
          <a:custGeom>
            <a:avLst/>
            <a:gdLst>
              <a:gd name="connsiteX0" fmla="*/ 0 w 2032782"/>
              <a:gd name="connsiteY0" fmla="*/ 0 h 1519310"/>
              <a:gd name="connsiteX1" fmla="*/ 745588 w 2032782"/>
              <a:gd name="connsiteY1" fmla="*/ 984738 h 1519310"/>
              <a:gd name="connsiteX2" fmla="*/ 2032782 w 2032782"/>
              <a:gd name="connsiteY2" fmla="*/ 1519310 h 1519310"/>
            </a:gdLst>
            <a:ahLst/>
            <a:cxnLst>
              <a:cxn ang="0">
                <a:pos x="connsiteX0" y="connsiteY0"/>
              </a:cxn>
              <a:cxn ang="0">
                <a:pos x="connsiteX1" y="connsiteY1"/>
              </a:cxn>
              <a:cxn ang="0">
                <a:pos x="connsiteX2" y="connsiteY2"/>
              </a:cxn>
            </a:cxnLst>
            <a:rect l="l" t="t" r="r" b="b"/>
            <a:pathLst>
              <a:path w="2032782" h="1519310">
                <a:moveTo>
                  <a:pt x="0" y="0"/>
                </a:moveTo>
                <a:cubicBezTo>
                  <a:pt x="203395" y="365760"/>
                  <a:pt x="406791" y="731520"/>
                  <a:pt x="745588" y="984738"/>
                </a:cubicBezTo>
                <a:cubicBezTo>
                  <a:pt x="1084385" y="1237956"/>
                  <a:pt x="1558583" y="1378633"/>
                  <a:pt x="2032782" y="1519310"/>
                </a:cubicBezTo>
              </a:path>
            </a:pathLst>
          </a:custGeom>
          <a:ln w="38100">
            <a:prstDash val="sysDash"/>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4" name="テキスト ボックス 3"/>
          <p:cNvSpPr txBox="1"/>
          <p:nvPr/>
        </p:nvSpPr>
        <p:spPr>
          <a:xfrm>
            <a:off x="7968353" y="371712"/>
            <a:ext cx="915635" cy="369332"/>
          </a:xfrm>
          <a:prstGeom prst="rect">
            <a:avLst/>
          </a:prstGeom>
          <a:noFill/>
        </p:spPr>
        <p:txBody>
          <a:bodyPr wrap="none" rtlCol="0">
            <a:spAutoFit/>
          </a:bodyPr>
          <a:lstStyle/>
          <a:p>
            <a:r>
              <a:rPr kumimoji="1" lang="en-US" altLang="ja-JP" i="1" dirty="0" err="1" smtClean="0"/>
              <a:t>Aironet</a:t>
            </a:r>
            <a:endParaRPr kumimoji="1" lang="ja-JP" altLang="en-US" i="1" dirty="0"/>
          </a:p>
        </p:txBody>
      </p:sp>
    </p:spTree>
    <p:extLst>
      <p:ext uri="{BB962C8B-B14F-4D97-AF65-F5344CB8AC3E}">
        <p14:creationId xmlns:p14="http://schemas.microsoft.com/office/powerpoint/2010/main" val="209046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878950447"/>
              </p:ext>
            </p:extLst>
          </p:nvPr>
        </p:nvGraphicFramePr>
        <p:xfrm>
          <a:off x="490390" y="790835"/>
          <a:ext cx="8177340" cy="4288195"/>
        </p:xfrm>
        <a:graphic>
          <a:graphicData uri="http://schemas.openxmlformats.org/drawingml/2006/table">
            <a:tbl>
              <a:tblPr firstRow="1" bandRow="1">
                <a:tableStyleId>{08FB837D-C827-4EFA-A057-4D05807E0F7C}</a:tableStyleId>
              </a:tblPr>
              <a:tblGrid>
                <a:gridCol w="1649627"/>
                <a:gridCol w="1519881"/>
                <a:gridCol w="1569308"/>
                <a:gridCol w="1692876"/>
                <a:gridCol w="1745648"/>
              </a:tblGrid>
              <a:tr h="89076">
                <a:tc>
                  <a:txBody>
                    <a:bodyPr/>
                    <a:lstStyle/>
                    <a:p>
                      <a:pPr algn="l" fontAlgn="b"/>
                      <a:endParaRPr lang="en-US" sz="1000" b="1" i="0" u="none" strike="noStrike" dirty="0">
                        <a:solidFill>
                          <a:schemeClr val="bg1"/>
                        </a:solidFill>
                        <a:latin typeface="+mn-lt"/>
                      </a:endParaRPr>
                    </a:p>
                  </a:txBody>
                  <a:tcPr marL="13139" marR="13139" marT="12703" marB="0" anchor="ctr"/>
                </a:tc>
                <a:tc>
                  <a:txBody>
                    <a:bodyPr/>
                    <a:lstStyle/>
                    <a:p>
                      <a:pPr algn="ctr" fontAlgn="b"/>
                      <a:r>
                        <a:rPr lang="en-US" sz="1000" u="none" strike="noStrike" dirty="0" smtClean="0"/>
                        <a:t>WAP131</a:t>
                      </a:r>
                      <a:endParaRPr lang="en-US" sz="1000" b="0" i="0" u="none" strike="noStrike" dirty="0">
                        <a:solidFill>
                          <a:schemeClr val="accent4"/>
                        </a:solidFill>
                        <a:latin typeface="+mn-lt"/>
                      </a:endParaRPr>
                    </a:p>
                  </a:txBody>
                  <a:tcPr marL="13139" marR="13139" marT="12703" marB="0" anchor="ctr"/>
                </a:tc>
                <a:tc>
                  <a:txBody>
                    <a:bodyPr/>
                    <a:lstStyle/>
                    <a:p>
                      <a:pPr algn="ctr" fontAlgn="b"/>
                      <a:r>
                        <a:rPr lang="en-US" sz="1000" u="none" strike="noStrike" dirty="0" smtClean="0"/>
                        <a:t>WAP150</a:t>
                      </a:r>
                      <a:endParaRPr lang="en-US" sz="1000" b="0" i="0" u="none" strike="noStrike" dirty="0">
                        <a:solidFill>
                          <a:srgbClr val="000000"/>
                        </a:solidFill>
                        <a:latin typeface="+mn-lt"/>
                      </a:endParaRPr>
                    </a:p>
                  </a:txBody>
                  <a:tcPr marL="13139" marR="13139" marT="12703" marB="0" anchor="ctr"/>
                </a:tc>
                <a:tc>
                  <a:txBody>
                    <a:bodyPr/>
                    <a:lstStyle/>
                    <a:p>
                      <a:pPr algn="ctr" fontAlgn="b"/>
                      <a:r>
                        <a:rPr lang="en-US" sz="1000" u="none" strike="noStrike" dirty="0" smtClean="0"/>
                        <a:t>WAP361</a:t>
                      </a:r>
                      <a:endParaRPr lang="en-US" sz="1000" b="0" i="0" u="none" strike="noStrike" dirty="0">
                        <a:solidFill>
                          <a:schemeClr val="accent6"/>
                        </a:solidFill>
                        <a:latin typeface="+mn-lt"/>
                      </a:endParaRPr>
                    </a:p>
                  </a:txBody>
                  <a:tcPr marL="13139" marR="13139" marT="12703" marB="0" anchor="ctr"/>
                </a:tc>
                <a:tc>
                  <a:txBody>
                    <a:bodyPr/>
                    <a:lstStyle/>
                    <a:p>
                      <a:pPr algn="ctr" fontAlgn="b"/>
                      <a:r>
                        <a:rPr lang="en-US" sz="1000" u="none" strike="noStrike" dirty="0" smtClean="0"/>
                        <a:t>WAP571</a:t>
                      </a:r>
                      <a:endParaRPr lang="en-US" sz="1000" b="0" i="0" u="none" strike="noStrike" dirty="0">
                        <a:solidFill>
                          <a:schemeClr val="accent1"/>
                        </a:solidFill>
                        <a:latin typeface="+mn-lt"/>
                      </a:endParaRPr>
                    </a:p>
                  </a:txBody>
                  <a:tcPr marL="13139" marR="13139" marT="12703" marB="0" anchor="ctr"/>
                </a:tc>
              </a:tr>
              <a:tr h="681335">
                <a:tc>
                  <a:txBody>
                    <a:bodyPr/>
                    <a:lstStyle/>
                    <a:p>
                      <a:pPr algn="l" fontAlgn="b"/>
                      <a:r>
                        <a:rPr lang="ja-JP" altLang="en-US" sz="1000" u="none" strike="noStrike" dirty="0" smtClean="0"/>
                        <a:t>製品イメージ</a:t>
                      </a:r>
                      <a:endParaRPr lang="en-US" sz="1000" b="0" i="0" u="none" strike="noStrike" dirty="0">
                        <a:solidFill>
                          <a:srgbClr val="000000"/>
                        </a:solidFill>
                        <a:latin typeface="+mn-lt"/>
                        <a:cs typeface="CiscoSansTT"/>
                      </a:endParaRPr>
                    </a:p>
                  </a:txBody>
                  <a:tcPr marL="13139" marR="13139" marT="12703" marB="0" anchor="ctr">
                    <a:solidFill>
                      <a:schemeClr val="bg1">
                        <a:alpha val="40000"/>
                      </a:schemeClr>
                    </a:solidFill>
                  </a:tcPr>
                </a:tc>
                <a:tc>
                  <a:txBody>
                    <a:bodyPr/>
                    <a:lstStyle/>
                    <a:p>
                      <a:pPr algn="ctr" fontAlgn="b"/>
                      <a:endParaRPr lang="en-US" sz="1000" u="none" strike="noStrike" dirty="0" smtClean="0"/>
                    </a:p>
                  </a:txBody>
                  <a:tcPr marL="13139" marR="13139" marT="12703" marB="0" anchor="ctr">
                    <a:solidFill>
                      <a:schemeClr val="bg1">
                        <a:alpha val="40000"/>
                      </a:schemeClr>
                    </a:solidFill>
                  </a:tcPr>
                </a:tc>
                <a:tc>
                  <a:txBody>
                    <a:bodyPr/>
                    <a:lstStyle/>
                    <a:p>
                      <a:pPr algn="ctr" fontAlgn="b"/>
                      <a:endParaRPr lang="en-US" sz="1000" u="none" strike="noStrike" dirty="0" smtClean="0"/>
                    </a:p>
                  </a:txBody>
                  <a:tcPr marL="13139" marR="13139" marT="12703" marB="0" anchor="ctr">
                    <a:solidFill>
                      <a:schemeClr val="bg1">
                        <a:alpha val="40000"/>
                      </a:schemeClr>
                    </a:solidFill>
                  </a:tcPr>
                </a:tc>
                <a:tc>
                  <a:txBody>
                    <a:bodyPr/>
                    <a:lstStyle/>
                    <a:p>
                      <a:pPr algn="ctr" fontAlgn="b"/>
                      <a:endParaRPr lang="ja-JP" altLang="en-US" sz="1000" u="none" strike="noStrike" dirty="0" smtClean="0"/>
                    </a:p>
                  </a:txBody>
                  <a:tcPr marL="13139" marR="13139" marT="12703" marB="0" anchor="ctr">
                    <a:solidFill>
                      <a:schemeClr val="bg1">
                        <a:alpha val="40000"/>
                      </a:schemeClr>
                    </a:solidFill>
                  </a:tcPr>
                </a:tc>
                <a:tc>
                  <a:txBody>
                    <a:bodyPr/>
                    <a:lstStyle/>
                    <a:p>
                      <a:pPr algn="ctr" fontAlgn="b"/>
                      <a:endParaRPr lang="en-US" sz="1000" u="none" strike="noStrike" dirty="0" smtClean="0"/>
                    </a:p>
                  </a:txBody>
                  <a:tcPr marL="13139" marR="13139" marT="12703" marB="0" anchor="ctr">
                    <a:solidFill>
                      <a:schemeClr val="bg1">
                        <a:alpha val="40000"/>
                      </a:schemeClr>
                    </a:solidFill>
                  </a:tcPr>
                </a:tc>
              </a:tr>
              <a:tr h="124908">
                <a:tc>
                  <a:txBody>
                    <a:bodyPr/>
                    <a:lstStyle/>
                    <a:p>
                      <a:pPr algn="l" fontAlgn="b"/>
                      <a:r>
                        <a:rPr lang="ja-JP" altLang="en-US" sz="1000" u="none" strike="noStrike" dirty="0" smtClean="0"/>
                        <a:t>ターゲット市場</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50</a:t>
                      </a:r>
                      <a:r>
                        <a:rPr lang="ja-JP" altLang="en-US" sz="1000" u="none" strike="noStrike" dirty="0" smtClean="0"/>
                        <a:t>名以下の企業</a:t>
                      </a:r>
                      <a:endParaRPr lang="en-US" sz="1000" u="none" strike="noStrike" dirty="0" smtClean="0"/>
                    </a:p>
                  </a:txBody>
                  <a:tcPr marL="13139" marR="13139" marT="12703" marB="0" anchor="ctr"/>
                </a:tc>
                <a:tc>
                  <a:txBody>
                    <a:bodyPr/>
                    <a:lstStyle/>
                    <a:p>
                      <a:pPr algn="ctr" fontAlgn="b"/>
                      <a:r>
                        <a:rPr lang="en-US" altLang="ja-JP" sz="1000" u="none" strike="noStrike" dirty="0" smtClean="0"/>
                        <a:t>100</a:t>
                      </a:r>
                      <a:r>
                        <a:rPr lang="ja-JP" altLang="en-US" sz="1000" u="none" strike="noStrike" dirty="0" smtClean="0"/>
                        <a:t>名以下の企業</a:t>
                      </a:r>
                      <a:endParaRPr lang="en-US" sz="1000" u="none" strike="noStrike" dirty="0" smtClean="0"/>
                    </a:p>
                  </a:txBody>
                  <a:tcPr marL="13139" marR="13139" marT="12703" marB="0" anchor="ctr"/>
                </a:tc>
                <a:tc>
                  <a:txBody>
                    <a:bodyPr/>
                    <a:lstStyle/>
                    <a:p>
                      <a:pPr algn="ctr" fontAlgn="b"/>
                      <a:r>
                        <a:rPr lang="ja-JP" altLang="en-US" sz="1000" u="none" strike="noStrike" dirty="0" smtClean="0"/>
                        <a:t>ホテル</a:t>
                      </a:r>
                      <a:r>
                        <a:rPr lang="en-US" altLang="ja-JP" sz="1000" u="none" strike="noStrike" dirty="0" smtClean="0"/>
                        <a:t>/</a:t>
                      </a:r>
                      <a:r>
                        <a:rPr lang="ja-JP" altLang="en-US" sz="1000" u="none" strike="noStrike" dirty="0" smtClean="0"/>
                        <a:t>集合住宅</a:t>
                      </a:r>
                    </a:p>
                  </a:txBody>
                  <a:tcPr marL="13139" marR="13139" marT="12703" marB="0" anchor="ctr"/>
                </a:tc>
                <a:tc>
                  <a:txBody>
                    <a:bodyPr/>
                    <a:lstStyle/>
                    <a:p>
                      <a:pPr algn="ctr" fontAlgn="b"/>
                      <a:r>
                        <a:rPr lang="en-US" altLang="ja-JP" sz="1000" u="none" strike="noStrike" dirty="0" smtClean="0"/>
                        <a:t>100</a:t>
                      </a:r>
                      <a:r>
                        <a:rPr lang="ja-JP" altLang="en-US" sz="1000" u="none" strike="noStrike" dirty="0" smtClean="0"/>
                        <a:t>名以下の企業</a:t>
                      </a:r>
                      <a:endParaRPr lang="en-US" sz="1000" u="none" strike="noStrike" dirty="0" smtClean="0"/>
                    </a:p>
                  </a:txBody>
                  <a:tcPr marL="13139" marR="13139" marT="12703" marB="0" anchor="ctr"/>
                </a:tc>
              </a:tr>
              <a:tr h="124908">
                <a:tc>
                  <a:txBody>
                    <a:bodyPr/>
                    <a:lstStyle/>
                    <a:p>
                      <a:pPr algn="l" fontAlgn="b"/>
                      <a:r>
                        <a:rPr lang="ja-JP" altLang="en-US" sz="1000" u="none" strike="noStrike" dirty="0" smtClean="0"/>
                        <a:t>対応規格</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sz="1000" u="none" strike="noStrike" dirty="0" smtClean="0"/>
                        <a:t>802.11a/b/g/n</a:t>
                      </a:r>
                    </a:p>
                  </a:txBody>
                  <a:tcPr marL="13139" marR="13139" marT="12703" marB="0" anchor="ctr"/>
                </a:tc>
                <a:tc>
                  <a:txBody>
                    <a:bodyPr/>
                    <a:lstStyle/>
                    <a:p>
                      <a:pPr algn="ctr" fontAlgn="b"/>
                      <a:r>
                        <a:rPr lang="en-US" sz="1000" u="none" strike="noStrike" dirty="0" smtClean="0"/>
                        <a:t>802.11a/b/g/n/ac wave 1</a:t>
                      </a:r>
                    </a:p>
                  </a:txBody>
                  <a:tcPr marL="13139" marR="13139" marT="12703" marB="0" anchor="ctr"/>
                </a:tc>
                <a:tc>
                  <a:txBody>
                    <a:bodyPr/>
                    <a:lstStyle/>
                    <a:p>
                      <a:pPr algn="ctr" fontAlgn="b"/>
                      <a:r>
                        <a:rPr lang="en-US" sz="1000" u="none" strike="noStrike" dirty="0" smtClean="0"/>
                        <a:t>802.11a/b/g/n/ac wave 1</a:t>
                      </a:r>
                    </a:p>
                  </a:txBody>
                  <a:tcPr marL="13139" marR="13139" marT="12703" marB="0" anchor="ctr"/>
                </a:tc>
                <a:tc>
                  <a:txBody>
                    <a:bodyPr/>
                    <a:lstStyle/>
                    <a:p>
                      <a:pPr algn="ctr" fontAlgn="b"/>
                      <a:r>
                        <a:rPr lang="en-US" sz="1000" u="none" strike="noStrike" dirty="0" smtClean="0"/>
                        <a:t>802.11a/b/g/n/ac wave 1</a:t>
                      </a:r>
                    </a:p>
                  </a:txBody>
                  <a:tcPr marL="13139" marR="13139" marT="12703" marB="0" anchor="ctr"/>
                </a:tc>
              </a:tr>
              <a:tr h="65218">
                <a:tc>
                  <a:txBody>
                    <a:bodyPr/>
                    <a:lstStyle/>
                    <a:p>
                      <a:pPr algn="l" fontAlgn="ctr"/>
                      <a:r>
                        <a:rPr lang="ja-JP" altLang="en-US" sz="1000" u="none" strike="noStrike" dirty="0" smtClean="0">
                          <a:effectLst/>
                        </a:rPr>
                        <a:t>ラジオ</a:t>
                      </a:r>
                      <a:endParaRPr lang="en-US" sz="1000" b="0" i="0" u="none" strike="noStrike" dirty="0">
                        <a:solidFill>
                          <a:srgbClr val="231F20"/>
                        </a:solidFill>
                        <a:effectLst/>
                        <a:latin typeface="+mn-lt"/>
                        <a:cs typeface="CiscoSansTT"/>
                      </a:endParaRPr>
                    </a:p>
                  </a:txBody>
                  <a:tcPr marL="12699" marR="12699" marT="12700" marB="0" anchor="ctr"/>
                </a:tc>
                <a:tc>
                  <a:txBody>
                    <a:bodyPr/>
                    <a:lstStyle/>
                    <a:p>
                      <a:pPr algn="ctr" fontAlgn="b"/>
                      <a:r>
                        <a:rPr lang="en-US" sz="1000" u="none" strike="noStrike" dirty="0" smtClean="0"/>
                        <a:t>Dual (2.4GHz &amp; 5GHz)</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Dual (2.4GHz &amp; 5GHz)</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Dual (2.4GHz &amp; 5GHz)</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Dual (2.4GHz &amp; 5GHz)</a:t>
                      </a:r>
                      <a:endParaRPr lang="en-US" altLang="ja-JP" sz="1000" b="0" i="0" u="none" strike="noStrike" dirty="0">
                        <a:solidFill>
                          <a:srgbClr val="000000"/>
                        </a:solidFill>
                        <a:latin typeface="+mn-lt"/>
                        <a:cs typeface="CiscoSansTT"/>
                      </a:endParaRPr>
                    </a:p>
                  </a:txBody>
                  <a:tcPr marL="13139" marR="13139" marT="12703" marB="0" anchor="ctr"/>
                </a:tc>
              </a:tr>
              <a:tr h="65218">
                <a:tc>
                  <a:txBody>
                    <a:bodyPr/>
                    <a:lstStyle/>
                    <a:p>
                      <a:pPr algn="l" fontAlgn="ctr"/>
                      <a:r>
                        <a:rPr lang="ja-JP" altLang="en-US" sz="1000" u="none" strike="noStrike" dirty="0" smtClean="0">
                          <a:effectLst/>
                        </a:rPr>
                        <a:t>ポート</a:t>
                      </a:r>
                      <a:endParaRPr lang="en-US" sz="1000" b="0" i="0" u="none" strike="noStrike" dirty="0">
                        <a:solidFill>
                          <a:srgbClr val="231F20"/>
                        </a:solidFill>
                        <a:effectLst/>
                        <a:latin typeface="+mn-lt"/>
                        <a:cs typeface="CiscoSansTT"/>
                      </a:endParaRPr>
                    </a:p>
                  </a:txBody>
                  <a:tcPr marL="12699" marR="12699" marT="12700" marB="0" anchor="ctr"/>
                </a:tc>
                <a:tc>
                  <a:txBody>
                    <a:bodyPr/>
                    <a:lstStyle/>
                    <a:p>
                      <a:pPr algn="ctr"/>
                      <a:r>
                        <a:rPr lang="en-US" sz="1000" dirty="0" smtClean="0"/>
                        <a:t>1 x GE</a:t>
                      </a:r>
                      <a:endParaRPr lang="en-US" sz="1000" dirty="0">
                        <a:latin typeface="+mn-lt"/>
                        <a:cs typeface="CiscoSansTT"/>
                      </a:endParaRPr>
                    </a:p>
                  </a:txBody>
                  <a:tcPr marL="13139" marR="13139" marT="12703" marB="0" anchor="ctr"/>
                </a:tc>
                <a:tc>
                  <a:txBody>
                    <a:bodyPr/>
                    <a:lstStyle/>
                    <a:p>
                      <a:pPr algn="ctr"/>
                      <a:r>
                        <a:rPr lang="en-US" sz="1000" dirty="0" smtClean="0"/>
                        <a:t>1 x GE</a:t>
                      </a:r>
                      <a:endParaRPr lang="en-US" sz="1000" dirty="0">
                        <a:latin typeface="+mn-lt"/>
                        <a:cs typeface="CiscoSansTT"/>
                      </a:endParaRPr>
                    </a:p>
                  </a:txBody>
                  <a:tcPr marL="13139" marR="13139" marT="12703" marB="0" anchor="ctr"/>
                </a:tc>
                <a:tc>
                  <a:txBody>
                    <a:bodyPr/>
                    <a:lstStyle/>
                    <a:p>
                      <a:pPr algn="ctr"/>
                      <a:r>
                        <a:rPr lang="en-US" sz="1000" dirty="0" smtClean="0"/>
                        <a:t>5 x GE (1PD+</a:t>
                      </a:r>
                      <a:r>
                        <a:rPr lang="en-US" sz="1000" baseline="0" dirty="0" smtClean="0"/>
                        <a:t>1PSE)</a:t>
                      </a:r>
                      <a:endParaRPr lang="en-US" sz="1000" dirty="0">
                        <a:latin typeface="+mn-lt"/>
                        <a:cs typeface="CiscoSansTT"/>
                      </a:endParaRPr>
                    </a:p>
                  </a:txBody>
                  <a:tcPr marL="13139" marR="13139" marT="12703" marB="0" anchor="ctr"/>
                </a:tc>
                <a:tc>
                  <a:txBody>
                    <a:bodyPr/>
                    <a:lstStyle/>
                    <a:p>
                      <a:pPr algn="ctr"/>
                      <a:r>
                        <a:rPr lang="en-US" sz="1000" dirty="0" smtClean="0"/>
                        <a:t>2 x GE w/Static</a:t>
                      </a:r>
                      <a:r>
                        <a:rPr lang="en-US" sz="1000" baseline="0" dirty="0" smtClean="0"/>
                        <a:t> LAG</a:t>
                      </a:r>
                      <a:endParaRPr lang="en-US" sz="1000" dirty="0">
                        <a:latin typeface="+mn-lt"/>
                        <a:cs typeface="CiscoSansTT"/>
                      </a:endParaRPr>
                    </a:p>
                  </a:txBody>
                  <a:tcPr marL="13139" marR="13139" marT="12703" marB="0" anchor="ctr"/>
                </a:tc>
              </a:tr>
              <a:tr h="124908">
                <a:tc>
                  <a:txBody>
                    <a:bodyPr/>
                    <a:lstStyle/>
                    <a:p>
                      <a:pPr algn="l" fontAlgn="ctr"/>
                      <a:r>
                        <a:rPr lang="en-US" sz="1000" u="none" strike="noStrike" dirty="0" smtClean="0">
                          <a:effectLst/>
                        </a:rPr>
                        <a:t>DC Power Support</a:t>
                      </a:r>
                      <a:endParaRPr lang="en-US" sz="1000" b="0" i="0" u="none" strike="noStrike" dirty="0">
                        <a:solidFill>
                          <a:srgbClr val="231F20"/>
                        </a:solidFill>
                        <a:effectLst/>
                        <a:latin typeface="+mn-lt"/>
                        <a:cs typeface="CiscoSansTT"/>
                      </a:endParaRPr>
                    </a:p>
                  </a:txBody>
                  <a:tcPr marL="12699" marR="12699" marT="12700" marB="0" anchor="ctr"/>
                </a:tc>
                <a:tc>
                  <a:txBody>
                    <a:bodyPr/>
                    <a:lstStyle/>
                    <a:p>
                      <a:pPr marL="0" marR="0" indent="0" algn="ctr" defTabSz="914171" rtl="0" eaLnBrk="1" fontAlgn="auto" latinLnBrk="0" hangingPunct="1">
                        <a:lnSpc>
                          <a:spcPct val="100000"/>
                        </a:lnSpc>
                        <a:spcBef>
                          <a:spcPts val="0"/>
                        </a:spcBef>
                        <a:spcAft>
                          <a:spcPts val="0"/>
                        </a:spcAft>
                        <a:buClrTx/>
                        <a:buSzTx/>
                        <a:buFontTx/>
                        <a:buNone/>
                        <a:tabLst/>
                        <a:defRPr/>
                      </a:pPr>
                      <a:r>
                        <a:rPr lang="en-US" sz="1000" dirty="0" smtClean="0"/>
                        <a:t>12V1A</a:t>
                      </a:r>
                      <a:r>
                        <a:rPr lang="ja-JP" altLang="en-US" sz="1000" dirty="0" smtClean="0"/>
                        <a:t>付属</a:t>
                      </a:r>
                      <a:endParaRPr lang="en-US" sz="1000" dirty="0">
                        <a:latin typeface="+mn-lt"/>
                        <a:cs typeface="CiscoSansTT"/>
                      </a:endParaRPr>
                    </a:p>
                  </a:txBody>
                  <a:tcPr marL="13139" marR="13139" marT="12703" marB="0" anchor="ctr"/>
                </a:tc>
                <a:tc>
                  <a:txBody>
                    <a:bodyPr/>
                    <a:lstStyle/>
                    <a:p>
                      <a:pPr algn="ctr"/>
                      <a:r>
                        <a:rPr lang="en-US" sz="1000" dirty="0" smtClean="0"/>
                        <a:t>12V1.25A</a:t>
                      </a:r>
                      <a:r>
                        <a:rPr lang="ja-JP" altLang="en-US" sz="1000" dirty="0" smtClean="0"/>
                        <a:t>付属</a:t>
                      </a:r>
                      <a:endParaRPr lang="en-US" sz="1000" dirty="0" smtClean="0">
                        <a:latin typeface="+mn-lt"/>
                        <a:cs typeface="CiscoSansTT"/>
                      </a:endParaRPr>
                    </a:p>
                  </a:txBody>
                  <a:tcPr marL="13139" marR="13139" marT="12703" marB="0" anchor="ctr"/>
                </a:tc>
                <a:tc>
                  <a:txBody>
                    <a:bodyPr/>
                    <a:lstStyle/>
                    <a:p>
                      <a:pPr algn="ctr"/>
                      <a:r>
                        <a:rPr lang="en-US" sz="1000" dirty="0" smtClean="0"/>
                        <a:t>48V1.25A</a:t>
                      </a:r>
                    </a:p>
                    <a:p>
                      <a:pPr marL="0" marR="0" indent="0" algn="ctr" defTabSz="914171" rtl="0" eaLnBrk="1" fontAlgn="auto" latinLnBrk="0" hangingPunct="1">
                        <a:lnSpc>
                          <a:spcPct val="100000"/>
                        </a:lnSpc>
                        <a:spcBef>
                          <a:spcPts val="0"/>
                        </a:spcBef>
                        <a:spcAft>
                          <a:spcPts val="0"/>
                        </a:spcAft>
                        <a:buClrTx/>
                        <a:buSzTx/>
                        <a:buFontTx/>
                        <a:buNone/>
                        <a:tabLst/>
                        <a:defRPr/>
                      </a:pPr>
                      <a:r>
                        <a:rPr lang="ja-JP" altLang="en-US" sz="1000" dirty="0" smtClean="0"/>
                        <a:t>別売</a:t>
                      </a:r>
                      <a:endParaRPr lang="en-US" sz="1000" dirty="0" smtClean="0">
                        <a:latin typeface="+mn-lt"/>
                        <a:cs typeface="CiscoSansTT"/>
                      </a:endParaRPr>
                    </a:p>
                  </a:txBody>
                  <a:tcPr marL="13139" marR="13139" marT="12703" marB="0" anchor="ctr"/>
                </a:tc>
                <a:tc>
                  <a:txBody>
                    <a:bodyPr/>
                    <a:lstStyle/>
                    <a:p>
                      <a:pPr algn="ctr"/>
                      <a:r>
                        <a:rPr lang="en-US" sz="1000" dirty="0" err="1" smtClean="0"/>
                        <a:t>PoE</a:t>
                      </a:r>
                      <a:r>
                        <a:rPr lang="en-US" sz="1000" dirty="0" smtClean="0"/>
                        <a:t>+, 802.3at</a:t>
                      </a:r>
                      <a:endParaRPr lang="en-US" sz="1000" dirty="0">
                        <a:latin typeface="+mn-lt"/>
                        <a:cs typeface="CiscoSansTT"/>
                      </a:endParaRPr>
                    </a:p>
                  </a:txBody>
                  <a:tcPr marL="13139" marR="13139" marT="12703" marB="0" anchor="ctr"/>
                </a:tc>
              </a:tr>
              <a:tr h="65218">
                <a:tc>
                  <a:txBody>
                    <a:bodyPr/>
                    <a:lstStyle/>
                    <a:p>
                      <a:pPr algn="l" fontAlgn="ctr"/>
                      <a:r>
                        <a:rPr lang="en-US" sz="1000" u="none" strike="noStrike" dirty="0" err="1" smtClean="0">
                          <a:effectLst/>
                        </a:rPr>
                        <a:t>PoE</a:t>
                      </a:r>
                      <a:endParaRPr lang="en-US" sz="1000" b="0" i="0" u="none" strike="noStrike" dirty="0">
                        <a:solidFill>
                          <a:srgbClr val="231F20"/>
                        </a:solidFill>
                        <a:effectLst/>
                        <a:latin typeface="+mn-lt"/>
                        <a:cs typeface="CiscoSansTT"/>
                      </a:endParaRPr>
                    </a:p>
                  </a:txBody>
                  <a:tcPr marL="12699" marR="12699" marT="12700" marB="0" anchor="ctr"/>
                </a:tc>
                <a:tc>
                  <a:txBody>
                    <a:bodyPr/>
                    <a:lstStyle/>
                    <a:p>
                      <a:pPr algn="ctr" fontAlgn="b"/>
                      <a:r>
                        <a:rPr lang="ja-JP" altLang="en-US" sz="1000" u="none" strike="noStrike" dirty="0" smtClean="0"/>
                        <a:t>○</a:t>
                      </a:r>
                      <a:endParaRPr lang="en-US" sz="1000" b="0" i="0" u="none" strike="noStrike" dirty="0">
                        <a:solidFill>
                          <a:srgbClr val="000000"/>
                        </a:solidFill>
                        <a:latin typeface="+mn-lt"/>
                        <a:cs typeface="CiscoSansTT"/>
                      </a:endParaRPr>
                    </a:p>
                  </a:txBody>
                  <a:tcPr marL="13139" marR="13139" marT="12703" marB="0" anchor="ctr"/>
                </a:tc>
                <a:tc>
                  <a:txBody>
                    <a:bodyPr/>
                    <a:lstStyle/>
                    <a:p>
                      <a:pPr marL="0" marR="0" indent="0" algn="ctr" defTabSz="914247" rtl="0" eaLnBrk="1" fontAlgn="b" latinLnBrk="0" hangingPunct="1">
                        <a:lnSpc>
                          <a:spcPct val="100000"/>
                        </a:lnSpc>
                        <a:spcBef>
                          <a:spcPts val="0"/>
                        </a:spcBef>
                        <a:spcAft>
                          <a:spcPts val="0"/>
                        </a:spcAft>
                        <a:buClrTx/>
                        <a:buSzTx/>
                        <a:buFontTx/>
                        <a:buNone/>
                        <a:tabLst/>
                        <a:defRPr/>
                      </a:pPr>
                      <a:r>
                        <a:rPr lang="ja-JP" altLang="en-US" sz="1000" u="none" strike="noStrike" dirty="0" smtClean="0"/>
                        <a:t>○</a:t>
                      </a:r>
                      <a:endParaRPr lang="en-US" sz="1000" u="none" strike="noStrike" dirty="0" smtClean="0"/>
                    </a:p>
                  </a:txBody>
                  <a:tcPr marL="13139" marR="13139" marT="12703" marB="0" anchor="ctr"/>
                </a:tc>
                <a:tc>
                  <a:txBody>
                    <a:bodyPr/>
                    <a:lstStyle/>
                    <a:p>
                      <a:pPr marL="0" marR="0" indent="0" algn="ctr" defTabSz="914247" rtl="0" eaLnBrk="1" fontAlgn="b" latinLnBrk="0" hangingPunct="1">
                        <a:lnSpc>
                          <a:spcPct val="100000"/>
                        </a:lnSpc>
                        <a:spcBef>
                          <a:spcPts val="0"/>
                        </a:spcBef>
                        <a:spcAft>
                          <a:spcPts val="0"/>
                        </a:spcAft>
                        <a:buClrTx/>
                        <a:buSzTx/>
                        <a:buFontTx/>
                        <a:buNone/>
                        <a:tabLst/>
                        <a:defRPr/>
                      </a:pPr>
                      <a:r>
                        <a:rPr lang="ja-JP" altLang="en-US" sz="1000" u="none" strike="noStrike" dirty="0" smtClean="0"/>
                        <a:t>○</a:t>
                      </a:r>
                      <a:endParaRPr lang="en-US" sz="1000" u="none" strike="noStrike" dirty="0" smtClean="0"/>
                    </a:p>
                  </a:txBody>
                  <a:tcPr marL="13139" marR="13139" marT="12703" marB="0" anchor="ctr"/>
                </a:tc>
                <a:tc>
                  <a:txBody>
                    <a:bodyPr/>
                    <a:lstStyle/>
                    <a:p>
                      <a:pPr algn="ctr" fontAlgn="b"/>
                      <a:r>
                        <a:rPr lang="ja-JP" altLang="en-US" sz="1000" u="none" strike="noStrike" dirty="0" smtClean="0"/>
                        <a:t>○</a:t>
                      </a:r>
                      <a:endParaRPr lang="en-US" sz="1000" b="0" i="0" u="none" strike="noStrike" dirty="0">
                        <a:solidFill>
                          <a:srgbClr val="000000"/>
                        </a:solidFill>
                        <a:latin typeface="+mn-lt"/>
                        <a:cs typeface="CiscoSansTT"/>
                      </a:endParaRPr>
                    </a:p>
                  </a:txBody>
                  <a:tcPr marL="13139" marR="13139" marT="12703" marB="0" anchor="ctr"/>
                </a:tc>
              </a:tr>
              <a:tr h="65218">
                <a:tc>
                  <a:txBody>
                    <a:bodyPr/>
                    <a:lstStyle/>
                    <a:p>
                      <a:pPr algn="l" fontAlgn="ctr"/>
                      <a:r>
                        <a:rPr lang="en-US" sz="1000" u="none" strike="noStrike" dirty="0">
                          <a:effectLst/>
                        </a:rPr>
                        <a:t>MIMO </a:t>
                      </a:r>
                      <a:r>
                        <a:rPr lang="ja-JP" altLang="en-US" sz="1000" u="none" strike="noStrike" dirty="0" smtClean="0">
                          <a:effectLst/>
                        </a:rPr>
                        <a:t>デザイン</a:t>
                      </a:r>
                      <a:endParaRPr lang="en-US" sz="1000" b="0" i="0" u="none" strike="noStrike" dirty="0">
                        <a:solidFill>
                          <a:srgbClr val="231F20"/>
                        </a:solidFill>
                        <a:effectLst/>
                        <a:latin typeface="+mn-lt"/>
                        <a:cs typeface="CiscoSansTT"/>
                      </a:endParaRPr>
                    </a:p>
                  </a:txBody>
                  <a:tcPr marL="12699" marR="12699" marT="12700" marB="0" anchor="ctr"/>
                </a:tc>
                <a:tc>
                  <a:txBody>
                    <a:bodyPr/>
                    <a:lstStyle/>
                    <a:p>
                      <a:pPr algn="ctr" fontAlgn="b"/>
                      <a:r>
                        <a:rPr lang="en-US" sz="1000" u="none" strike="noStrike" dirty="0" smtClean="0"/>
                        <a:t>2x2:2</a:t>
                      </a:r>
                      <a:endParaRPr lang="en-US" sz="1000" b="0" i="0" u="none" strike="noStrike" dirty="0">
                        <a:solidFill>
                          <a:srgbClr val="000000"/>
                        </a:solidFill>
                        <a:latin typeface="+mn-lt"/>
                        <a:cs typeface="CiscoSansTT"/>
                      </a:endParaRPr>
                    </a:p>
                  </a:txBody>
                  <a:tcPr marL="13139" marR="13139" marT="12703" marB="0" anchor="ctr"/>
                </a:tc>
                <a:tc>
                  <a:txBody>
                    <a:bodyPr/>
                    <a:lstStyle/>
                    <a:p>
                      <a:pPr marL="0" marR="0" indent="0" algn="ctr" defTabSz="914247" rtl="0" eaLnBrk="1" fontAlgn="b" latinLnBrk="0" hangingPunct="1">
                        <a:lnSpc>
                          <a:spcPct val="100000"/>
                        </a:lnSpc>
                        <a:spcBef>
                          <a:spcPts val="0"/>
                        </a:spcBef>
                        <a:spcAft>
                          <a:spcPts val="0"/>
                        </a:spcAft>
                        <a:buClrTx/>
                        <a:buSzTx/>
                        <a:buFontTx/>
                        <a:buNone/>
                        <a:tabLst/>
                        <a:defRPr/>
                      </a:pPr>
                      <a:r>
                        <a:rPr lang="en-US" sz="1000" u="none" strike="noStrike" dirty="0" smtClean="0"/>
                        <a:t>2x2:2</a:t>
                      </a:r>
                    </a:p>
                  </a:txBody>
                  <a:tcPr marL="13139" marR="13139" marT="12703" marB="0" anchor="ctr"/>
                </a:tc>
                <a:tc>
                  <a:txBody>
                    <a:bodyPr/>
                    <a:lstStyle/>
                    <a:p>
                      <a:pPr marL="0" marR="0" indent="0" algn="ctr" defTabSz="914247" rtl="0" eaLnBrk="1" fontAlgn="b" latinLnBrk="0" hangingPunct="1">
                        <a:lnSpc>
                          <a:spcPct val="100000"/>
                        </a:lnSpc>
                        <a:spcBef>
                          <a:spcPts val="0"/>
                        </a:spcBef>
                        <a:spcAft>
                          <a:spcPts val="0"/>
                        </a:spcAft>
                        <a:buClrTx/>
                        <a:buSzTx/>
                        <a:buFontTx/>
                        <a:buNone/>
                        <a:tabLst/>
                        <a:defRPr/>
                      </a:pPr>
                      <a:r>
                        <a:rPr lang="en-US" sz="1000" u="none" strike="noStrike" dirty="0" smtClean="0"/>
                        <a:t>2x2:2</a:t>
                      </a:r>
                    </a:p>
                  </a:txBody>
                  <a:tcPr marL="13139" marR="13139" marT="12703" marB="0" anchor="ctr"/>
                </a:tc>
                <a:tc>
                  <a:txBody>
                    <a:bodyPr/>
                    <a:lstStyle/>
                    <a:p>
                      <a:pPr algn="ctr" fontAlgn="b"/>
                      <a:r>
                        <a:rPr lang="fi-FI" sz="1000" u="none" strike="noStrike" dirty="0" smtClean="0"/>
                        <a:t>3x3:3</a:t>
                      </a:r>
                      <a:endParaRPr lang="en-US" sz="1000" b="0" i="0" u="none" strike="noStrike" dirty="0">
                        <a:solidFill>
                          <a:srgbClr val="000000"/>
                        </a:solidFill>
                        <a:latin typeface="+mn-lt"/>
                        <a:cs typeface="CiscoSansTT"/>
                      </a:endParaRPr>
                    </a:p>
                  </a:txBody>
                  <a:tcPr marL="13139" marR="13139" marT="12703" marB="0" anchor="ctr"/>
                </a:tc>
              </a:tr>
              <a:tr h="89106">
                <a:tc>
                  <a:txBody>
                    <a:bodyPr/>
                    <a:lstStyle/>
                    <a:p>
                      <a:pPr algn="l" fontAlgn="ctr"/>
                      <a:r>
                        <a:rPr lang="en-US" sz="1000" u="none" strike="noStrike" dirty="0" smtClean="0">
                          <a:effectLst/>
                        </a:rPr>
                        <a:t>MBSSID</a:t>
                      </a:r>
                      <a:r>
                        <a:rPr lang="ja-JP" altLang="en-US" sz="1000" u="none" strike="noStrike" dirty="0" smtClean="0">
                          <a:effectLst/>
                        </a:rPr>
                        <a:t>数</a:t>
                      </a:r>
                      <a:endParaRPr lang="en-US" sz="1000" b="0" i="0" u="none" strike="noStrike" dirty="0">
                        <a:solidFill>
                          <a:srgbClr val="231F20"/>
                        </a:solidFill>
                        <a:effectLst/>
                        <a:latin typeface="+mn-lt"/>
                        <a:cs typeface="CiscoSansTT"/>
                      </a:endParaRPr>
                    </a:p>
                  </a:txBody>
                  <a:tcPr marL="12699" marR="12699" marT="12700" marB="0" anchor="ctr"/>
                </a:tc>
                <a:tc>
                  <a:txBody>
                    <a:bodyPr/>
                    <a:lstStyle/>
                    <a:p>
                      <a:pPr algn="ctr" fontAlgn="b"/>
                      <a:r>
                        <a:rPr lang="en-US" sz="1000" u="none" strike="noStrike" dirty="0" smtClean="0"/>
                        <a:t>4 /</a:t>
                      </a:r>
                      <a:r>
                        <a:rPr lang="ja-JP" altLang="en-US" sz="1000" u="none" strike="noStrike" dirty="0" smtClean="0"/>
                        <a:t>ラジオ</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4 /</a:t>
                      </a:r>
                      <a:r>
                        <a:rPr lang="ja-JP" altLang="en-US" sz="1000" u="none" strike="noStrike" dirty="0" smtClean="0"/>
                        <a:t>ラジオ</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8 /</a:t>
                      </a:r>
                      <a:r>
                        <a:rPr lang="ja-JP" altLang="en-US" sz="1000" u="none" strike="noStrike" dirty="0" smtClean="0"/>
                        <a:t>ラジオ</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16 /</a:t>
                      </a:r>
                      <a:r>
                        <a:rPr lang="ja-JP" altLang="en-US" sz="1000" u="none" strike="noStrike" dirty="0" smtClean="0"/>
                        <a:t>ラジオ</a:t>
                      </a:r>
                      <a:endParaRPr lang="en-US" altLang="ja-JP" sz="1000" b="0" i="0" u="none" strike="noStrike" dirty="0">
                        <a:solidFill>
                          <a:srgbClr val="000000"/>
                        </a:solidFill>
                        <a:latin typeface="+mn-lt"/>
                        <a:cs typeface="CiscoSansTT"/>
                      </a:endParaRPr>
                    </a:p>
                  </a:txBody>
                  <a:tcPr marL="13139" marR="13139" marT="12703" marB="0" anchor="ctr"/>
                </a:tc>
              </a:tr>
              <a:tr h="65218">
                <a:tc>
                  <a:txBody>
                    <a:bodyPr/>
                    <a:lstStyle/>
                    <a:p>
                      <a:pPr marL="0" marR="0" lvl="0" indent="0" algn="l" defTabSz="914247" rtl="0" eaLnBrk="1" fontAlgn="ctr"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smtClean="0">
                          <a:ln>
                            <a:noFill/>
                          </a:ln>
                          <a:effectLst/>
                          <a:uLnTx/>
                          <a:uFillTx/>
                        </a:rPr>
                        <a:t>Band Steering</a:t>
                      </a:r>
                      <a:endParaRPr kumimoji="0" lang="en-US" sz="1000" b="0" i="0" u="none" strike="noStrike" kern="1200" cap="none" spc="0" normalizeH="0" baseline="0" noProof="0" dirty="0" smtClean="0">
                        <a:ln>
                          <a:noFill/>
                        </a:ln>
                        <a:solidFill>
                          <a:srgbClr val="000000"/>
                        </a:solidFill>
                        <a:effectLst/>
                        <a:uLnTx/>
                        <a:uFillTx/>
                        <a:latin typeface="+mn-lt"/>
                        <a:cs typeface="CiscoSans ExtraLight"/>
                      </a:endParaRPr>
                    </a:p>
                  </a:txBody>
                  <a:tcPr marL="12699" marR="12699" marT="12700" marB="0" anchor="ctr"/>
                </a:tc>
                <a:tc>
                  <a:txBody>
                    <a:bodyPr/>
                    <a:lstStyle/>
                    <a:p>
                      <a:pPr algn="ctr" fontAlgn="b"/>
                      <a:r>
                        <a:rPr lang="ja-JP" altLang="en-US" sz="1000" u="none" strike="noStrike" dirty="0" smtClean="0"/>
                        <a:t>○</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a:t>
                      </a:r>
                      <a:endParaRPr lang="en-US" sz="1000" b="0" i="0" u="none" strike="noStrike" dirty="0">
                        <a:solidFill>
                          <a:srgbClr val="000000"/>
                        </a:solidFill>
                        <a:latin typeface="+mn-lt"/>
                        <a:cs typeface="CiscoSansTT"/>
                      </a:endParaRPr>
                    </a:p>
                  </a:txBody>
                  <a:tcPr marL="13139" marR="13139" marT="12703" marB="0" anchor="ctr"/>
                </a:tc>
              </a:tr>
              <a:tr h="81585">
                <a:tc>
                  <a:txBody>
                    <a:bodyPr/>
                    <a:lstStyle/>
                    <a:p>
                      <a:pPr algn="l" fontAlgn="b"/>
                      <a:r>
                        <a:rPr lang="ja-JP" altLang="en-US" sz="1000" u="none" strike="noStrike" dirty="0" smtClean="0"/>
                        <a:t>キャプティブポータル</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将来対応</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r>
              <a:tr h="96418">
                <a:tc>
                  <a:txBody>
                    <a:bodyPr/>
                    <a:lstStyle/>
                    <a:p>
                      <a:pPr algn="l" fontAlgn="b"/>
                      <a:r>
                        <a:rPr lang="ja-JP" altLang="en-US" sz="1000" u="none" strike="noStrike" dirty="0" smtClean="0"/>
                        <a:t>シングルポイントセットアップ</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r>
              <a:tr h="92710">
                <a:tc>
                  <a:txBody>
                    <a:bodyPr/>
                    <a:lstStyle/>
                    <a:p>
                      <a:pPr algn="l" fontAlgn="b"/>
                      <a:r>
                        <a:rPr lang="ja-JP" altLang="en-US" sz="1000" u="none" strike="noStrike" dirty="0" smtClean="0"/>
                        <a:t>ロードバランス</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r>
              <a:tr h="65218">
                <a:tc>
                  <a:txBody>
                    <a:bodyPr/>
                    <a:lstStyle/>
                    <a:p>
                      <a:pPr algn="l" fontAlgn="b"/>
                      <a:r>
                        <a:rPr lang="ja-JP" altLang="en-US" sz="1000" u="none" strike="noStrike" dirty="0" smtClean="0"/>
                        <a:t>チャネル管理</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a:t>
                      </a:r>
                      <a:endParaRPr lang="en-US" altLang="ja-JP" sz="1000" b="0" i="0" u="none" strike="noStrike" dirty="0">
                        <a:solidFill>
                          <a:srgbClr val="000000"/>
                        </a:solidFill>
                        <a:latin typeface="+mn-lt"/>
                        <a:cs typeface="CiscoSansTT"/>
                      </a:endParaRPr>
                    </a:p>
                  </a:txBody>
                  <a:tcPr marL="13139" marR="13139" marT="12703" marB="0" anchor="ctr"/>
                </a:tc>
              </a:tr>
              <a:tr h="65218">
                <a:tc>
                  <a:txBody>
                    <a:bodyPr/>
                    <a:lstStyle/>
                    <a:p>
                      <a:pPr algn="l" fontAlgn="b"/>
                      <a:r>
                        <a:rPr lang="ja-JP" altLang="en-US" sz="1000" kern="1200" dirty="0" smtClean="0"/>
                        <a:t>チャネル</a:t>
                      </a:r>
                      <a:r>
                        <a:rPr lang="en-US" sz="1000" kern="1200" dirty="0" smtClean="0"/>
                        <a:t>/</a:t>
                      </a:r>
                      <a:r>
                        <a:rPr lang="ja-JP" altLang="en-US" sz="1000" kern="1200" dirty="0" smtClean="0"/>
                        <a:t>クライアントアイソレーション</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a:t>
                      </a:r>
                      <a:endParaRPr lang="en-US" altLang="ja-JP" sz="1000" b="0" i="0" u="none" strike="noStrike" dirty="0">
                        <a:solidFill>
                          <a:srgbClr val="000000"/>
                        </a:solidFill>
                        <a:latin typeface="+mn-lt"/>
                        <a:cs typeface="CiscoSansTT"/>
                      </a:endParaRPr>
                    </a:p>
                  </a:txBody>
                  <a:tcPr marL="13139" marR="13139" marT="12703" marB="0" anchor="ctr"/>
                </a:tc>
              </a:tr>
              <a:tr h="73809">
                <a:tc>
                  <a:txBody>
                    <a:bodyPr/>
                    <a:lstStyle/>
                    <a:p>
                      <a:pPr algn="l" fontAlgn="b"/>
                      <a:r>
                        <a:rPr lang="en-US" sz="1000" u="none" strike="noStrike" dirty="0" smtClean="0"/>
                        <a:t>VLAN</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sz="1000" u="none" strike="noStrike" baseline="0" dirty="0" smtClean="0"/>
                        <a:t>5</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sz="1000" u="none" strike="noStrike" dirty="0" smtClean="0"/>
                        <a:t>5</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sz="1000" u="none" strike="noStrike" dirty="0" smtClean="0"/>
                        <a:t>9</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sz="1000" u="none" strike="noStrike" dirty="0" smtClean="0"/>
                        <a:t>17</a:t>
                      </a:r>
                      <a:endParaRPr lang="en-US" sz="1000" b="0" i="0" u="none" strike="noStrike" dirty="0">
                        <a:solidFill>
                          <a:srgbClr val="000000"/>
                        </a:solidFill>
                        <a:latin typeface="+mn-lt"/>
                        <a:cs typeface="CiscoSansTT"/>
                      </a:endParaRPr>
                    </a:p>
                  </a:txBody>
                  <a:tcPr marL="13139" marR="13139" marT="12703" marB="0" anchor="ctr"/>
                </a:tc>
              </a:tr>
              <a:tr h="65218">
                <a:tc>
                  <a:txBody>
                    <a:bodyPr/>
                    <a:lstStyle/>
                    <a:p>
                      <a:pPr algn="l" fontAlgn="b"/>
                      <a:r>
                        <a:rPr lang="en-US" sz="1000" u="none" strike="noStrike" dirty="0" smtClean="0"/>
                        <a:t>IPv6, </a:t>
                      </a:r>
                      <a:r>
                        <a:rPr lang="en-US" sz="1000" u="none" strike="noStrike" dirty="0" err="1" smtClean="0"/>
                        <a:t>QoS</a:t>
                      </a:r>
                      <a:r>
                        <a:rPr lang="en-US" sz="1000" u="none" strike="noStrike" dirty="0" smtClean="0"/>
                        <a:t>,</a:t>
                      </a:r>
                      <a:r>
                        <a:rPr lang="ja-JP" altLang="en-US" sz="1000" u="none" strike="noStrike" dirty="0" smtClean="0"/>
                        <a:t>ウェブ</a:t>
                      </a:r>
                      <a:r>
                        <a:rPr lang="en-US" sz="1000" u="none" strike="noStrike" dirty="0" smtClean="0"/>
                        <a:t>UI,SNMP</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a:t>
                      </a:r>
                      <a:endParaRPr lang="en-US" altLang="ja-JP" sz="1000" b="0" i="0" u="none" strike="noStrike" dirty="0">
                        <a:solidFill>
                          <a:srgbClr val="000000"/>
                        </a:solidFill>
                        <a:latin typeface="+mn-lt"/>
                        <a:cs typeface="CiscoSansTT"/>
                      </a:endParaRPr>
                    </a:p>
                  </a:txBody>
                  <a:tcPr marL="13139" marR="13139" marT="12703" marB="0" anchor="ctr"/>
                </a:tc>
              </a:tr>
              <a:tr h="65218">
                <a:tc>
                  <a:txBody>
                    <a:bodyPr/>
                    <a:lstStyle/>
                    <a:p>
                      <a:pPr algn="l" fontAlgn="b"/>
                      <a:r>
                        <a:rPr lang="ja-JP" altLang="en-US" sz="1000" u="none" strike="noStrike" dirty="0" smtClean="0"/>
                        <a:t>設置方法</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縦置き</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天井、壁</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壁</a:t>
                      </a:r>
                      <a:r>
                        <a:rPr lang="en-US" altLang="ja-JP" sz="1000" u="none" strike="noStrike" dirty="0" smtClean="0"/>
                        <a:t>(</a:t>
                      </a:r>
                      <a:r>
                        <a:rPr lang="ja-JP" altLang="en-US" sz="1000" u="none" strike="noStrike" dirty="0" smtClean="0"/>
                        <a:t>ジャンクションボックス</a:t>
                      </a:r>
                      <a:r>
                        <a:rPr lang="en-US" altLang="ja-JP" sz="1000" u="none" strike="noStrike" dirty="0" smtClean="0"/>
                        <a:t>)</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ja-JP" altLang="en-US" sz="1000" u="none" strike="noStrike" dirty="0" smtClean="0"/>
                        <a:t>天井、壁</a:t>
                      </a:r>
                      <a:endParaRPr lang="en-US" altLang="ja-JP" sz="1000" b="0" i="0" u="none" strike="noStrike" dirty="0">
                        <a:solidFill>
                          <a:srgbClr val="000000"/>
                        </a:solidFill>
                        <a:latin typeface="+mn-lt"/>
                        <a:cs typeface="CiscoSansTT"/>
                      </a:endParaRPr>
                    </a:p>
                  </a:txBody>
                  <a:tcPr marL="13139" marR="13139" marT="12703" marB="0" anchor="ctr"/>
                </a:tc>
              </a:tr>
              <a:tr h="65218">
                <a:tc>
                  <a:txBody>
                    <a:bodyPr/>
                    <a:lstStyle/>
                    <a:p>
                      <a:pPr algn="l" fontAlgn="b"/>
                      <a:r>
                        <a:rPr lang="ja-JP" altLang="en-US" sz="1000" u="none" strike="noStrike" dirty="0" smtClean="0"/>
                        <a:t>サイズ</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170 x 170 x 35.9 mm</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135 x 135 x 38 mm</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165 x 110 x 45.75 mm</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230 x 230 x 40 mm</a:t>
                      </a:r>
                      <a:endParaRPr lang="en-US" altLang="ja-JP" sz="1000" b="0" i="0" u="none" strike="noStrike" dirty="0">
                        <a:solidFill>
                          <a:srgbClr val="000000"/>
                        </a:solidFill>
                        <a:latin typeface="+mn-lt"/>
                        <a:cs typeface="CiscoSansTT"/>
                      </a:endParaRPr>
                    </a:p>
                  </a:txBody>
                  <a:tcPr marL="13139" marR="13139" marT="12703" marB="0" anchor="ctr"/>
                </a:tc>
              </a:tr>
              <a:tr h="65218">
                <a:tc>
                  <a:txBody>
                    <a:bodyPr/>
                    <a:lstStyle/>
                    <a:p>
                      <a:pPr algn="l" fontAlgn="b"/>
                      <a:r>
                        <a:rPr lang="ja-JP" altLang="en-US" sz="1000" u="none" strike="noStrike" dirty="0" smtClean="0"/>
                        <a:t>重量</a:t>
                      </a:r>
                      <a:endParaRPr lang="en-US"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0.40kg</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0.35kg</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0.48kg</a:t>
                      </a:r>
                      <a:endParaRPr lang="en-US" altLang="ja-JP" sz="1000" b="0" i="0" u="none" strike="noStrike" dirty="0">
                        <a:solidFill>
                          <a:srgbClr val="000000"/>
                        </a:solidFill>
                        <a:latin typeface="+mn-lt"/>
                        <a:cs typeface="CiscoSansTT"/>
                      </a:endParaRPr>
                    </a:p>
                  </a:txBody>
                  <a:tcPr marL="13139" marR="13139" marT="12703" marB="0" anchor="ctr"/>
                </a:tc>
                <a:tc>
                  <a:txBody>
                    <a:bodyPr/>
                    <a:lstStyle/>
                    <a:p>
                      <a:pPr algn="ctr" fontAlgn="b"/>
                      <a:r>
                        <a:rPr lang="en-US" altLang="ja-JP" sz="1000" u="none" strike="noStrike" dirty="0" smtClean="0"/>
                        <a:t>0.778kg</a:t>
                      </a:r>
                      <a:endParaRPr lang="en-US" altLang="ja-JP" sz="1000" b="0" i="0" u="none" strike="noStrike" dirty="0">
                        <a:solidFill>
                          <a:srgbClr val="000000"/>
                        </a:solidFill>
                        <a:latin typeface="+mn-lt"/>
                        <a:cs typeface="CiscoSansTT"/>
                      </a:endParaRPr>
                    </a:p>
                  </a:txBody>
                  <a:tcPr marL="13139" marR="13139" marT="12703" marB="0" anchor="ctr"/>
                </a:tc>
              </a:tr>
            </a:tbl>
          </a:graphicData>
        </a:graphic>
      </p:graphicFrame>
      <p:sp>
        <p:nvSpPr>
          <p:cNvPr id="5" name="タイトル 1"/>
          <p:cNvSpPr>
            <a:spLocks noGrp="1"/>
          </p:cNvSpPr>
          <p:nvPr>
            <p:ph type="title"/>
          </p:nvPr>
        </p:nvSpPr>
        <p:spPr>
          <a:xfrm>
            <a:off x="437766" y="341314"/>
            <a:ext cx="8345488" cy="478195"/>
          </a:xfrm>
        </p:spPr>
        <p:txBody>
          <a:bodyPr/>
          <a:lstStyle/>
          <a:p>
            <a:r>
              <a:rPr lang="ja-JP" altLang="en-US" dirty="0"/>
              <a:t>スモールビジネス</a:t>
            </a:r>
            <a:r>
              <a:rPr lang="en-US" altLang="ja-JP" dirty="0" smtClean="0"/>
              <a:t>WAP</a:t>
            </a:r>
            <a:r>
              <a:rPr lang="ja-JP" altLang="en-US" dirty="0" smtClean="0"/>
              <a:t>製品仕様一覧</a:t>
            </a:r>
            <a:endParaRPr kumimoji="1" lang="ja-JP" altLang="en-US" dirty="0"/>
          </a:p>
        </p:txBody>
      </p:sp>
      <p:pic>
        <p:nvPicPr>
          <p:cNvPr id="6" name="Picture 9" descr="KO76073.jpg"/>
          <p:cNvPicPr>
            <a:picLocks noChangeAspect="1"/>
          </p:cNvPicPr>
          <p:nvPr/>
        </p:nvPicPr>
        <p:blipFill rotWithShape="1">
          <a:blip r:embed="rId2" cstate="screen">
            <a:extLst>
              <a:ext uri="{28A0092B-C50C-407E-A947-70E740481C1C}">
                <a14:useLocalDpi xmlns:a14="http://schemas.microsoft.com/office/drawing/2010/main"/>
              </a:ext>
            </a:extLst>
          </a:blip>
          <a:srcRect l="14114" t="-1131" r="12875" b="11146"/>
          <a:stretch/>
        </p:blipFill>
        <p:spPr>
          <a:xfrm>
            <a:off x="2682827" y="994635"/>
            <a:ext cx="422030" cy="559845"/>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773" y="994635"/>
            <a:ext cx="650984" cy="631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247" y="1005028"/>
            <a:ext cx="861604" cy="601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4341" y="985911"/>
            <a:ext cx="631040" cy="63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爆発 2 1"/>
          <p:cNvSpPr/>
          <p:nvPr/>
        </p:nvSpPr>
        <p:spPr>
          <a:xfrm>
            <a:off x="7385140" y="-43185"/>
            <a:ext cx="1694010" cy="862694"/>
          </a:xfrm>
          <a:prstGeom prst="irregularSeal2">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t>日本語</a:t>
            </a:r>
            <a:r>
              <a:rPr kumimoji="1" lang="en-US" altLang="ja-JP" sz="1100" dirty="0" smtClean="0"/>
              <a:t>GUI</a:t>
            </a:r>
            <a:r>
              <a:rPr kumimoji="1" lang="ja-JP" altLang="en-US" sz="1100" dirty="0" smtClean="0"/>
              <a:t>対応</a:t>
            </a:r>
          </a:p>
        </p:txBody>
      </p:sp>
    </p:spTree>
    <p:extLst>
      <p:ext uri="{BB962C8B-B14F-4D97-AF65-F5344CB8AC3E}">
        <p14:creationId xmlns:p14="http://schemas.microsoft.com/office/powerpoint/2010/main" val="3296647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27033" y="4587485"/>
            <a:ext cx="8499475" cy="3643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endParaRPr lang="en-US" dirty="0"/>
          </a:p>
        </p:txBody>
      </p:sp>
      <p:sp>
        <p:nvSpPr>
          <p:cNvPr id="19" name="Oval 18"/>
          <p:cNvSpPr/>
          <p:nvPr/>
        </p:nvSpPr>
        <p:spPr bwMode="auto">
          <a:xfrm>
            <a:off x="1546225" y="2502700"/>
            <a:ext cx="5854700" cy="1670447"/>
          </a:xfrm>
          <a:prstGeom prst="ellipse">
            <a:avLst/>
          </a:prstGeom>
          <a:solidFill>
            <a:schemeClr val="bg1"/>
          </a:solidFill>
          <a:ln w="9525" cap="flat" cmpd="sng" algn="ctr">
            <a:noFill/>
            <a:prstDash val="solid"/>
            <a:round/>
            <a:headEnd type="none" w="med" len="med"/>
            <a:tailEnd type="none" w="med" len="med"/>
          </a:ln>
          <a:effectLst/>
        </p:spPr>
        <p:txBody>
          <a:bodyPr wrap="none" lIns="82293" tIns="36574" rIns="82293" bIns="36574" anchor="ctr"/>
          <a:lstStyle/>
          <a:p>
            <a:pPr algn="ctr" defTabSz="814354" eaLnBrk="0" hangingPunct="0">
              <a:lnSpc>
                <a:spcPct val="90000"/>
              </a:lnSpc>
              <a:defRPr/>
            </a:pPr>
            <a:endParaRPr lang="en-US" dirty="0">
              <a:solidFill>
                <a:prstClr val="black"/>
              </a:solidFill>
              <a:ea typeface="+mn-ea"/>
              <a:cs typeface="+mn-cs"/>
            </a:endParaRPr>
          </a:p>
        </p:txBody>
      </p:sp>
      <p:sp>
        <p:nvSpPr>
          <p:cNvPr id="3" name="Text Placeholder 2"/>
          <p:cNvSpPr>
            <a:spLocks noGrp="1"/>
          </p:cNvSpPr>
          <p:nvPr>
            <p:ph type="body" sz="quarter" idx="10"/>
          </p:nvPr>
        </p:nvSpPr>
        <p:spPr>
          <a:xfrm>
            <a:off x="462301" y="964728"/>
            <a:ext cx="8277344" cy="3168210"/>
          </a:xfrm>
        </p:spPr>
        <p:txBody>
          <a:bodyPr>
            <a:normAutofit/>
          </a:bodyPr>
          <a:lstStyle/>
          <a:p>
            <a:pPr>
              <a:buFont typeface="Wingdings" pitchFamily="2" charset="2"/>
              <a:buChar char="§"/>
              <a:defRPr/>
            </a:pPr>
            <a:r>
              <a:rPr lang="ja-JP" altLang="en-US" sz="1600" dirty="0" smtClean="0">
                <a:solidFill>
                  <a:schemeClr val="accent2"/>
                </a:solidFill>
                <a:cs typeface="+mn-cs"/>
              </a:rPr>
              <a:t>コントローラ不要</a:t>
            </a:r>
            <a:endParaRPr lang="en-US" sz="1600" dirty="0">
              <a:solidFill>
                <a:schemeClr val="accent2"/>
              </a:solidFill>
              <a:cs typeface="+mn-cs"/>
            </a:endParaRPr>
          </a:p>
          <a:p>
            <a:pPr>
              <a:buFont typeface="Wingdings" pitchFamily="2" charset="2"/>
              <a:buChar char="§"/>
              <a:defRPr/>
            </a:pPr>
            <a:r>
              <a:rPr lang="ja-JP" altLang="en-US" sz="1600" dirty="0" smtClean="0">
                <a:solidFill>
                  <a:schemeClr val="accent2"/>
                </a:solidFill>
                <a:cs typeface="+mn-cs"/>
              </a:rPr>
              <a:t>複数</a:t>
            </a:r>
            <a:r>
              <a:rPr lang="en-US" altLang="ja-JP" sz="1600" dirty="0" smtClean="0">
                <a:solidFill>
                  <a:schemeClr val="accent2"/>
                </a:solidFill>
                <a:cs typeface="+mn-cs"/>
              </a:rPr>
              <a:t>AP</a:t>
            </a:r>
            <a:r>
              <a:rPr lang="ja-JP" altLang="en-US" sz="1600" dirty="0" smtClean="0">
                <a:solidFill>
                  <a:schemeClr val="accent2"/>
                </a:solidFill>
                <a:cs typeface="+mn-cs"/>
              </a:rPr>
              <a:t>の構築と設定を簡素化</a:t>
            </a:r>
            <a:endParaRPr lang="en-US" sz="1600" dirty="0">
              <a:solidFill>
                <a:schemeClr val="accent2"/>
              </a:solidFill>
              <a:cs typeface="+mn-cs"/>
            </a:endParaRPr>
          </a:p>
          <a:p>
            <a:pPr>
              <a:buFont typeface="Wingdings" pitchFamily="2" charset="2"/>
              <a:buChar char="§"/>
              <a:defRPr/>
            </a:pPr>
            <a:r>
              <a:rPr lang="ja-JP" altLang="en-US" sz="1600" dirty="0" smtClean="0">
                <a:solidFill>
                  <a:schemeClr val="accent2"/>
                </a:solidFill>
                <a:cs typeface="+mn-cs"/>
              </a:rPr>
              <a:t>同一サブネット内の</a:t>
            </a:r>
            <a:r>
              <a:rPr lang="en-US" sz="1600" dirty="0" smtClean="0">
                <a:solidFill>
                  <a:schemeClr val="accent2"/>
                </a:solidFill>
                <a:cs typeface="+mn-cs"/>
              </a:rPr>
              <a:t>AP</a:t>
            </a:r>
            <a:r>
              <a:rPr lang="ja-JP" altLang="en-US" sz="1600" dirty="0" smtClean="0">
                <a:solidFill>
                  <a:schemeClr val="accent2"/>
                </a:solidFill>
                <a:cs typeface="+mn-cs"/>
              </a:rPr>
              <a:t>間</a:t>
            </a:r>
            <a:r>
              <a:rPr lang="ja-JP" altLang="en-US" sz="1600" dirty="0">
                <a:solidFill>
                  <a:schemeClr val="accent2"/>
                </a:solidFill>
                <a:cs typeface="+mn-cs"/>
              </a:rPr>
              <a:t>で</a:t>
            </a:r>
            <a:r>
              <a:rPr lang="ja-JP" altLang="en-US" sz="1600" dirty="0" smtClean="0">
                <a:solidFill>
                  <a:schemeClr val="accent2"/>
                </a:solidFill>
                <a:cs typeface="+mn-cs"/>
              </a:rPr>
              <a:t>動的にワイヤレス設定情報をシェア</a:t>
            </a:r>
            <a:endParaRPr lang="en-US" sz="1600" dirty="0">
              <a:solidFill>
                <a:schemeClr val="accent2"/>
              </a:solidFill>
              <a:cs typeface="+mn-cs"/>
            </a:endParaRPr>
          </a:p>
          <a:p>
            <a:pPr>
              <a:buFont typeface="Wingdings" pitchFamily="2" charset="2"/>
              <a:buChar char="§"/>
              <a:defRPr/>
            </a:pPr>
            <a:r>
              <a:rPr lang="en-US" altLang="ja-JP" sz="1600" dirty="0" smtClean="0">
                <a:solidFill>
                  <a:schemeClr val="accent2"/>
                </a:solidFill>
                <a:cs typeface="+mn-cs"/>
              </a:rPr>
              <a:t>WLAN</a:t>
            </a:r>
            <a:r>
              <a:rPr lang="ja-JP" altLang="en-US" sz="1600" dirty="0" smtClean="0">
                <a:solidFill>
                  <a:schemeClr val="accent2"/>
                </a:solidFill>
                <a:cs typeface="+mn-cs"/>
              </a:rPr>
              <a:t>を単一の視点から有効化</a:t>
            </a:r>
            <a:endParaRPr lang="en-US" sz="1600" dirty="0">
              <a:solidFill>
                <a:schemeClr val="accent2"/>
              </a:solidFill>
              <a:cs typeface="+mn-cs"/>
            </a:endParaRPr>
          </a:p>
        </p:txBody>
      </p:sp>
      <p:sp>
        <p:nvSpPr>
          <p:cNvPr id="2" name="Title 1"/>
          <p:cNvSpPr>
            <a:spLocks noGrp="1"/>
          </p:cNvSpPr>
          <p:nvPr>
            <p:ph type="title"/>
          </p:nvPr>
        </p:nvSpPr>
        <p:spPr/>
        <p:txBody>
          <a:bodyPr anchor="ctr"/>
          <a:lstStyle/>
          <a:p>
            <a:pPr>
              <a:defRPr/>
            </a:pPr>
            <a:r>
              <a:rPr lang="ja-JP" altLang="en-US" dirty="0" smtClean="0"/>
              <a:t>シングルポイントセットアップ</a:t>
            </a:r>
            <a:endParaRPr dirty="0">
              <a:solidFill>
                <a:schemeClr val="accent6"/>
              </a:solidFill>
            </a:endParaRPr>
          </a:p>
        </p:txBody>
      </p:sp>
      <p:graphicFrame>
        <p:nvGraphicFramePr>
          <p:cNvPr id="10" name="Diagram 9"/>
          <p:cNvGraphicFramePr/>
          <p:nvPr>
            <p:extLst/>
          </p:nvPr>
        </p:nvGraphicFramePr>
        <p:xfrm>
          <a:off x="2051720" y="2344101"/>
          <a:ext cx="6774788" cy="2603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KL57180 - WAP321 top no bracket.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50105" y="2070401"/>
            <a:ext cx="1164808" cy="789385"/>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KL57180 - WAP321 top no bracket.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59087" y="4299946"/>
            <a:ext cx="987575" cy="789385"/>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KL57180 - WAP321 top no bracket.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201866" y="3222526"/>
            <a:ext cx="1132855" cy="789384"/>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KL57180 - WAP321 top no bracket.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16309" y="3294534"/>
            <a:ext cx="1135411" cy="789384"/>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682315" y="2787775"/>
            <a:ext cx="3798887" cy="1681995"/>
          </a:xfrm>
          <a:prstGeom prst="rect">
            <a:avLst/>
          </a:prstGeom>
          <a:noFill/>
        </p:spPr>
        <p:txBody>
          <a:bodyPr lIns="91436" tIns="45718" rIns="91436" bIns="45718">
            <a:spAutoFit/>
          </a:bodyPr>
          <a:lstStyle/>
          <a:p>
            <a:pPr eaLnBrk="0" hangingPunct="0">
              <a:lnSpc>
                <a:spcPct val="90000"/>
              </a:lnSpc>
              <a:spcAft>
                <a:spcPts val="300"/>
              </a:spcAft>
              <a:defRPr/>
            </a:pPr>
            <a:r>
              <a:rPr lang="ja-JP" altLang="en-US" sz="1400" b="1" dirty="0" smtClean="0">
                <a:solidFill>
                  <a:srgbClr val="4C4C4C"/>
                </a:solidFill>
                <a:latin typeface="Arial" pitchFamily="34" charset="0"/>
              </a:rPr>
              <a:t>全てのアクセスポイントが以下をシェア</a:t>
            </a:r>
            <a:r>
              <a:rPr lang="en-US" sz="1400" b="1" dirty="0" smtClean="0">
                <a:solidFill>
                  <a:srgbClr val="4C4C4C"/>
                </a:solidFill>
                <a:latin typeface="Arial" pitchFamily="34" charset="0"/>
              </a:rPr>
              <a:t>:</a:t>
            </a:r>
            <a:endParaRPr lang="en-US" sz="1400" b="1" dirty="0">
              <a:solidFill>
                <a:srgbClr val="4C4C4C"/>
              </a:solidFill>
              <a:latin typeface="Arial" pitchFamily="34" charset="0"/>
            </a:endParaRPr>
          </a:p>
          <a:p>
            <a:pPr marL="404796" indent="-285738" eaLnBrk="0" hangingPunct="0">
              <a:lnSpc>
                <a:spcPct val="90000"/>
              </a:lnSpc>
              <a:buClr>
                <a:schemeClr val="tx2"/>
              </a:buClr>
              <a:buFont typeface="Arial"/>
              <a:buChar char="•"/>
              <a:defRPr/>
            </a:pPr>
            <a:r>
              <a:rPr lang="ja-JP" altLang="en-US" sz="1400" dirty="0" smtClean="0">
                <a:solidFill>
                  <a:srgbClr val="4C4C4C"/>
                </a:solidFill>
                <a:latin typeface="Arial" pitchFamily="34" charset="0"/>
              </a:rPr>
              <a:t>ワイヤレスネットワーク</a:t>
            </a:r>
            <a:r>
              <a:rPr lang="en-US" altLang="ja-JP" sz="1400" dirty="0" smtClean="0">
                <a:solidFill>
                  <a:srgbClr val="4C4C4C"/>
                </a:solidFill>
                <a:latin typeface="Arial" pitchFamily="34" charset="0"/>
              </a:rPr>
              <a:t>ID</a:t>
            </a:r>
            <a:r>
              <a:rPr lang="en-US" sz="1400" dirty="0" smtClean="0">
                <a:solidFill>
                  <a:srgbClr val="4C4C4C"/>
                </a:solidFill>
                <a:latin typeface="Arial" pitchFamily="34" charset="0"/>
              </a:rPr>
              <a:t> </a:t>
            </a:r>
            <a:r>
              <a:rPr lang="en-US" sz="1400" dirty="0">
                <a:solidFill>
                  <a:srgbClr val="4C4C4C"/>
                </a:solidFill>
                <a:latin typeface="Arial" pitchFamily="34" charset="0"/>
              </a:rPr>
              <a:t>(SSID)</a:t>
            </a:r>
          </a:p>
          <a:p>
            <a:pPr marL="404796" indent="-285738" eaLnBrk="0" hangingPunct="0">
              <a:lnSpc>
                <a:spcPct val="90000"/>
              </a:lnSpc>
              <a:buClr>
                <a:schemeClr val="tx2"/>
              </a:buClr>
              <a:buFont typeface="Arial"/>
              <a:buChar char="•"/>
              <a:defRPr/>
            </a:pPr>
            <a:r>
              <a:rPr lang="ja-JP" altLang="en-US" sz="1400" dirty="0" smtClean="0">
                <a:solidFill>
                  <a:srgbClr val="4C4C4C"/>
                </a:solidFill>
                <a:latin typeface="Arial" pitchFamily="34" charset="0"/>
              </a:rPr>
              <a:t>セキュリティ機能</a:t>
            </a:r>
            <a:endParaRPr lang="en-US" sz="1400" dirty="0">
              <a:solidFill>
                <a:srgbClr val="4C4C4C"/>
              </a:solidFill>
              <a:latin typeface="Arial" pitchFamily="34" charset="0"/>
            </a:endParaRPr>
          </a:p>
          <a:p>
            <a:pPr marL="404796" indent="-285738" eaLnBrk="0" hangingPunct="0">
              <a:lnSpc>
                <a:spcPct val="90000"/>
              </a:lnSpc>
              <a:buClr>
                <a:schemeClr val="tx2"/>
              </a:buClr>
              <a:buFont typeface="Arial"/>
              <a:buChar char="•"/>
              <a:defRPr/>
            </a:pPr>
            <a:r>
              <a:rPr lang="ja-JP" altLang="en-US" sz="1400" dirty="0" smtClean="0">
                <a:solidFill>
                  <a:srgbClr val="4C4C4C"/>
                </a:solidFill>
                <a:latin typeface="Arial" pitchFamily="34" charset="0"/>
              </a:rPr>
              <a:t>ユーザ名とパスワード</a:t>
            </a:r>
            <a:endParaRPr lang="en-US" sz="1400" dirty="0">
              <a:solidFill>
                <a:srgbClr val="4C4C4C"/>
              </a:solidFill>
              <a:latin typeface="Arial" pitchFamily="34" charset="0"/>
            </a:endParaRPr>
          </a:p>
          <a:p>
            <a:pPr marL="404796" indent="-285738" eaLnBrk="0" hangingPunct="0">
              <a:lnSpc>
                <a:spcPct val="90000"/>
              </a:lnSpc>
              <a:buClr>
                <a:schemeClr val="tx2"/>
              </a:buClr>
              <a:buFont typeface="Arial"/>
              <a:buChar char="•"/>
              <a:defRPr/>
            </a:pPr>
            <a:r>
              <a:rPr lang="ja-JP" altLang="en-US" sz="1400" dirty="0" smtClean="0">
                <a:solidFill>
                  <a:srgbClr val="4C4C4C"/>
                </a:solidFill>
                <a:latin typeface="Arial" pitchFamily="34" charset="0"/>
              </a:rPr>
              <a:t>トラフィック</a:t>
            </a:r>
            <a:r>
              <a:rPr lang="en-US" sz="1400" dirty="0" smtClean="0">
                <a:solidFill>
                  <a:srgbClr val="4C4C4C"/>
                </a:solidFill>
                <a:latin typeface="Arial" pitchFamily="34" charset="0"/>
              </a:rPr>
              <a:t> </a:t>
            </a:r>
            <a:r>
              <a:rPr lang="en-US" sz="1400" dirty="0">
                <a:solidFill>
                  <a:srgbClr val="4C4C4C"/>
                </a:solidFill>
                <a:latin typeface="Arial" pitchFamily="34" charset="0"/>
              </a:rPr>
              <a:t>(QoS) </a:t>
            </a:r>
            <a:r>
              <a:rPr lang="ja-JP" altLang="en-US" sz="1400" dirty="0" smtClean="0">
                <a:solidFill>
                  <a:srgbClr val="4C4C4C"/>
                </a:solidFill>
                <a:latin typeface="Arial" pitchFamily="34" charset="0"/>
              </a:rPr>
              <a:t>プライオリティ</a:t>
            </a:r>
            <a:endParaRPr lang="en-US" sz="1400" dirty="0">
              <a:solidFill>
                <a:srgbClr val="4C4C4C"/>
              </a:solidFill>
              <a:latin typeface="Arial" pitchFamily="34" charset="0"/>
            </a:endParaRPr>
          </a:p>
          <a:p>
            <a:pPr marL="404796" indent="-285738" eaLnBrk="0" hangingPunct="0">
              <a:lnSpc>
                <a:spcPct val="90000"/>
              </a:lnSpc>
              <a:buClr>
                <a:schemeClr val="tx2"/>
              </a:buClr>
              <a:buFont typeface="Arial"/>
              <a:buChar char="•"/>
              <a:defRPr/>
            </a:pPr>
            <a:r>
              <a:rPr lang="ja-JP" altLang="en-US" sz="1400" dirty="0" smtClean="0">
                <a:solidFill>
                  <a:srgbClr val="4C4C4C"/>
                </a:solidFill>
                <a:latin typeface="Arial" pitchFamily="34" charset="0"/>
              </a:rPr>
              <a:t>ラジオ設定</a:t>
            </a:r>
            <a:endParaRPr lang="en-US" sz="1400" dirty="0">
              <a:solidFill>
                <a:srgbClr val="4C4C4C"/>
              </a:solidFill>
              <a:latin typeface="Arial" pitchFamily="34" charset="0"/>
            </a:endParaRPr>
          </a:p>
          <a:p>
            <a:pPr marL="404796" indent="-285738" eaLnBrk="0" hangingPunct="0">
              <a:lnSpc>
                <a:spcPct val="90000"/>
              </a:lnSpc>
              <a:buClr>
                <a:schemeClr val="tx2"/>
              </a:buClr>
              <a:buFont typeface="Arial"/>
              <a:buChar char="•"/>
              <a:defRPr/>
            </a:pPr>
            <a:r>
              <a:rPr lang="ja-JP" altLang="en-US" sz="1400" dirty="0" smtClean="0">
                <a:solidFill>
                  <a:srgbClr val="4C4C4C"/>
                </a:solidFill>
                <a:latin typeface="Arial" pitchFamily="34" charset="0"/>
              </a:rPr>
              <a:t>コーディネートローミング</a:t>
            </a:r>
            <a:endParaRPr lang="en-US" sz="1400" dirty="0">
              <a:solidFill>
                <a:srgbClr val="4C4C4C"/>
              </a:solidFill>
              <a:latin typeface="Arial" pitchFamily="34" charset="0"/>
            </a:endParaRPr>
          </a:p>
          <a:p>
            <a:pPr marL="404796" indent="-285738" eaLnBrk="0" hangingPunct="0">
              <a:lnSpc>
                <a:spcPct val="90000"/>
              </a:lnSpc>
              <a:buClr>
                <a:schemeClr val="tx2"/>
              </a:buClr>
              <a:buFont typeface="Arial"/>
              <a:buChar char="•"/>
              <a:defRPr/>
            </a:pPr>
            <a:r>
              <a:rPr lang="ja-JP" altLang="en-US" sz="1400" dirty="0" smtClean="0">
                <a:solidFill>
                  <a:srgbClr val="4C4C4C"/>
                </a:solidFill>
                <a:latin typeface="Arial" pitchFamily="34" charset="0"/>
              </a:rPr>
              <a:t>キャプティブポータル</a:t>
            </a:r>
            <a:r>
              <a:rPr lang="en-US" sz="1400" dirty="0" smtClean="0">
                <a:solidFill>
                  <a:srgbClr val="4C4C4C"/>
                </a:solidFill>
                <a:latin typeface="Arial" pitchFamily="34" charset="0"/>
              </a:rPr>
              <a:t> (</a:t>
            </a:r>
            <a:r>
              <a:rPr lang="ja-JP" altLang="en-US" sz="1400" dirty="0" smtClean="0">
                <a:solidFill>
                  <a:srgbClr val="4C4C4C"/>
                </a:solidFill>
                <a:latin typeface="Arial" pitchFamily="34" charset="0"/>
              </a:rPr>
              <a:t>モデル限定</a:t>
            </a:r>
            <a:r>
              <a:rPr lang="en-US" sz="1400" dirty="0" smtClean="0">
                <a:solidFill>
                  <a:srgbClr val="4C4C4C"/>
                </a:solidFill>
                <a:latin typeface="Arial" pitchFamily="34" charset="0"/>
              </a:rPr>
              <a:t>)</a:t>
            </a:r>
            <a:endParaRPr lang="en-US" sz="1400" dirty="0">
              <a:solidFill>
                <a:srgbClr val="4C4C4C"/>
              </a:solidFill>
              <a:latin typeface="Arial" pitchFamily="34" charset="0"/>
            </a:endParaRPr>
          </a:p>
        </p:txBody>
      </p:sp>
    </p:spTree>
    <p:extLst>
      <p:ext uri="{BB962C8B-B14F-4D97-AF65-F5344CB8AC3E}">
        <p14:creationId xmlns:p14="http://schemas.microsoft.com/office/powerpoint/2010/main" val="1203564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462301" y="1347788"/>
            <a:ext cx="3803663" cy="2651890"/>
          </a:xfrm>
        </p:spPr>
        <p:txBody>
          <a:bodyPr>
            <a:normAutofit fontScale="85000" lnSpcReduction="20000"/>
          </a:bodyPr>
          <a:lstStyle/>
          <a:p>
            <a:r>
              <a:rPr kumimoji="1" lang="en-US" altLang="ja-JP" dirty="0" smtClean="0"/>
              <a:t>Small</a:t>
            </a:r>
            <a:r>
              <a:rPr kumimoji="1" lang="ja-JP" altLang="en-US" dirty="0" smtClean="0"/>
              <a:t> </a:t>
            </a:r>
            <a:r>
              <a:rPr kumimoji="1" lang="en-US" altLang="ja-JP" dirty="0" smtClean="0"/>
              <a:t>Product</a:t>
            </a:r>
            <a:r>
              <a:rPr kumimoji="1" lang="ja-JP" altLang="en-US" dirty="0" smtClean="0"/>
              <a:t>用設定、運用管理ツール</a:t>
            </a:r>
            <a:endParaRPr kumimoji="1" lang="en-US" altLang="ja-JP" dirty="0" smtClean="0"/>
          </a:p>
          <a:p>
            <a:r>
              <a:rPr kumimoji="1" lang="en-US" altLang="ja-JP" dirty="0" smtClean="0"/>
              <a:t>Cisco.com</a:t>
            </a:r>
            <a:r>
              <a:rPr kumimoji="1" lang="ja-JP" altLang="en-US" dirty="0" smtClean="0"/>
              <a:t> から無償でダウンロード可能</a:t>
            </a:r>
            <a:endParaRPr kumimoji="1" lang="en-US" altLang="ja-JP" dirty="0" smtClean="0"/>
          </a:p>
          <a:p>
            <a:r>
              <a:rPr lang="en-US" altLang="ja-JP" dirty="0"/>
              <a:t>WAP150 </a:t>
            </a:r>
            <a:r>
              <a:rPr lang="ja-JP" altLang="en-US" dirty="0"/>
              <a:t>の </a:t>
            </a:r>
            <a:r>
              <a:rPr lang="en-US" altLang="ja-JP" dirty="0"/>
              <a:t>IP </a:t>
            </a:r>
            <a:r>
              <a:rPr lang="ja-JP" altLang="en-US" dirty="0"/>
              <a:t>アドレスが</a:t>
            </a:r>
            <a:r>
              <a:rPr lang="ja-JP" altLang="en-US" dirty="0" smtClean="0"/>
              <a:t>不明な</a:t>
            </a:r>
            <a:r>
              <a:rPr lang="ja-JP" altLang="en-US" dirty="0"/>
              <a:t>場合や変更があった場合</a:t>
            </a:r>
            <a:r>
              <a:rPr lang="ja-JP" altLang="en-US" dirty="0" smtClean="0"/>
              <a:t>でも</a:t>
            </a:r>
            <a:r>
              <a:rPr lang="en-US" altLang="ja-JP" dirty="0" err="1" smtClean="0"/>
              <a:t>FindIT</a:t>
            </a:r>
            <a:r>
              <a:rPr lang="ja-JP" altLang="en-US" dirty="0" smtClean="0"/>
              <a:t>からアクセス可能</a:t>
            </a:r>
            <a:endParaRPr lang="en-US" altLang="ja-JP" dirty="0" smtClean="0"/>
          </a:p>
          <a:p>
            <a:r>
              <a:rPr lang="ja-JP" altLang="en-US" dirty="0"/>
              <a:t>対応機器の最新の</a:t>
            </a:r>
            <a:r>
              <a:rPr lang="ja-JP" altLang="en-US" dirty="0" smtClean="0"/>
              <a:t>ファームウェア</a:t>
            </a:r>
            <a:r>
              <a:rPr lang="ja-JP" altLang="en-US" dirty="0"/>
              <a:t>の通知</a:t>
            </a:r>
            <a:r>
              <a:rPr lang="en-US" altLang="ja-JP" dirty="0"/>
              <a:t>/ </a:t>
            </a:r>
            <a:r>
              <a:rPr lang="ja-JP" altLang="en-US" dirty="0"/>
              <a:t>ダウンロード</a:t>
            </a:r>
            <a:r>
              <a:rPr lang="ja-JP" altLang="en-US" dirty="0" smtClean="0"/>
              <a:t>など、運用管理をサポートする機能があります</a:t>
            </a:r>
            <a:endParaRPr kumimoji="1" lang="en-US" altLang="ja-JP" dirty="0" smtClean="0"/>
          </a:p>
          <a:p>
            <a:endParaRPr kumimoji="1" lang="ja-JP" altLang="en-US" dirty="0"/>
          </a:p>
        </p:txBody>
      </p:sp>
      <p:sp>
        <p:nvSpPr>
          <p:cNvPr id="3" name="タイトル 2"/>
          <p:cNvSpPr>
            <a:spLocks noGrp="1"/>
          </p:cNvSpPr>
          <p:nvPr>
            <p:ph type="title"/>
          </p:nvPr>
        </p:nvSpPr>
        <p:spPr/>
        <p:txBody>
          <a:bodyPr/>
          <a:lstStyle/>
          <a:p>
            <a:r>
              <a:rPr kumimoji="1" lang="en-US" altLang="ja-JP" dirty="0" err="1" smtClean="0"/>
              <a:t>FindIT</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654" y="596600"/>
            <a:ext cx="2955637" cy="1596519"/>
          </a:xfrm>
          <a:prstGeom prst="rect">
            <a:avLst/>
          </a:prstGeom>
          <a:ln>
            <a:solidFill>
              <a:schemeClr val="bg1">
                <a:lumMod val="85000"/>
              </a:schemeClr>
            </a:solidFill>
          </a:ln>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887" y="1394860"/>
            <a:ext cx="2659131" cy="1364669"/>
          </a:xfrm>
          <a:prstGeom prst="rect">
            <a:avLst/>
          </a:prstGeom>
          <a:ln>
            <a:solidFill>
              <a:schemeClr val="bg1">
                <a:lumMod val="85000"/>
              </a:schemeClr>
            </a:solidFill>
          </a:ln>
        </p:spPr>
      </p:pic>
      <p:pic>
        <p:nvPicPr>
          <p:cNvPr id="7" name="図 6"/>
          <p:cNvPicPr>
            <a:picLocks noChangeAspect="1"/>
          </p:cNvPicPr>
          <p:nvPr/>
        </p:nvPicPr>
        <p:blipFill>
          <a:blip r:embed="rId4"/>
          <a:stretch>
            <a:fillRect/>
          </a:stretch>
        </p:blipFill>
        <p:spPr>
          <a:xfrm>
            <a:off x="4583015" y="2935215"/>
            <a:ext cx="2369073" cy="1509707"/>
          </a:xfrm>
          <a:prstGeom prst="rect">
            <a:avLst/>
          </a:prstGeom>
          <a:ln>
            <a:solidFill>
              <a:schemeClr val="bg1">
                <a:lumMod val="85000"/>
              </a:schemeClr>
            </a:solidFill>
          </a:ln>
        </p:spPr>
      </p:pic>
      <p:pic>
        <p:nvPicPr>
          <p:cNvPr id="8" name="図 7"/>
          <p:cNvPicPr>
            <a:picLocks noChangeAspect="1"/>
          </p:cNvPicPr>
          <p:nvPr/>
        </p:nvPicPr>
        <p:blipFill>
          <a:blip r:embed="rId5"/>
          <a:stretch>
            <a:fillRect/>
          </a:stretch>
        </p:blipFill>
        <p:spPr>
          <a:xfrm>
            <a:off x="5914303" y="3501625"/>
            <a:ext cx="2296635" cy="1463545"/>
          </a:xfrm>
          <a:prstGeom prst="rect">
            <a:avLst/>
          </a:prstGeom>
          <a:ln>
            <a:solidFill>
              <a:schemeClr val="bg1">
                <a:lumMod val="85000"/>
              </a:schemeClr>
            </a:solidFill>
          </a:ln>
        </p:spPr>
      </p:pic>
      <p:sp>
        <p:nvSpPr>
          <p:cNvPr id="9" name="正方形/長方形 8"/>
          <p:cNvSpPr/>
          <p:nvPr/>
        </p:nvSpPr>
        <p:spPr>
          <a:xfrm>
            <a:off x="4583015" y="3229995"/>
            <a:ext cx="1184536" cy="1003402"/>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 name="正方形/長方形 9"/>
          <p:cNvSpPr/>
          <p:nvPr/>
        </p:nvSpPr>
        <p:spPr>
          <a:xfrm>
            <a:off x="5919951" y="3796834"/>
            <a:ext cx="1184536" cy="1214497"/>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 name="四角形吹き出し 10"/>
          <p:cNvSpPr/>
          <p:nvPr/>
        </p:nvSpPr>
        <p:spPr>
          <a:xfrm>
            <a:off x="6104777" y="2935215"/>
            <a:ext cx="1361513" cy="676328"/>
          </a:xfrm>
          <a:prstGeom prst="wedgeRectCallout">
            <a:avLst>
              <a:gd name="adj1" fmla="val -69004"/>
              <a:gd name="adj2" fmla="val 40129"/>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smtClean="0"/>
              <a:t>ブラウザからアクセス</a:t>
            </a:r>
          </a:p>
        </p:txBody>
      </p:sp>
      <p:sp>
        <p:nvSpPr>
          <p:cNvPr id="12" name="四角形吹き出し 11"/>
          <p:cNvSpPr/>
          <p:nvPr/>
        </p:nvSpPr>
        <p:spPr>
          <a:xfrm>
            <a:off x="6841560" y="614409"/>
            <a:ext cx="1538405" cy="676328"/>
          </a:xfrm>
          <a:prstGeom prst="wedgeRectCallout">
            <a:avLst>
              <a:gd name="adj1" fmla="val -69004"/>
              <a:gd name="adj2" fmla="val 40129"/>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dirty="0" smtClean="0"/>
              <a:t>Cisco.com</a:t>
            </a:r>
            <a:r>
              <a:rPr kumimoji="1" lang="ja-JP" altLang="en-US" sz="1600" dirty="0" smtClean="0"/>
              <a:t>からダウンロード</a:t>
            </a:r>
          </a:p>
        </p:txBody>
      </p:sp>
    </p:spTree>
    <p:extLst>
      <p:ext uri="{BB962C8B-B14F-4D97-AF65-F5344CB8AC3E}">
        <p14:creationId xmlns:p14="http://schemas.microsoft.com/office/powerpoint/2010/main" val="917576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kumimoji="1" lang="en-US" altLang="ja-JP" dirty="0" smtClean="0"/>
              <a:t>Cisco</a:t>
            </a:r>
            <a:r>
              <a:rPr kumimoji="1" lang="ja-JP" altLang="en-US" dirty="0" smtClean="0"/>
              <a:t> </a:t>
            </a:r>
            <a:r>
              <a:rPr kumimoji="1" lang="en-US" altLang="ja-JP" dirty="0" smtClean="0"/>
              <a:t>Start</a:t>
            </a:r>
            <a:r>
              <a:rPr kumimoji="1" lang="ja-JP" altLang="en-US" dirty="0" smtClean="0"/>
              <a:t> ワイヤレスかんたんセットアップガイド</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90" y="1169672"/>
            <a:ext cx="2075234" cy="2943864"/>
          </a:xfrm>
          <a:prstGeom prst="rect">
            <a:avLst/>
          </a:prstGeom>
          <a:ln>
            <a:solidFill>
              <a:schemeClr val="bg1">
                <a:lumMod val="75000"/>
              </a:schemeClr>
            </a:solidFill>
          </a:ln>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848" y="1169672"/>
            <a:ext cx="2996782" cy="2125572"/>
          </a:xfrm>
          <a:prstGeom prst="rect">
            <a:avLst/>
          </a:prstGeom>
          <a:ln>
            <a:solidFill>
              <a:schemeClr val="bg1">
                <a:lumMod val="75000"/>
              </a:schemeClr>
            </a:solidFill>
          </a:ln>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086" y="1645971"/>
            <a:ext cx="2996782" cy="2129172"/>
          </a:xfrm>
          <a:prstGeom prst="rect">
            <a:avLst/>
          </a:prstGeom>
          <a:ln>
            <a:solidFill>
              <a:schemeClr val="bg1">
                <a:lumMod val="75000"/>
              </a:schemeClr>
            </a:solidFill>
          </a:ln>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5477" y="2581071"/>
            <a:ext cx="2996782" cy="2115509"/>
          </a:xfrm>
          <a:prstGeom prst="rect">
            <a:avLst/>
          </a:prstGeom>
          <a:ln>
            <a:solidFill>
              <a:schemeClr val="bg1">
                <a:lumMod val="75000"/>
              </a:schemeClr>
            </a:solidFill>
          </a:ln>
        </p:spPr>
      </p:pic>
      <p:sp>
        <p:nvSpPr>
          <p:cNvPr id="9" name="テキスト ボックス 8"/>
          <p:cNvSpPr txBox="1"/>
          <p:nvPr/>
        </p:nvSpPr>
        <p:spPr>
          <a:xfrm>
            <a:off x="328471" y="4230344"/>
            <a:ext cx="5495159" cy="307777"/>
          </a:xfrm>
          <a:prstGeom prst="rect">
            <a:avLst/>
          </a:prstGeom>
          <a:noFill/>
        </p:spPr>
        <p:txBody>
          <a:bodyPr wrap="none" rtlCol="0">
            <a:spAutoFit/>
          </a:bodyPr>
          <a:lstStyle/>
          <a:p>
            <a:r>
              <a:rPr kumimoji="1" lang="en-US" altLang="ja-JP" sz="1400" dirty="0" smtClean="0"/>
              <a:t>Cisco</a:t>
            </a:r>
            <a:r>
              <a:rPr kumimoji="1" lang="ja-JP" altLang="en-US" sz="1400" dirty="0" smtClean="0"/>
              <a:t> </a:t>
            </a:r>
            <a:r>
              <a:rPr kumimoji="1" lang="en-US" altLang="ja-JP" sz="1400" dirty="0" smtClean="0"/>
              <a:t>Start</a:t>
            </a:r>
            <a:r>
              <a:rPr kumimoji="1" lang="ja-JP" altLang="en-US" sz="1400" dirty="0" smtClean="0"/>
              <a:t>シリーズである</a:t>
            </a:r>
            <a:r>
              <a:rPr kumimoji="1" lang="en-US" altLang="ja-JP" sz="1400" dirty="0" smtClean="0"/>
              <a:t>WAP131,</a:t>
            </a:r>
            <a:r>
              <a:rPr kumimoji="1" lang="ja-JP" altLang="en-US" sz="1400" dirty="0"/>
              <a:t> </a:t>
            </a:r>
            <a:r>
              <a:rPr kumimoji="1" lang="en-US" altLang="ja-JP" sz="1400" dirty="0" smtClean="0"/>
              <a:t>150,</a:t>
            </a:r>
            <a:r>
              <a:rPr kumimoji="1" lang="ja-JP" altLang="en-US" sz="1400" dirty="0"/>
              <a:t> </a:t>
            </a:r>
            <a:r>
              <a:rPr kumimoji="1" lang="en-US" altLang="ja-JP" sz="1400" dirty="0" smtClean="0"/>
              <a:t>571</a:t>
            </a:r>
            <a:r>
              <a:rPr kumimoji="1" lang="ja-JP" altLang="en-US" sz="1400" dirty="0" smtClean="0"/>
              <a:t>の箱に同梱しています。</a:t>
            </a:r>
            <a:endParaRPr kumimoji="1" lang="ja-JP" altLang="en-US" sz="1400" dirty="0"/>
          </a:p>
        </p:txBody>
      </p:sp>
    </p:spTree>
    <p:extLst>
      <p:ext uri="{BB962C8B-B14F-4D97-AF65-F5344CB8AC3E}">
        <p14:creationId xmlns:p14="http://schemas.microsoft.com/office/powerpoint/2010/main" val="1751005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chorCtr="0"/>
          <a:lstStyle/>
          <a:p>
            <a:r>
              <a:rPr lang="ja-JP" altLang="en-US" dirty="0" smtClean="0"/>
              <a:t>製品販売スキーム</a:t>
            </a:r>
            <a:endParaRPr kumimoji="1"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43" y="1571770"/>
            <a:ext cx="1170630" cy="779201"/>
          </a:xfrm>
          <a:prstGeom prst="rect">
            <a:avLst/>
          </a:prstGeom>
        </p:spPr>
      </p:pic>
      <p:sp>
        <p:nvSpPr>
          <p:cNvPr id="4" name="正方形/長方形 3"/>
          <p:cNvSpPr/>
          <p:nvPr/>
        </p:nvSpPr>
        <p:spPr>
          <a:xfrm>
            <a:off x="2515731" y="1704689"/>
            <a:ext cx="1965077" cy="55137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t>シスコ認定</a:t>
            </a:r>
            <a:endParaRPr kumimoji="1" lang="en-US" altLang="ja-JP" sz="1600" dirty="0" smtClean="0"/>
          </a:p>
          <a:p>
            <a:pPr algn="ctr"/>
            <a:r>
              <a:rPr kumimoji="1" lang="ja-JP" altLang="en-US" sz="1600" dirty="0" smtClean="0"/>
              <a:t>ディストリビュータ</a:t>
            </a:r>
          </a:p>
        </p:txBody>
      </p:sp>
      <p:sp>
        <p:nvSpPr>
          <p:cNvPr id="16" name="正方形/長方形 15"/>
          <p:cNvSpPr/>
          <p:nvPr/>
        </p:nvSpPr>
        <p:spPr>
          <a:xfrm>
            <a:off x="5063926" y="1704689"/>
            <a:ext cx="1326352" cy="55137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t>ビジネス</a:t>
            </a:r>
            <a:r>
              <a:rPr kumimoji="1" lang="en-US" altLang="ja-JP" sz="1600" dirty="0" smtClean="0"/>
              <a:t/>
            </a:r>
            <a:br>
              <a:rPr kumimoji="1" lang="en-US" altLang="ja-JP" sz="1600" dirty="0" smtClean="0"/>
            </a:br>
            <a:r>
              <a:rPr kumimoji="1" lang="ja-JP" altLang="en-US" sz="1600" dirty="0" smtClean="0"/>
              <a:t>パートナー</a:t>
            </a:r>
          </a:p>
        </p:txBody>
      </p:sp>
      <p:sp>
        <p:nvSpPr>
          <p:cNvPr id="17" name="正方形/長方形 16"/>
          <p:cNvSpPr/>
          <p:nvPr/>
        </p:nvSpPr>
        <p:spPr>
          <a:xfrm>
            <a:off x="6962266" y="1704689"/>
            <a:ext cx="1065271" cy="551374"/>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600" dirty="0" smtClean="0"/>
              <a:t>エンド</a:t>
            </a:r>
            <a:endParaRPr kumimoji="1" lang="en-US" altLang="ja-JP" sz="1600" dirty="0" smtClean="0"/>
          </a:p>
          <a:p>
            <a:pPr algn="ctr"/>
            <a:r>
              <a:rPr kumimoji="1" lang="ja-JP" altLang="en-US" sz="1600" dirty="0" smtClean="0"/>
              <a:t>ユーザ</a:t>
            </a:r>
          </a:p>
        </p:txBody>
      </p:sp>
      <p:sp>
        <p:nvSpPr>
          <p:cNvPr id="18" name="右矢印 17"/>
          <p:cNvSpPr/>
          <p:nvPr/>
        </p:nvSpPr>
        <p:spPr>
          <a:xfrm>
            <a:off x="2019278" y="1867319"/>
            <a:ext cx="432048" cy="2160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9" name="右矢印 18"/>
          <p:cNvSpPr/>
          <p:nvPr/>
        </p:nvSpPr>
        <p:spPr>
          <a:xfrm>
            <a:off x="4556343" y="1875134"/>
            <a:ext cx="432048" cy="2160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0" name="右矢印 19"/>
          <p:cNvSpPr/>
          <p:nvPr/>
        </p:nvSpPr>
        <p:spPr>
          <a:xfrm>
            <a:off x="6460248" y="1853359"/>
            <a:ext cx="432048" cy="2160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1026" name="Picture 2" descr="ダイワボウ情報システム株式会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197" y="2897197"/>
            <a:ext cx="2320144" cy="112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twor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437" y="3184840"/>
            <a:ext cx="1137663" cy="2528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ソフトバンク コマース＆サービス　ロゴ」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4369" y="2306196"/>
            <a:ext cx="1207028" cy="42549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010973" y="3813884"/>
            <a:ext cx="5662127" cy="338554"/>
          </a:xfrm>
          <a:prstGeom prst="rect">
            <a:avLst/>
          </a:prstGeom>
          <a:noFill/>
        </p:spPr>
        <p:txBody>
          <a:bodyPr wrap="none" rtlCol="0">
            <a:spAutoFit/>
          </a:bodyPr>
          <a:lstStyle/>
          <a:p>
            <a:r>
              <a:rPr kumimoji="1" lang="ja-JP" altLang="en-US" sz="1600" dirty="0"/>
              <a:t>製品はシスコ認定ディストリビュータのよりご購入いただけます</a:t>
            </a:r>
            <a:r>
              <a:rPr kumimoji="1" lang="ja-JP" altLang="en-US" sz="1600" dirty="0" smtClean="0"/>
              <a:t>。</a:t>
            </a:r>
            <a:endParaRPr kumimoji="1" lang="ja-JP" altLang="en-US" sz="1600" dirty="0"/>
          </a:p>
        </p:txBody>
      </p:sp>
    </p:spTree>
    <p:extLst>
      <p:ext uri="{BB962C8B-B14F-4D97-AF65-F5344CB8AC3E}">
        <p14:creationId xmlns:p14="http://schemas.microsoft.com/office/powerpoint/2010/main" val="3431231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chorCtr="0"/>
          <a:lstStyle/>
          <a:p>
            <a:r>
              <a:rPr lang="ja-JP" altLang="en-US" dirty="0" smtClean="0"/>
              <a:t>サポートスキーム</a:t>
            </a:r>
            <a:endParaRPr kumimoji="1" lang="ja-JP" altLang="en-US" dirty="0"/>
          </a:p>
        </p:txBody>
      </p:sp>
      <p:sp>
        <p:nvSpPr>
          <p:cNvPr id="25" name="テキスト プレースホルダ 3"/>
          <p:cNvSpPr txBox="1">
            <a:spLocks/>
          </p:cNvSpPr>
          <p:nvPr/>
        </p:nvSpPr>
        <p:spPr>
          <a:xfrm>
            <a:off x="65653" y="886855"/>
            <a:ext cx="7435849" cy="38100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a:buFont typeface="Wingdings" pitchFamily="2" charset="2"/>
              <a:buChar char="n"/>
            </a:pPr>
            <a:r>
              <a:rPr lang="ja-JP" altLang="en-US" dirty="0" smtClean="0"/>
              <a:t>ご購入前のお問い合わせ</a:t>
            </a:r>
            <a:endParaRPr lang="ja-JP" altLang="en-US" dirty="0"/>
          </a:p>
        </p:txBody>
      </p:sp>
      <p:sp>
        <p:nvSpPr>
          <p:cNvPr id="6" name="正方形/長方形 5"/>
          <p:cNvSpPr/>
          <p:nvPr/>
        </p:nvSpPr>
        <p:spPr>
          <a:xfrm>
            <a:off x="2873704" y="1449213"/>
            <a:ext cx="1426723" cy="89494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1600" dirty="0" smtClean="0"/>
              <a:t>Cisco</a:t>
            </a:r>
            <a:r>
              <a:rPr kumimoji="1" lang="ja-JP" altLang="en-US" sz="1600" dirty="0" smtClean="0"/>
              <a:t> </a:t>
            </a:r>
            <a:r>
              <a:rPr kumimoji="1" lang="en-US" altLang="ja-JP" sz="1600" dirty="0" smtClean="0"/>
              <a:t>SBSC</a:t>
            </a:r>
            <a:endParaRPr kumimoji="1" lang="en-US" altLang="ja-JP" sz="1600" dirty="0"/>
          </a:p>
          <a:p>
            <a:pPr algn="ctr"/>
            <a:r>
              <a:rPr kumimoji="1" lang="en-US" altLang="ja-JP" sz="1600" dirty="0"/>
              <a:t>(</a:t>
            </a:r>
            <a:r>
              <a:rPr kumimoji="1" lang="ja-JP" altLang="en-US" sz="1600" dirty="0"/>
              <a:t>専用サポートセンター</a:t>
            </a:r>
            <a:r>
              <a:rPr kumimoji="1" lang="en-US" altLang="ja-JP" sz="1600" dirty="0" smtClean="0"/>
              <a:t>)</a:t>
            </a:r>
            <a:endParaRPr kumimoji="1" lang="en-US" altLang="ja-JP" sz="1600" dirty="0"/>
          </a:p>
        </p:txBody>
      </p:sp>
      <p:sp>
        <p:nvSpPr>
          <p:cNvPr id="46" name="正方形/長方形 45"/>
          <p:cNvSpPr/>
          <p:nvPr/>
        </p:nvSpPr>
        <p:spPr>
          <a:xfrm>
            <a:off x="5876308" y="944144"/>
            <a:ext cx="1965077" cy="55137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smtClean="0"/>
              <a:t>シスコ認定</a:t>
            </a:r>
            <a:endParaRPr kumimoji="1" lang="en-US" altLang="ja-JP" sz="1600" dirty="0" smtClean="0"/>
          </a:p>
          <a:p>
            <a:pPr algn="ctr"/>
            <a:r>
              <a:rPr kumimoji="1" lang="ja-JP" altLang="en-US" sz="1600" dirty="0" smtClean="0"/>
              <a:t>ディストリビュータ</a:t>
            </a:r>
          </a:p>
        </p:txBody>
      </p:sp>
      <p:sp>
        <p:nvSpPr>
          <p:cNvPr id="47" name="正方形/長方形 46"/>
          <p:cNvSpPr/>
          <p:nvPr/>
        </p:nvSpPr>
        <p:spPr>
          <a:xfrm>
            <a:off x="5876308" y="1652231"/>
            <a:ext cx="1326352" cy="55137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600" dirty="0"/>
              <a:t>ビジネス</a:t>
            </a:r>
            <a:endParaRPr kumimoji="1" lang="en-US" altLang="ja-JP" sz="1600" dirty="0" smtClean="0"/>
          </a:p>
          <a:p>
            <a:pPr algn="ctr"/>
            <a:r>
              <a:rPr kumimoji="1" lang="ja-JP" altLang="en-US" sz="1600" dirty="0" smtClean="0"/>
              <a:t>パートナー</a:t>
            </a:r>
          </a:p>
        </p:txBody>
      </p:sp>
      <p:sp>
        <p:nvSpPr>
          <p:cNvPr id="8" name="正方形/長方形 7"/>
          <p:cNvSpPr/>
          <p:nvPr/>
        </p:nvSpPr>
        <p:spPr>
          <a:xfrm>
            <a:off x="802258" y="1602293"/>
            <a:ext cx="2020105" cy="584775"/>
          </a:xfrm>
          <a:prstGeom prst="rect">
            <a:avLst/>
          </a:prstGeom>
        </p:spPr>
        <p:txBody>
          <a:bodyPr wrap="none">
            <a:spAutoFit/>
          </a:bodyPr>
          <a:lstStyle/>
          <a:p>
            <a:r>
              <a:rPr kumimoji="1" lang="ja-JP" altLang="en-US" sz="1600" dirty="0"/>
              <a:t>製品の特徴や機能</a:t>
            </a:r>
            <a:r>
              <a:rPr kumimoji="1" lang="ja-JP" altLang="en-US" sz="1600" dirty="0" smtClean="0"/>
              <a:t>に</a:t>
            </a:r>
            <a:endParaRPr kumimoji="1" lang="en-US" altLang="ja-JP" sz="1600" dirty="0" smtClean="0"/>
          </a:p>
          <a:p>
            <a:r>
              <a:rPr kumimoji="1" lang="ja-JP" altLang="en-US" sz="1600" dirty="0" smtClean="0"/>
              <a:t>関するお問い合わせ</a:t>
            </a:r>
            <a:endParaRPr kumimoji="1" lang="en-US" altLang="ja-JP" sz="1600" dirty="0" smtClean="0"/>
          </a:p>
        </p:txBody>
      </p:sp>
      <p:sp>
        <p:nvSpPr>
          <p:cNvPr id="11" name="正方形/長方形 10"/>
          <p:cNvSpPr/>
          <p:nvPr/>
        </p:nvSpPr>
        <p:spPr>
          <a:xfrm>
            <a:off x="802258" y="2360318"/>
            <a:ext cx="3523722" cy="461665"/>
          </a:xfrm>
          <a:prstGeom prst="rect">
            <a:avLst/>
          </a:prstGeom>
        </p:spPr>
        <p:txBody>
          <a:bodyPr wrap="none">
            <a:spAutoFit/>
          </a:bodyPr>
          <a:lstStyle/>
          <a:p>
            <a:r>
              <a:rPr lang="ja-JP" altLang="en-US" sz="1200" dirty="0"/>
              <a:t>購入価格や</a:t>
            </a:r>
            <a:r>
              <a:rPr lang="ja-JP" altLang="en-US" sz="1200" dirty="0" smtClean="0"/>
              <a:t>納期に関するお問い合わせや</a:t>
            </a:r>
            <a:endParaRPr lang="en-US" altLang="ja-JP" sz="1200" dirty="0" smtClean="0"/>
          </a:p>
          <a:p>
            <a:r>
              <a:rPr lang="ja-JP" altLang="en-US" sz="1200" dirty="0"/>
              <a:t>案件に特化した構成作成</a:t>
            </a:r>
            <a:r>
              <a:rPr lang="ja-JP" altLang="en-US" sz="1200" dirty="0" smtClean="0"/>
              <a:t>等に</a:t>
            </a:r>
            <a:r>
              <a:rPr lang="ja-JP" altLang="en-US" sz="1200" dirty="0"/>
              <a:t>はお答えできません</a:t>
            </a:r>
            <a:r>
              <a:rPr lang="ja-JP" altLang="en-US" sz="1200" dirty="0" smtClean="0"/>
              <a:t>。</a:t>
            </a:r>
            <a:endParaRPr kumimoji="1" lang="en-US" altLang="ja-JP" sz="1200" dirty="0"/>
          </a:p>
        </p:txBody>
      </p:sp>
      <p:sp>
        <p:nvSpPr>
          <p:cNvPr id="53" name="正方形/長方形 52"/>
          <p:cNvSpPr/>
          <p:nvPr/>
        </p:nvSpPr>
        <p:spPr>
          <a:xfrm>
            <a:off x="5895853" y="2360318"/>
            <a:ext cx="1065271" cy="551374"/>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600" dirty="0" smtClean="0"/>
              <a:t>エンド</a:t>
            </a:r>
            <a:endParaRPr kumimoji="1" lang="en-US" altLang="ja-JP" sz="1600" dirty="0" smtClean="0"/>
          </a:p>
          <a:p>
            <a:pPr algn="ctr"/>
            <a:r>
              <a:rPr kumimoji="1" lang="ja-JP" altLang="en-US" sz="1600" dirty="0" smtClean="0"/>
              <a:t>ユーザ</a:t>
            </a:r>
          </a:p>
        </p:txBody>
      </p:sp>
      <p:sp>
        <p:nvSpPr>
          <p:cNvPr id="54" name="右矢印 53"/>
          <p:cNvSpPr/>
          <p:nvPr/>
        </p:nvSpPr>
        <p:spPr>
          <a:xfrm rot="10007555">
            <a:off x="4422236" y="1293855"/>
            <a:ext cx="1332264" cy="2160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5" name="右矢印 54"/>
          <p:cNvSpPr/>
          <p:nvPr/>
        </p:nvSpPr>
        <p:spPr>
          <a:xfrm rot="11760410">
            <a:off x="4409057" y="2339804"/>
            <a:ext cx="1357762" cy="2160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6" name="右矢印 55"/>
          <p:cNvSpPr/>
          <p:nvPr/>
        </p:nvSpPr>
        <p:spPr>
          <a:xfrm rot="10800000">
            <a:off x="4430959" y="1825428"/>
            <a:ext cx="1332264" cy="2160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7" name="テキスト プレースホルダ 3"/>
          <p:cNvSpPr txBox="1">
            <a:spLocks/>
          </p:cNvSpPr>
          <p:nvPr/>
        </p:nvSpPr>
        <p:spPr>
          <a:xfrm>
            <a:off x="65653" y="3079237"/>
            <a:ext cx="7435849" cy="381000"/>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a:buFont typeface="Wingdings" pitchFamily="2" charset="2"/>
              <a:buChar char="n"/>
            </a:pPr>
            <a:r>
              <a:rPr lang="ja-JP" altLang="en-US" dirty="0" smtClean="0"/>
              <a:t>保証</a:t>
            </a:r>
            <a:r>
              <a:rPr lang="en-US" altLang="ja-JP" dirty="0" smtClean="0"/>
              <a:t>/</a:t>
            </a:r>
            <a:r>
              <a:rPr lang="ja-JP" altLang="en-US" dirty="0" smtClean="0"/>
              <a:t>有償サポート</a:t>
            </a:r>
            <a:endParaRPr lang="ja-JP" altLang="en-US" dirty="0"/>
          </a:p>
        </p:txBody>
      </p:sp>
      <p:sp>
        <p:nvSpPr>
          <p:cNvPr id="58" name="正方形/長方形 57"/>
          <p:cNvSpPr/>
          <p:nvPr/>
        </p:nvSpPr>
        <p:spPr>
          <a:xfrm>
            <a:off x="2873704" y="3362506"/>
            <a:ext cx="1426723" cy="89494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1600" dirty="0" smtClean="0"/>
              <a:t>Cisco</a:t>
            </a:r>
            <a:r>
              <a:rPr kumimoji="1" lang="ja-JP" altLang="en-US" sz="1600" dirty="0" smtClean="0"/>
              <a:t> </a:t>
            </a:r>
            <a:r>
              <a:rPr kumimoji="1" lang="en-US" altLang="ja-JP" sz="1600" dirty="0" smtClean="0"/>
              <a:t>SBSC</a:t>
            </a:r>
            <a:endParaRPr kumimoji="1" lang="en-US" altLang="ja-JP" sz="1600" dirty="0"/>
          </a:p>
          <a:p>
            <a:pPr algn="ctr"/>
            <a:r>
              <a:rPr kumimoji="1" lang="en-US" altLang="ja-JP" sz="1600" dirty="0"/>
              <a:t>(</a:t>
            </a:r>
            <a:r>
              <a:rPr kumimoji="1" lang="ja-JP" altLang="en-US" sz="1600" dirty="0"/>
              <a:t>専用サポートセンター</a:t>
            </a:r>
            <a:r>
              <a:rPr kumimoji="1" lang="en-US" altLang="ja-JP" sz="1600" dirty="0" smtClean="0"/>
              <a:t>)</a:t>
            </a:r>
            <a:endParaRPr kumimoji="1" lang="en-US" altLang="ja-JP" sz="1600" dirty="0"/>
          </a:p>
        </p:txBody>
      </p:sp>
      <p:sp>
        <p:nvSpPr>
          <p:cNvPr id="59" name="正方形/長方形 58"/>
          <p:cNvSpPr/>
          <p:nvPr/>
        </p:nvSpPr>
        <p:spPr>
          <a:xfrm>
            <a:off x="941686" y="3515586"/>
            <a:ext cx="1794081" cy="338554"/>
          </a:xfrm>
          <a:prstGeom prst="rect">
            <a:avLst/>
          </a:prstGeom>
        </p:spPr>
        <p:txBody>
          <a:bodyPr wrap="none">
            <a:spAutoFit/>
          </a:bodyPr>
          <a:lstStyle/>
          <a:p>
            <a:r>
              <a:rPr kumimoji="1" lang="ja-JP" altLang="en-US" sz="1600" dirty="0" smtClean="0"/>
              <a:t>保証</a:t>
            </a:r>
            <a:r>
              <a:rPr kumimoji="1" lang="en-US" altLang="ja-JP" sz="1600" dirty="0" smtClean="0"/>
              <a:t>/</a:t>
            </a:r>
            <a:r>
              <a:rPr kumimoji="1" lang="ja-JP" altLang="en-US" sz="1600" dirty="0" smtClean="0"/>
              <a:t>有償サポート</a:t>
            </a:r>
            <a:endParaRPr kumimoji="1" lang="en-US" altLang="ja-JP" sz="1600" dirty="0" smtClean="0"/>
          </a:p>
        </p:txBody>
      </p:sp>
      <p:sp>
        <p:nvSpPr>
          <p:cNvPr id="60" name="右矢印 59"/>
          <p:cNvSpPr/>
          <p:nvPr/>
        </p:nvSpPr>
        <p:spPr>
          <a:xfrm rot="10800000">
            <a:off x="4430959" y="3738721"/>
            <a:ext cx="1332264" cy="2160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1" name="正方形/長方形 60"/>
          <p:cNvSpPr/>
          <p:nvPr/>
        </p:nvSpPr>
        <p:spPr>
          <a:xfrm>
            <a:off x="5895853" y="3544441"/>
            <a:ext cx="1065271" cy="551374"/>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600" dirty="0" smtClean="0"/>
              <a:t>エンド</a:t>
            </a:r>
            <a:endParaRPr kumimoji="1" lang="en-US" altLang="ja-JP" sz="1600" dirty="0" smtClean="0"/>
          </a:p>
          <a:p>
            <a:pPr algn="ctr"/>
            <a:r>
              <a:rPr kumimoji="1" lang="ja-JP" altLang="en-US" sz="1600" dirty="0" smtClean="0"/>
              <a:t>ユーザ</a:t>
            </a:r>
          </a:p>
        </p:txBody>
      </p:sp>
      <p:sp>
        <p:nvSpPr>
          <p:cNvPr id="62" name="正方形/長方形 61"/>
          <p:cNvSpPr/>
          <p:nvPr/>
        </p:nvSpPr>
        <p:spPr>
          <a:xfrm>
            <a:off x="5783400" y="4101254"/>
            <a:ext cx="3361323" cy="577081"/>
          </a:xfrm>
          <a:prstGeom prst="rect">
            <a:avLst/>
          </a:prstGeom>
        </p:spPr>
        <p:txBody>
          <a:bodyPr wrap="square">
            <a:spAutoFit/>
          </a:bodyPr>
          <a:lstStyle/>
          <a:p>
            <a:pPr marL="171450" indent="-171450">
              <a:buFont typeface="Arial" panose="020B0604020202020204" pitchFamily="34" charset="0"/>
              <a:buChar char="•"/>
            </a:pPr>
            <a:r>
              <a:rPr lang="ja-JP" altLang="en-US" sz="1050" dirty="0" smtClean="0"/>
              <a:t>初期不良の場合は、販売店にお問い合わせください。</a:t>
            </a:r>
            <a:endParaRPr lang="en-US" altLang="ja-JP" sz="1050" dirty="0"/>
          </a:p>
          <a:p>
            <a:pPr marL="171450" indent="-171450">
              <a:buFont typeface="Arial" panose="020B0604020202020204" pitchFamily="34" charset="0"/>
              <a:buChar char="•"/>
            </a:pPr>
            <a:r>
              <a:rPr lang="ja-JP" altLang="en-US" sz="1050" dirty="0" smtClean="0"/>
              <a:t>エンドユーザ</a:t>
            </a:r>
            <a:r>
              <a:rPr lang="ja-JP" altLang="en-US" sz="1050" dirty="0"/>
              <a:t>様の代理でパートナー様</a:t>
            </a:r>
            <a:r>
              <a:rPr lang="ja-JP" altLang="en-US" sz="1050" dirty="0" smtClean="0"/>
              <a:t>がコール</a:t>
            </a:r>
            <a:r>
              <a:rPr lang="ja-JP" altLang="en-US" sz="1050" dirty="0"/>
              <a:t>される場合も対応可能</a:t>
            </a:r>
            <a:r>
              <a:rPr lang="ja-JP" altLang="en-US" sz="1050" dirty="0" smtClean="0"/>
              <a:t>です。</a:t>
            </a:r>
            <a:endParaRPr lang="en-US" altLang="ja-JP" sz="1050" dirty="0"/>
          </a:p>
        </p:txBody>
      </p:sp>
      <p:sp>
        <p:nvSpPr>
          <p:cNvPr id="13" name="正方形/長方形 12"/>
          <p:cNvSpPr/>
          <p:nvPr/>
        </p:nvSpPr>
        <p:spPr>
          <a:xfrm>
            <a:off x="961420" y="4274854"/>
            <a:ext cx="4572000" cy="276999"/>
          </a:xfrm>
          <a:prstGeom prst="rect">
            <a:avLst/>
          </a:prstGeom>
        </p:spPr>
        <p:txBody>
          <a:bodyPr>
            <a:spAutoFit/>
          </a:bodyPr>
          <a:lstStyle/>
          <a:p>
            <a:r>
              <a:rPr lang="ja-JP" altLang="en-US" sz="1200" dirty="0"/>
              <a:t>国外で購入された製品のサポートをお受けすることはできません。</a:t>
            </a:r>
          </a:p>
        </p:txBody>
      </p:sp>
    </p:spTree>
    <p:extLst>
      <p:ext uri="{BB962C8B-B14F-4D97-AF65-F5344CB8AC3E}">
        <p14:creationId xmlns:p14="http://schemas.microsoft.com/office/powerpoint/2010/main" val="3157131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 2"/>
          <p:cNvSpPr>
            <a:spLocks noGrp="1"/>
          </p:cNvSpPr>
          <p:nvPr>
            <p:ph type="body" sz="quarter" idx="10"/>
          </p:nvPr>
        </p:nvSpPr>
        <p:spPr>
          <a:xfrm>
            <a:off x="462301" y="1188299"/>
            <a:ext cx="4610811" cy="3010203"/>
          </a:xfrm>
        </p:spPr>
        <p:txBody>
          <a:bodyPr>
            <a:normAutofit fontScale="85000" lnSpcReduction="20000"/>
          </a:bodyPr>
          <a:lstStyle/>
          <a:p>
            <a:pPr marL="342900" indent="-342900">
              <a:defRPr/>
            </a:pPr>
            <a:r>
              <a:rPr kumimoji="1" lang="ja-JP" altLang="en-US" dirty="0" smtClean="0">
                <a:latin typeface="ＭＳ Ｐゴシック" pitchFamily="50" charset="-128"/>
                <a:ea typeface="ＭＳ Ｐゴシック" pitchFamily="50" charset="-128"/>
              </a:rPr>
              <a:t>受付時間：　平日</a:t>
            </a:r>
            <a:r>
              <a:rPr kumimoji="1" lang="en-US" altLang="ja-JP" dirty="0" smtClean="0">
                <a:latin typeface="ＭＳ Ｐゴシック" pitchFamily="50" charset="-128"/>
                <a:ea typeface="ＭＳ Ｐゴシック" pitchFamily="50" charset="-128"/>
              </a:rPr>
              <a:t>9-18</a:t>
            </a:r>
            <a:r>
              <a:rPr kumimoji="1" lang="ja-JP" altLang="en-US" dirty="0" smtClean="0">
                <a:latin typeface="ＭＳ Ｐゴシック" pitchFamily="50" charset="-128"/>
                <a:ea typeface="ＭＳ Ｐゴシック" pitchFamily="50" charset="-128"/>
              </a:rPr>
              <a:t>時</a:t>
            </a:r>
            <a:endParaRPr kumimoji="1" lang="en-US" altLang="ja-JP" dirty="0" smtClean="0">
              <a:latin typeface="ＭＳ Ｐゴシック" pitchFamily="50" charset="-128"/>
              <a:ea typeface="ＭＳ Ｐゴシック" pitchFamily="50" charset="-128"/>
            </a:endParaRPr>
          </a:p>
          <a:p>
            <a:pPr marL="342900" indent="-342900">
              <a:defRPr/>
            </a:pPr>
            <a:r>
              <a:rPr kumimoji="1" lang="ja-JP" altLang="en-US" dirty="0" smtClean="0">
                <a:latin typeface="ＭＳ Ｐゴシック" pitchFamily="50" charset="-128"/>
                <a:ea typeface="ＭＳ Ｐゴシック" pitchFamily="50" charset="-128"/>
              </a:rPr>
              <a:t>電話とメールによるサポート</a:t>
            </a:r>
            <a:endParaRPr lang="en-US" altLang="ja-JP" dirty="0">
              <a:latin typeface="ＭＳ Ｐゴシック" pitchFamily="50" charset="-128"/>
              <a:ea typeface="ＭＳ Ｐゴシック" pitchFamily="50" charset="-128"/>
            </a:endParaRPr>
          </a:p>
          <a:p>
            <a:pPr marL="569867" lvl="1" indent="-342900">
              <a:defRPr/>
            </a:pPr>
            <a:r>
              <a:rPr lang="ja-JP" altLang="en-US" b="1" dirty="0"/>
              <a:t>カスタマー </a:t>
            </a:r>
            <a:r>
              <a:rPr lang="ja-JP" altLang="en-US" dirty="0"/>
              <a:t/>
            </a:r>
            <a:br>
              <a:rPr lang="ja-JP" altLang="en-US" dirty="0"/>
            </a:br>
            <a:r>
              <a:rPr lang="en-US" altLang="ja-JP" dirty="0" smtClean="0"/>
              <a:t>0120-916-326</a:t>
            </a:r>
            <a:r>
              <a:rPr lang="ja-JP" altLang="en-US" dirty="0"/>
              <a:t>（フリーダイヤル</a:t>
            </a:r>
            <a:r>
              <a:rPr lang="ja-JP" altLang="en-US" dirty="0" smtClean="0"/>
              <a:t>）</a:t>
            </a:r>
            <a:endParaRPr lang="en-US" altLang="ja-JP" dirty="0" smtClean="0"/>
          </a:p>
          <a:p>
            <a:pPr marL="569867" lvl="1" indent="-342900">
              <a:defRPr/>
            </a:pPr>
            <a:r>
              <a:rPr lang="ja-JP" altLang="en-US" b="1" dirty="0" smtClean="0"/>
              <a:t>パートナー </a:t>
            </a:r>
            <a:r>
              <a:rPr lang="ja-JP" altLang="en-US" dirty="0" smtClean="0"/>
              <a:t/>
            </a:r>
            <a:br>
              <a:rPr lang="ja-JP" altLang="en-US" dirty="0" smtClean="0"/>
            </a:br>
            <a:r>
              <a:rPr lang="en-US" altLang="ja-JP" dirty="0" smtClean="0"/>
              <a:t>0120-916-029 </a:t>
            </a:r>
            <a:r>
              <a:rPr lang="ja-JP" altLang="en-US" dirty="0" smtClean="0"/>
              <a:t>（フリーダイヤル）</a:t>
            </a:r>
            <a:endParaRPr kumimoji="1" lang="en-US" altLang="ja-JP" dirty="0" smtClean="0">
              <a:latin typeface="ＭＳ Ｐゴシック" pitchFamily="50" charset="-128"/>
              <a:ea typeface="ＭＳ Ｐゴシック" pitchFamily="50" charset="-128"/>
            </a:endParaRPr>
          </a:p>
          <a:p>
            <a:pPr marL="342900" indent="-342900">
              <a:defRPr/>
            </a:pPr>
            <a:r>
              <a:rPr kumimoji="1" lang="ja-JP" altLang="en-US" dirty="0" smtClean="0">
                <a:latin typeface="ＭＳ Ｐゴシック" pitchFamily="50" charset="-128"/>
                <a:ea typeface="ＭＳ Ｐゴシック" pitchFamily="50" charset="-128"/>
              </a:rPr>
              <a:t>エンドユーザ様向けサービス</a:t>
            </a:r>
            <a:endParaRPr kumimoji="1" lang="en-US" altLang="ja-JP" dirty="0" smtClean="0">
              <a:latin typeface="ＭＳ Ｐゴシック" pitchFamily="50" charset="-128"/>
              <a:ea typeface="ＭＳ Ｐゴシック" pitchFamily="50" charset="-128"/>
            </a:endParaRPr>
          </a:p>
          <a:p>
            <a:pPr marL="596503" lvl="1" indent="-342900">
              <a:buNone/>
              <a:defRPr/>
            </a:pPr>
            <a:r>
              <a:rPr kumimoji="1" lang="en-US" altLang="ja-JP" dirty="0" smtClean="0">
                <a:latin typeface="ＭＳ Ｐゴシック" pitchFamily="50" charset="-128"/>
                <a:ea typeface="ＭＳ Ｐゴシック" pitchFamily="50" charset="-128"/>
              </a:rPr>
              <a:t>	</a:t>
            </a:r>
            <a:r>
              <a:rPr kumimoji="1" lang="ja-JP" altLang="en-US" dirty="0" smtClean="0">
                <a:latin typeface="ＭＳ Ｐゴシック" pitchFamily="50" charset="-128"/>
                <a:ea typeface="ＭＳ Ｐゴシック" pitchFamily="50" charset="-128"/>
              </a:rPr>
              <a:t>保証</a:t>
            </a:r>
            <a:r>
              <a:rPr kumimoji="1" lang="en-US" altLang="ja-JP" dirty="0" smtClean="0">
                <a:latin typeface="ＭＳ Ｐゴシック" pitchFamily="50" charset="-128"/>
                <a:ea typeface="ＭＳ Ｐゴシック" pitchFamily="50" charset="-128"/>
              </a:rPr>
              <a:t>/</a:t>
            </a:r>
            <a:r>
              <a:rPr kumimoji="1" lang="ja-JP" altLang="en-US" dirty="0" smtClean="0">
                <a:latin typeface="ＭＳ Ｐゴシック" pitchFamily="50" charset="-128"/>
                <a:ea typeface="ＭＳ Ｐゴシック" pitchFamily="50" charset="-128"/>
              </a:rPr>
              <a:t>有償サポート基づくテクニカルサポート</a:t>
            </a:r>
            <a:endParaRPr kumimoji="1" lang="en-US" altLang="ja-JP" dirty="0" smtClean="0">
              <a:latin typeface="ＭＳ Ｐゴシック" pitchFamily="50" charset="-128"/>
              <a:ea typeface="ＭＳ Ｐゴシック" pitchFamily="50" charset="-128"/>
            </a:endParaRPr>
          </a:p>
          <a:p>
            <a:pPr marL="596503" lvl="1" indent="-342900">
              <a:buNone/>
              <a:defRPr/>
            </a:pPr>
            <a:r>
              <a:rPr kumimoji="1" lang="en-US" altLang="ja-JP" dirty="0" smtClean="0">
                <a:latin typeface="ＭＳ Ｐゴシック" pitchFamily="50" charset="-128"/>
                <a:ea typeface="ＭＳ Ｐゴシック" pitchFamily="50" charset="-128"/>
              </a:rPr>
              <a:t>	</a:t>
            </a:r>
            <a:r>
              <a:rPr kumimoji="1" lang="ja-JP" altLang="en-US" dirty="0" smtClean="0">
                <a:latin typeface="ＭＳ Ｐゴシック" pitchFamily="50" charset="-128"/>
                <a:ea typeface="ＭＳ Ｐゴシック" pitchFamily="50" charset="-128"/>
              </a:rPr>
              <a:t>保証</a:t>
            </a:r>
            <a:r>
              <a:rPr kumimoji="1" lang="en-US" altLang="ja-JP" dirty="0" smtClean="0">
                <a:latin typeface="ＭＳ Ｐゴシック" pitchFamily="50" charset="-128"/>
                <a:ea typeface="ＭＳ Ｐゴシック" pitchFamily="50" charset="-128"/>
              </a:rPr>
              <a:t>/</a:t>
            </a:r>
            <a:r>
              <a:rPr kumimoji="1" lang="ja-JP" altLang="en-US" dirty="0" smtClean="0">
                <a:latin typeface="ＭＳ Ｐゴシック" pitchFamily="50" charset="-128"/>
                <a:ea typeface="ＭＳ Ｐゴシック" pitchFamily="50" charset="-128"/>
              </a:rPr>
              <a:t>有償サポートに基づくパーツ交換の手配</a:t>
            </a:r>
            <a:endParaRPr kumimoji="1" lang="en-US" altLang="ja-JP" dirty="0" smtClean="0">
              <a:latin typeface="ＭＳ Ｐゴシック" pitchFamily="50" charset="-128"/>
              <a:ea typeface="ＭＳ Ｐゴシック" pitchFamily="50" charset="-128"/>
            </a:endParaRPr>
          </a:p>
          <a:p>
            <a:pPr marL="342900" indent="-342900">
              <a:defRPr/>
            </a:pPr>
            <a:r>
              <a:rPr kumimoji="1" lang="ja-JP" altLang="en-US" dirty="0" smtClean="0">
                <a:latin typeface="ＭＳ Ｐゴシック" pitchFamily="50" charset="-128"/>
                <a:ea typeface="ＭＳ Ｐゴシック" pitchFamily="50" charset="-128"/>
              </a:rPr>
              <a:t>パートナー様向けサービス</a:t>
            </a:r>
            <a:endParaRPr kumimoji="1" lang="en-US" altLang="ja-JP" dirty="0" smtClean="0">
              <a:latin typeface="ＭＳ Ｐゴシック" pitchFamily="50" charset="-128"/>
              <a:ea typeface="ＭＳ Ｐゴシック" pitchFamily="50" charset="-128"/>
            </a:endParaRPr>
          </a:p>
          <a:p>
            <a:pPr marL="596503" lvl="1" indent="-342900">
              <a:buNone/>
              <a:defRPr/>
            </a:pPr>
            <a:r>
              <a:rPr kumimoji="1" lang="en-US" altLang="ja-JP" dirty="0" smtClean="0">
                <a:latin typeface="ＭＳ Ｐゴシック" pitchFamily="50" charset="-128"/>
                <a:ea typeface="ＭＳ Ｐゴシック" pitchFamily="50" charset="-128"/>
              </a:rPr>
              <a:t>	</a:t>
            </a:r>
            <a:r>
              <a:rPr kumimoji="1" lang="ja-JP" altLang="en-US" dirty="0" smtClean="0">
                <a:latin typeface="ＭＳ Ｐゴシック" pitchFamily="50" charset="-128"/>
                <a:ea typeface="ＭＳ Ｐゴシック" pitchFamily="50" charset="-128"/>
              </a:rPr>
              <a:t>販売前の製品や機能に関するお問い合わせ</a:t>
            </a:r>
            <a:endParaRPr kumimoji="1" lang="en-US" altLang="ja-JP" dirty="0" smtClean="0">
              <a:latin typeface="ＭＳ Ｐゴシック" pitchFamily="50" charset="-128"/>
              <a:ea typeface="ＭＳ Ｐゴシック" pitchFamily="50" charset="-128"/>
            </a:endParaRPr>
          </a:p>
        </p:txBody>
      </p:sp>
      <p:sp>
        <p:nvSpPr>
          <p:cNvPr id="2" name="タイトル 1"/>
          <p:cNvSpPr>
            <a:spLocks noGrp="1"/>
          </p:cNvSpPr>
          <p:nvPr>
            <p:ph type="title"/>
          </p:nvPr>
        </p:nvSpPr>
        <p:spPr/>
        <p:txBody>
          <a:bodyPr>
            <a:normAutofit fontScale="90000"/>
          </a:bodyPr>
          <a:lstStyle/>
          <a:p>
            <a:r>
              <a:rPr lang="ja-JP" altLang="en-US" dirty="0">
                <a:latin typeface="ＭＳ Ｐゴシック" pitchFamily="50" charset="-128"/>
                <a:ea typeface="ＭＳ Ｐゴシック" pitchFamily="50" charset="-128"/>
              </a:rPr>
              <a:t>シスコ スモール ビジネス製品専用</a:t>
            </a:r>
            <a:r>
              <a:rPr kumimoji="1" lang="ja-JP" altLang="en-US" dirty="0" smtClean="0"/>
              <a:t>サポートセンター</a:t>
            </a:r>
            <a:r>
              <a:rPr kumimoji="1" lang="en-US" altLang="ja-JP" dirty="0" smtClean="0"/>
              <a:t/>
            </a:r>
            <a:br>
              <a:rPr kumimoji="1" lang="en-US" altLang="ja-JP" dirty="0" smtClean="0"/>
            </a:br>
            <a:r>
              <a:rPr kumimoji="1" lang="en-US" altLang="ja-JP" sz="2000" dirty="0" smtClean="0"/>
              <a:t>SBSC</a:t>
            </a:r>
            <a:r>
              <a:rPr kumimoji="1" lang="ja-JP" altLang="en-US" sz="2000" dirty="0" smtClean="0"/>
              <a:t>（</a:t>
            </a:r>
            <a:r>
              <a:rPr lang="en-US" altLang="ja-JP" sz="2000" dirty="0"/>
              <a:t>Small Business Support Center</a:t>
            </a:r>
            <a:r>
              <a:rPr kumimoji="1" lang="en-US" altLang="ja-JP" sz="2000" dirty="0" smtClean="0"/>
              <a:t>)</a:t>
            </a:r>
            <a:endParaRPr kumimoji="1" lang="ja-JP" altLang="en-US" sz="2000" dirty="0"/>
          </a:p>
        </p:txBody>
      </p:sp>
      <p:sp>
        <p:nvSpPr>
          <p:cNvPr id="3" name="テキスト ボックス 2"/>
          <p:cNvSpPr txBox="1"/>
          <p:nvPr/>
        </p:nvSpPr>
        <p:spPr>
          <a:xfrm>
            <a:off x="823608" y="4304353"/>
            <a:ext cx="3736920" cy="369332"/>
          </a:xfrm>
          <a:prstGeom prst="rect">
            <a:avLst/>
          </a:prstGeom>
          <a:noFill/>
        </p:spPr>
        <p:txBody>
          <a:bodyPr wrap="none" rtlCol="0">
            <a:spAutoFit/>
          </a:bodyPr>
          <a:lstStyle/>
          <a:p>
            <a:r>
              <a:rPr kumimoji="1" lang="en-US" altLang="ja-JP" sz="900" dirty="0">
                <a:hlinkClick r:id="rId3"/>
              </a:rPr>
              <a:t>http://</a:t>
            </a:r>
            <a:r>
              <a:rPr kumimoji="1" lang="en-US" altLang="ja-JP" sz="900" dirty="0" smtClean="0">
                <a:hlinkClick r:id="rId3"/>
              </a:rPr>
              <a:t>www.cisco.com/web/JP/product/hs/switches/sb300/support.html</a:t>
            </a:r>
            <a:endParaRPr kumimoji="1" lang="en-US" altLang="ja-JP" sz="900" dirty="0" smtClean="0"/>
          </a:p>
          <a:p>
            <a:r>
              <a:rPr kumimoji="1" lang="ja-JP" altLang="en-US" sz="900" dirty="0" smtClean="0"/>
              <a:t>スモール </a:t>
            </a:r>
            <a:r>
              <a:rPr kumimoji="1" lang="ja-JP" altLang="en-US" sz="900" dirty="0"/>
              <a:t>ビジネス サポート センター（</a:t>
            </a:r>
            <a:r>
              <a:rPr kumimoji="1" lang="en-US" altLang="ja-JP" sz="900" dirty="0"/>
              <a:t>SBSC</a:t>
            </a:r>
            <a:r>
              <a:rPr kumimoji="1" lang="ja-JP" altLang="en-US" sz="900" dirty="0"/>
              <a:t>）の連絡先</a:t>
            </a:r>
          </a:p>
        </p:txBody>
      </p:sp>
      <p:sp>
        <p:nvSpPr>
          <p:cNvPr id="6" name="コンテンツ プレースホルダ 2"/>
          <p:cNvSpPr txBox="1">
            <a:spLocks/>
          </p:cNvSpPr>
          <p:nvPr/>
        </p:nvSpPr>
        <p:spPr>
          <a:xfrm>
            <a:off x="4965405" y="1164812"/>
            <a:ext cx="3954929" cy="3010203"/>
          </a:xfrm>
          <a:prstGeom prst="rect">
            <a:avLst/>
          </a:prstGeom>
        </p:spPr>
        <p:txBody>
          <a:bodyPr lIns="91420" tIns="45710" rIns="91420" bIns="45710">
            <a:normAutofit/>
          </a:bodyPr>
          <a:lstStyle>
            <a:lvl1pPr marL="280928" indent="-223792" algn="l" defTabSz="684213" rtl="0" eaLnBrk="1" fontAlgn="base" hangingPunct="1">
              <a:lnSpc>
                <a:spcPct val="95000"/>
              </a:lnSpc>
              <a:spcBef>
                <a:spcPts val="1110"/>
              </a:spcBef>
              <a:spcAft>
                <a:spcPct val="0"/>
              </a:spcAft>
              <a:buClr>
                <a:schemeClr val="tx2"/>
              </a:buClr>
              <a:buSzPct val="80000"/>
              <a:buFont typeface="Arial"/>
              <a:buChar char="•"/>
              <a:defRPr kumimoji="1" lang="en-US" sz="2000" b="0" i="0" kern="1200">
                <a:solidFill>
                  <a:schemeClr val="tx2"/>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2"/>
              </a:buClr>
              <a:buSzPct val="80000"/>
              <a:buFont typeface="Arial"/>
              <a:buChar char="•"/>
              <a:defRPr kumimoji="1" lang="en-US" sz="1800" b="0" i="0" kern="1200">
                <a:solidFill>
                  <a:schemeClr val="tx2"/>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2"/>
              </a:buClr>
              <a:buSzPct val="80000"/>
              <a:buFont typeface="Arial"/>
              <a:buChar char="•"/>
              <a:defRPr kumimoji="1" lang="en-US" sz="1600" b="0" i="0" kern="1200">
                <a:solidFill>
                  <a:schemeClr val="tx2"/>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2"/>
              </a:buClr>
              <a:buSzPct val="80000"/>
              <a:buFont typeface="Arial"/>
              <a:buChar char="•"/>
              <a:defRPr kumimoji="1" lang="en-US" sz="1400" b="0" i="0" kern="1200">
                <a:solidFill>
                  <a:schemeClr val="tx2"/>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2"/>
              </a:buClr>
              <a:buSzPct val="80000"/>
              <a:buFont typeface="Arial"/>
              <a:buChar char="•"/>
              <a:defRPr kumimoji="1" lang="en-US" sz="1200" b="0" i="0" kern="1200">
                <a:solidFill>
                  <a:schemeClr val="tx2"/>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342900" indent="-342900">
              <a:defRPr/>
            </a:pPr>
            <a:r>
              <a:rPr lang="ja-JP" altLang="en-US" sz="1800" dirty="0" smtClean="0">
                <a:latin typeface="ＭＳ Ｐゴシック" pitchFamily="50" charset="-128"/>
                <a:ea typeface="ＭＳ Ｐゴシック" pitchFamily="50" charset="-128"/>
              </a:rPr>
              <a:t>サービス</a:t>
            </a:r>
            <a:r>
              <a:rPr lang="ja-JP" altLang="en-US" sz="1800" dirty="0">
                <a:latin typeface="ＭＳ Ｐゴシック" pitchFamily="50" charset="-128"/>
                <a:ea typeface="ＭＳ Ｐゴシック" pitchFamily="50" charset="-128"/>
              </a:rPr>
              <a:t>内容</a:t>
            </a:r>
            <a:r>
              <a:rPr lang="ja-JP" altLang="en-US" sz="1800" dirty="0" smtClean="0">
                <a:latin typeface="ＭＳ Ｐゴシック" pitchFamily="50" charset="-128"/>
                <a:ea typeface="ＭＳ Ｐゴシック" pitchFamily="50" charset="-128"/>
              </a:rPr>
              <a:t>：</a:t>
            </a:r>
            <a:endParaRPr lang="en-US" altLang="ja-JP" sz="1800" dirty="0" smtClean="0">
              <a:latin typeface="ＭＳ Ｐゴシック" pitchFamily="50" charset="-128"/>
              <a:ea typeface="ＭＳ Ｐゴシック" pitchFamily="50" charset="-128"/>
            </a:endParaRPr>
          </a:p>
          <a:p>
            <a:pPr marL="569867" lvl="1" indent="-342900">
              <a:defRPr/>
            </a:pPr>
            <a:r>
              <a:rPr lang="ja-JP" altLang="en-US" sz="1600" dirty="0" smtClean="0">
                <a:latin typeface="ＭＳ Ｐゴシック" pitchFamily="50" charset="-128"/>
                <a:ea typeface="ＭＳ Ｐゴシック" pitchFamily="50" charset="-128"/>
              </a:rPr>
              <a:t>シスコ スモールビジネス 製品の仕様などに関する一般的なお問い合せ</a:t>
            </a:r>
            <a:endParaRPr lang="en-US" altLang="ja-JP" sz="1600" dirty="0" smtClean="0">
              <a:latin typeface="ＭＳ Ｐゴシック" pitchFamily="50" charset="-128"/>
              <a:ea typeface="ＭＳ Ｐゴシック" pitchFamily="50" charset="-128"/>
            </a:endParaRPr>
          </a:p>
          <a:p>
            <a:pPr marL="569867" lvl="1" indent="-342900">
              <a:defRPr/>
            </a:pPr>
            <a:r>
              <a:rPr lang="ja-JP" altLang="en-US" sz="1600" dirty="0" smtClean="0">
                <a:latin typeface="ＭＳ Ｐゴシック" pitchFamily="50" charset="-128"/>
                <a:ea typeface="ＭＳ Ｐゴシック" pitchFamily="50" charset="-128"/>
              </a:rPr>
              <a:t>インストールと設定に関する</a:t>
            </a:r>
            <a:r>
              <a:rPr lang="en-US" altLang="ja-JP" sz="1600" dirty="0" smtClean="0">
                <a:latin typeface="ＭＳ Ｐゴシック" pitchFamily="50" charset="-128"/>
                <a:ea typeface="ＭＳ Ｐゴシック" pitchFamily="50" charset="-128"/>
              </a:rPr>
              <a:t/>
            </a:r>
            <a:br>
              <a:rPr lang="en-US" altLang="ja-JP" sz="1600" dirty="0" smtClean="0">
                <a:latin typeface="ＭＳ Ｐゴシック" pitchFamily="50" charset="-128"/>
                <a:ea typeface="ＭＳ Ｐゴシック" pitchFamily="50" charset="-128"/>
              </a:rPr>
            </a:br>
            <a:r>
              <a:rPr lang="ja-JP" altLang="en-US" sz="1600" dirty="0" smtClean="0">
                <a:latin typeface="ＭＳ Ｐゴシック" pitchFamily="50" charset="-128"/>
                <a:ea typeface="ＭＳ Ｐゴシック" pitchFamily="50" charset="-128"/>
              </a:rPr>
              <a:t>お問い合わせ</a:t>
            </a:r>
            <a:endParaRPr lang="en-US" altLang="ja-JP" sz="1600" dirty="0" smtClean="0">
              <a:latin typeface="ＭＳ Ｐゴシック" pitchFamily="50" charset="-128"/>
              <a:ea typeface="ＭＳ Ｐゴシック" pitchFamily="50" charset="-128"/>
            </a:endParaRPr>
          </a:p>
          <a:p>
            <a:pPr marL="569867" lvl="1" indent="-342900">
              <a:defRPr/>
            </a:pPr>
            <a:r>
              <a:rPr lang="ja-JP" altLang="en-US" sz="1600" dirty="0" smtClean="0">
                <a:latin typeface="ＭＳ Ｐゴシック" pitchFamily="50" charset="-128"/>
                <a:ea typeface="ＭＳ Ｐゴシック" pitchFamily="50" charset="-128"/>
              </a:rPr>
              <a:t>保証期間中の動作不良に伴う交換パーツ配送（初期不良の場合は、販売店にお問い合わせください</a:t>
            </a:r>
            <a:endParaRPr lang="en-US" altLang="ja-JP" sz="1600" dirty="0" smtClean="0">
              <a:latin typeface="ＭＳ Ｐゴシック" pitchFamily="50" charset="-128"/>
              <a:ea typeface="ＭＳ Ｐゴシック" pitchFamily="50" charset="-128"/>
            </a:endParaRPr>
          </a:p>
          <a:p>
            <a:pPr marL="569867" lvl="1" indent="-342900">
              <a:defRPr/>
            </a:pPr>
            <a:r>
              <a:rPr lang="ja-JP" altLang="en-US" sz="1600" dirty="0" smtClean="0">
                <a:latin typeface="ＭＳ Ｐゴシック" pitchFamily="50" charset="-128"/>
                <a:ea typeface="ＭＳ Ｐゴシック" pitchFamily="50" charset="-128"/>
              </a:rPr>
              <a:t>サポート契約に基づくハードウェア</a:t>
            </a:r>
            <a:r>
              <a:rPr lang="en-US" altLang="ja-JP" sz="1600" dirty="0" smtClean="0">
                <a:latin typeface="ＭＳ Ｐゴシック" pitchFamily="50" charset="-128"/>
                <a:ea typeface="ＭＳ Ｐゴシック" pitchFamily="50" charset="-128"/>
              </a:rPr>
              <a:t>/</a:t>
            </a:r>
            <a:r>
              <a:rPr lang="ja-JP" altLang="en-US" sz="1600" dirty="0" smtClean="0">
                <a:latin typeface="ＭＳ Ｐゴシック" pitchFamily="50" charset="-128"/>
                <a:ea typeface="ＭＳ Ｐゴシック" pitchFamily="50" charset="-128"/>
              </a:rPr>
              <a:t>ソフトウェア障害のお問い合せ</a:t>
            </a:r>
          </a:p>
        </p:txBody>
      </p:sp>
    </p:spTree>
    <p:extLst>
      <p:ext uri="{BB962C8B-B14F-4D97-AF65-F5344CB8AC3E}">
        <p14:creationId xmlns:p14="http://schemas.microsoft.com/office/powerpoint/2010/main" val="3738081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3"/>
          <p:cNvSpPr>
            <a:spLocks noGrp="1" noChangeArrowheads="1"/>
          </p:cNvSpPr>
          <p:nvPr>
            <p:ph type="title"/>
          </p:nvPr>
        </p:nvSpPr>
        <p:spPr/>
        <p:txBody>
          <a:bodyPr/>
          <a:lstStyle/>
          <a:p>
            <a:pPr eaLnBrk="1" hangingPunct="1"/>
            <a:r>
              <a:rPr lang="ja-JP" altLang="en-US" dirty="0" smtClean="0"/>
              <a:t>シスコ スモール ビジネス製品の保証</a:t>
            </a:r>
            <a:endParaRPr lang="en-US" altLang="ja-JP" dirty="0" smtClean="0">
              <a:ea typeface="ＭＳ Ｐゴシック" charset="-128"/>
            </a:endParaRPr>
          </a:p>
        </p:txBody>
      </p:sp>
      <p:graphicFrame>
        <p:nvGraphicFramePr>
          <p:cNvPr id="28728" name="Group 56"/>
          <p:cNvGraphicFramePr>
            <a:graphicFrameLocks noGrp="1"/>
          </p:cNvGraphicFramePr>
          <p:nvPr>
            <p:ph idx="4294967295"/>
            <p:extLst>
              <p:ext uri="{D42A27DB-BD31-4B8C-83A1-F6EECF244321}">
                <p14:modId xmlns:p14="http://schemas.microsoft.com/office/powerpoint/2010/main" val="2818645992"/>
              </p:ext>
            </p:extLst>
          </p:nvPr>
        </p:nvGraphicFramePr>
        <p:xfrm>
          <a:off x="1284664" y="1067440"/>
          <a:ext cx="6651691" cy="2094702"/>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2395405">
                  <a:extLst>
                    <a:ext uri="{9D8B030D-6E8A-4147-A177-3AD203B41FA5}">
                      <a16:colId xmlns:a16="http://schemas.microsoft.com/office/drawing/2014/main" xmlns="" val="20000"/>
                    </a:ext>
                  </a:extLst>
                </a:gridCol>
                <a:gridCol w="4256286">
                  <a:extLst>
                    <a:ext uri="{9D8B030D-6E8A-4147-A177-3AD203B41FA5}">
                      <a16:colId xmlns:a16="http://schemas.microsoft.com/office/drawing/2014/main" xmlns="" val="20001"/>
                    </a:ext>
                  </a:extLst>
                </a:gridCol>
              </a:tblGrid>
              <a:tr h="254841">
                <a:tc>
                  <a:txBody>
                    <a:bodyPr/>
                    <a:lstStyle/>
                    <a:p>
                      <a:pPr marL="0" marR="0" lvl="0" indent="0" algn="ctr" defTabSz="814388" rtl="0" eaLnBrk="0" fontAlgn="base" latinLnBrk="0" hangingPunct="0">
                        <a:lnSpc>
                          <a:spcPct val="95000"/>
                        </a:lnSpc>
                        <a:spcBef>
                          <a:spcPct val="0"/>
                        </a:spcBef>
                        <a:spcAft>
                          <a:spcPct val="0"/>
                        </a:spcAft>
                        <a:buClrTx/>
                        <a:buSzPct val="100000"/>
                        <a:buFont typeface="Wingdings" pitchFamily="2" charset="2"/>
                        <a:buNone/>
                        <a:tabLst/>
                      </a:pPr>
                      <a:r>
                        <a:rPr kumimoji="0" lang="ja-JP" altLang="en-US" sz="1600" u="none" strike="noStrike" cap="none" normalizeH="0" baseline="0" dirty="0" smtClean="0">
                          <a:ln>
                            <a:noFill/>
                          </a:ln>
                          <a:solidFill>
                            <a:schemeClr val="bg1"/>
                          </a:solidFill>
                          <a:effectLst/>
                        </a:rPr>
                        <a:t>製品</a:t>
                      </a:r>
                      <a:endParaRPr kumimoji="0" lang="en-US" altLang="ja-JP" sz="1600" b="0" i="0" u="none" strike="noStrike" cap="none" normalizeH="0" baseline="0" dirty="0" smtClean="0">
                        <a:ln>
                          <a:noFill/>
                        </a:ln>
                        <a:solidFill>
                          <a:schemeClr val="bg1"/>
                        </a:solidFill>
                        <a:effectLst/>
                        <a:latin typeface="ＭＳ Ｐゴシック" pitchFamily="50" charset="-128"/>
                        <a:ea typeface="ＭＳ Ｐゴシック" pitchFamily="50" charset="-128"/>
                        <a:cs typeface="Arial" charset="0"/>
                      </a:endParaRPr>
                    </a:p>
                  </a:txBody>
                  <a:tcPr marL="59887" marR="59887" marT="29943" marB="29943" anchor="ctr" horzOverflow="overflow"/>
                </a:tc>
                <a:tc>
                  <a:txBody>
                    <a:bodyPr/>
                    <a:lstStyle/>
                    <a:p>
                      <a:pPr marL="236538" marR="0" lvl="0" indent="-236538" algn="ctr" defTabSz="814388" rtl="0" eaLnBrk="0" fontAlgn="base" latinLnBrk="0" hangingPunct="0">
                        <a:lnSpc>
                          <a:spcPct val="95000"/>
                        </a:lnSpc>
                        <a:spcBef>
                          <a:spcPct val="0"/>
                        </a:spcBef>
                        <a:spcAft>
                          <a:spcPct val="0"/>
                        </a:spcAft>
                        <a:buClrTx/>
                        <a:buSzPct val="100000"/>
                        <a:buFont typeface="Wingdings" pitchFamily="2" charset="2"/>
                        <a:buNone/>
                        <a:tabLst/>
                      </a:pPr>
                      <a:r>
                        <a:rPr kumimoji="0" lang="ja-JP" altLang="en-US" sz="1600" u="none" strike="noStrike" cap="none" normalizeH="0" baseline="0" dirty="0" smtClean="0">
                          <a:ln>
                            <a:noFill/>
                          </a:ln>
                          <a:effectLst/>
                        </a:rPr>
                        <a:t>保証期間</a:t>
                      </a:r>
                      <a:endParaRPr kumimoji="0" lang="en-US" altLang="ja-JP" sz="1600" b="0" i="0" u="none" strike="noStrike" cap="none" normalizeH="0" baseline="0" dirty="0" smtClean="0">
                        <a:ln>
                          <a:noFill/>
                        </a:ln>
                        <a:solidFill>
                          <a:schemeClr val="tx1"/>
                        </a:solidFill>
                        <a:effectLst/>
                        <a:latin typeface="ＭＳ Ｐゴシック" pitchFamily="50" charset="-128"/>
                        <a:ea typeface="ＭＳ Ｐゴシック" pitchFamily="50" charset="-128"/>
                        <a:cs typeface="Arial" charset="0"/>
                      </a:endParaRPr>
                    </a:p>
                  </a:txBody>
                  <a:tcPr marL="59887" marR="59887" marT="29943" marB="29943" anchor="ctr" horzOverflow="overflow"/>
                </a:tc>
                <a:extLst>
                  <a:ext uri="{0D108BD9-81ED-4DB2-BD59-A6C34878D82A}">
                    <a16:rowId xmlns:a16="http://schemas.microsoft.com/office/drawing/2014/main" xmlns="" val="10000"/>
                  </a:ext>
                </a:extLst>
              </a:tr>
              <a:tr h="403003">
                <a:tc>
                  <a:txBody>
                    <a:bodyPr/>
                    <a:lstStyle/>
                    <a:p>
                      <a:pPr marL="0" marR="0" lvl="0" indent="0" algn="ctr" defTabSz="814388" rtl="0" eaLnBrk="0" fontAlgn="base" latinLnBrk="0" hangingPunct="0">
                        <a:lnSpc>
                          <a:spcPct val="95000"/>
                        </a:lnSpc>
                        <a:spcBef>
                          <a:spcPct val="0"/>
                        </a:spcBef>
                        <a:spcAft>
                          <a:spcPct val="0"/>
                        </a:spcAft>
                        <a:buClrTx/>
                        <a:buSzPct val="100000"/>
                        <a:buFont typeface="Wingdings" pitchFamily="2" charset="2"/>
                        <a:buNone/>
                        <a:tabLst/>
                      </a:pPr>
                      <a:r>
                        <a:rPr kumimoji="0" lang="ja-JP" altLang="en-US" sz="1600" b="1" u="none" strike="noStrike" cap="none" normalizeH="0" baseline="0" dirty="0" smtClean="0">
                          <a:ln>
                            <a:noFill/>
                          </a:ln>
                          <a:solidFill>
                            <a:schemeClr val="bg1"/>
                          </a:solidFill>
                          <a:effectLst/>
                        </a:rPr>
                        <a:t>アンマネージド スイッチ</a:t>
                      </a:r>
                      <a:endParaRPr kumimoji="0" lang="en-US" altLang="ja-JP" sz="1600" b="1" i="0" u="none" strike="noStrike" cap="none" normalizeH="0" baseline="0" dirty="0" smtClean="0">
                        <a:ln>
                          <a:noFill/>
                        </a:ln>
                        <a:solidFill>
                          <a:schemeClr val="bg1"/>
                        </a:solidFill>
                        <a:effectLst/>
                        <a:latin typeface="ＭＳ Ｐゴシック" pitchFamily="50" charset="-128"/>
                        <a:ea typeface="ＭＳ Ｐゴシック" pitchFamily="50" charset="-128"/>
                        <a:cs typeface="Arial" charset="0"/>
                      </a:endParaRPr>
                    </a:p>
                  </a:txBody>
                  <a:tcPr marL="59887" marR="59887" marT="29943" marB="29943" anchor="ctr" horzOverflow="overflow">
                    <a:solidFill>
                      <a:schemeClr val="accent1"/>
                    </a:solidFill>
                  </a:tcPr>
                </a:tc>
                <a:tc>
                  <a:txBody>
                    <a:bodyPr/>
                    <a:lstStyle/>
                    <a:p>
                      <a:pPr marL="236538" marR="0" lvl="0" indent="-236538" algn="ctr" defTabSz="814388" rtl="0" eaLnBrk="0" fontAlgn="base" latinLnBrk="0" hangingPunct="0">
                        <a:lnSpc>
                          <a:spcPct val="95000"/>
                        </a:lnSpc>
                        <a:spcBef>
                          <a:spcPct val="0"/>
                        </a:spcBef>
                        <a:spcAft>
                          <a:spcPct val="0"/>
                        </a:spcAft>
                        <a:buClrTx/>
                        <a:buSzPct val="100000"/>
                        <a:buFont typeface="Wingdings" pitchFamily="2" charset="2"/>
                        <a:buNone/>
                        <a:tabLst/>
                      </a:pPr>
                      <a:r>
                        <a:rPr kumimoji="0" lang="ja-JP" altLang="en-US" sz="1600" u="none" strike="noStrike" cap="none" normalizeH="0" baseline="0" dirty="0" smtClean="0">
                          <a:ln>
                            <a:noFill/>
                          </a:ln>
                          <a:effectLst/>
                        </a:rPr>
                        <a:t>制限付きライフタイム</a:t>
                      </a:r>
                      <a:r>
                        <a:rPr kumimoji="0" lang="en-US" altLang="ja-JP" sz="1600" u="none" strike="noStrike" cap="none" normalizeH="0" baseline="0" dirty="0" smtClean="0">
                          <a:ln>
                            <a:noFill/>
                          </a:ln>
                          <a:effectLst/>
                        </a:rPr>
                        <a:t/>
                      </a:r>
                      <a:br>
                        <a:rPr kumimoji="0" lang="en-US" altLang="ja-JP" sz="1600" u="none" strike="noStrike" cap="none" normalizeH="0" baseline="0" dirty="0" smtClean="0">
                          <a:ln>
                            <a:noFill/>
                          </a:ln>
                          <a:effectLst/>
                        </a:rPr>
                      </a:br>
                      <a:r>
                        <a:rPr kumimoji="0" lang="ja-JP" altLang="en-US" sz="1100" u="none" strike="noStrike" cap="none" normalizeH="0" baseline="0" dirty="0" smtClean="0">
                          <a:ln>
                            <a:noFill/>
                          </a:ln>
                          <a:effectLst/>
                        </a:rPr>
                        <a:t>（電源は</a:t>
                      </a:r>
                      <a:r>
                        <a:rPr kumimoji="0" lang="en-US" altLang="ja-JP" sz="1100" u="none" strike="noStrike" cap="none" normalizeH="0" baseline="0" dirty="0" smtClean="0">
                          <a:ln>
                            <a:noFill/>
                          </a:ln>
                          <a:effectLst/>
                        </a:rPr>
                        <a:t>1</a:t>
                      </a:r>
                      <a:r>
                        <a:rPr kumimoji="0" lang="ja-JP" altLang="en-US" sz="1100" u="none" strike="noStrike" cap="none" normalizeH="0" baseline="0" dirty="0" smtClean="0">
                          <a:ln>
                            <a:noFill/>
                          </a:ln>
                          <a:effectLst/>
                        </a:rPr>
                        <a:t>年間、それ以外はライフタイム）</a:t>
                      </a:r>
                      <a:endParaRPr kumimoji="0" lang="en-US" altLang="ja-JP" sz="1100" b="0" i="0" u="none" strike="noStrike" cap="none" normalizeH="0" baseline="0" dirty="0" smtClean="0">
                        <a:ln>
                          <a:noFill/>
                        </a:ln>
                        <a:solidFill>
                          <a:schemeClr val="tx1"/>
                        </a:solidFill>
                        <a:effectLst/>
                        <a:latin typeface="ＭＳ Ｐゴシック" pitchFamily="50" charset="-128"/>
                        <a:ea typeface="ＭＳ Ｐゴシック" pitchFamily="50" charset="-128"/>
                        <a:cs typeface="Arial" charset="0"/>
                      </a:endParaRPr>
                    </a:p>
                  </a:txBody>
                  <a:tcPr marL="59887" marR="59887" marT="29943" marB="29943" anchor="ctr" horzOverflow="overflow"/>
                </a:tc>
                <a:extLst>
                  <a:ext uri="{0D108BD9-81ED-4DB2-BD59-A6C34878D82A}">
                    <a16:rowId xmlns:a16="http://schemas.microsoft.com/office/drawing/2014/main" xmlns="" val="10001"/>
                  </a:ext>
                </a:extLst>
              </a:tr>
              <a:tr h="403003">
                <a:tc>
                  <a:txBody>
                    <a:bodyPr/>
                    <a:lstStyle/>
                    <a:p>
                      <a:pPr marL="0" marR="0" lvl="0" indent="0" algn="ctr" defTabSz="814388" rtl="0" eaLnBrk="0" fontAlgn="base" latinLnBrk="0" hangingPunct="0">
                        <a:lnSpc>
                          <a:spcPct val="95000"/>
                        </a:lnSpc>
                        <a:spcBef>
                          <a:spcPct val="0"/>
                        </a:spcBef>
                        <a:spcAft>
                          <a:spcPct val="0"/>
                        </a:spcAft>
                        <a:buClrTx/>
                        <a:buSzPct val="100000"/>
                        <a:buFont typeface="Wingdings" pitchFamily="2" charset="2"/>
                        <a:buNone/>
                        <a:tabLst/>
                      </a:pPr>
                      <a:r>
                        <a:rPr kumimoji="0" lang="ja-JP" altLang="en-US" sz="1600" b="1" u="none" strike="noStrike" cap="none" normalizeH="0" baseline="0" dirty="0" smtClean="0">
                          <a:ln>
                            <a:noFill/>
                          </a:ln>
                          <a:solidFill>
                            <a:schemeClr val="bg1"/>
                          </a:solidFill>
                          <a:effectLst/>
                        </a:rPr>
                        <a:t>スマート スイッチ</a:t>
                      </a:r>
                      <a:endParaRPr kumimoji="0" lang="en-US" altLang="ja-JP" sz="1600" b="1" i="0" u="none" strike="noStrike" cap="none" normalizeH="0" baseline="0" dirty="0" smtClean="0">
                        <a:ln>
                          <a:noFill/>
                        </a:ln>
                        <a:solidFill>
                          <a:schemeClr val="bg1"/>
                        </a:solidFill>
                        <a:effectLst/>
                        <a:latin typeface="ＭＳ Ｐゴシック" pitchFamily="50" charset="-128"/>
                        <a:ea typeface="ＭＳ Ｐゴシック" pitchFamily="50" charset="-128"/>
                        <a:cs typeface="Arial" charset="0"/>
                      </a:endParaRPr>
                    </a:p>
                  </a:txBody>
                  <a:tcPr marL="59887" marR="59887" marT="29943" marB="29943" anchor="ctr" horzOverflow="overflow">
                    <a:solidFill>
                      <a:schemeClr val="accent1"/>
                    </a:solidFill>
                  </a:tcPr>
                </a:tc>
                <a:tc>
                  <a:txBody>
                    <a:bodyPr/>
                    <a:lstStyle/>
                    <a:p>
                      <a:pPr marL="236538" marR="0" lvl="0" indent="-236538" algn="ctr" defTabSz="814388" rtl="0" eaLnBrk="0" fontAlgn="base" latinLnBrk="0" hangingPunct="0">
                        <a:lnSpc>
                          <a:spcPct val="95000"/>
                        </a:lnSpc>
                        <a:spcBef>
                          <a:spcPct val="0"/>
                        </a:spcBef>
                        <a:spcAft>
                          <a:spcPct val="0"/>
                        </a:spcAft>
                        <a:buClrTx/>
                        <a:buSzPct val="100000"/>
                        <a:buFont typeface="Wingdings" pitchFamily="2" charset="2"/>
                        <a:buNone/>
                        <a:tabLst/>
                        <a:defRPr/>
                      </a:pPr>
                      <a:r>
                        <a:rPr kumimoji="0" lang="ja-JP" altLang="en-US" sz="1600" u="none" strike="noStrike" cap="none" normalizeH="0" baseline="0" dirty="0" smtClean="0">
                          <a:ln>
                            <a:noFill/>
                          </a:ln>
                          <a:effectLst/>
                        </a:rPr>
                        <a:t>制限付きライフタイム</a:t>
                      </a:r>
                      <a:br>
                        <a:rPr kumimoji="0" lang="ja-JP" altLang="en-US" sz="1600" u="none" strike="noStrike" cap="none" normalizeH="0" baseline="0" dirty="0" smtClean="0">
                          <a:ln>
                            <a:noFill/>
                          </a:ln>
                          <a:effectLst/>
                        </a:rPr>
                      </a:br>
                      <a:r>
                        <a:rPr kumimoji="0" lang="ja-JP" altLang="en-US" sz="1100" u="none" strike="noStrike" cap="none" normalizeH="0" baseline="0" dirty="0" smtClean="0">
                          <a:ln>
                            <a:noFill/>
                          </a:ln>
                          <a:effectLst/>
                        </a:rPr>
                        <a:t>（電源は</a:t>
                      </a:r>
                      <a:r>
                        <a:rPr kumimoji="0" lang="en-US" altLang="ja-JP" sz="1100" u="none" strike="noStrike" cap="none" normalizeH="0" baseline="0" dirty="0" smtClean="0">
                          <a:ln>
                            <a:noFill/>
                          </a:ln>
                          <a:effectLst/>
                        </a:rPr>
                        <a:t>1</a:t>
                      </a:r>
                      <a:r>
                        <a:rPr kumimoji="0" lang="ja-JP" altLang="en-US" sz="1100" u="none" strike="noStrike" cap="none" normalizeH="0" baseline="0" dirty="0" smtClean="0">
                          <a:ln>
                            <a:noFill/>
                          </a:ln>
                          <a:effectLst/>
                        </a:rPr>
                        <a:t>年間、それ以外はライフタイム）</a:t>
                      </a:r>
                      <a:endParaRPr kumimoji="0" lang="ja-JP" altLang="en-US" sz="11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59887" marR="59887" marT="29943" marB="29943" anchor="ctr" horzOverflow="overflow"/>
                </a:tc>
                <a:extLst>
                  <a:ext uri="{0D108BD9-81ED-4DB2-BD59-A6C34878D82A}">
                    <a16:rowId xmlns:a16="http://schemas.microsoft.com/office/drawing/2014/main" xmlns="" val="10002"/>
                  </a:ext>
                </a:extLst>
              </a:tr>
              <a:tr h="403003">
                <a:tc>
                  <a:txBody>
                    <a:bodyPr/>
                    <a:lstStyle/>
                    <a:p>
                      <a:pPr marL="0" marR="0" lvl="0" indent="0" algn="ctr" defTabSz="814388" rtl="0" eaLnBrk="0" fontAlgn="base" latinLnBrk="0" hangingPunct="0">
                        <a:lnSpc>
                          <a:spcPct val="95000"/>
                        </a:lnSpc>
                        <a:spcBef>
                          <a:spcPct val="0"/>
                        </a:spcBef>
                        <a:spcAft>
                          <a:spcPct val="0"/>
                        </a:spcAft>
                        <a:buClrTx/>
                        <a:buSzPct val="100000"/>
                        <a:buFont typeface="Wingdings" pitchFamily="2" charset="2"/>
                        <a:buNone/>
                        <a:tabLst/>
                      </a:pPr>
                      <a:r>
                        <a:rPr kumimoji="0" lang="ja-JP" altLang="en-US" sz="1600" b="1" u="none" strike="noStrike" cap="none" normalizeH="0" baseline="0" dirty="0" smtClean="0">
                          <a:ln>
                            <a:noFill/>
                          </a:ln>
                          <a:solidFill>
                            <a:schemeClr val="bg1"/>
                          </a:solidFill>
                          <a:effectLst/>
                        </a:rPr>
                        <a:t>マネージド スイッチ</a:t>
                      </a:r>
                      <a:endParaRPr kumimoji="0" lang="en-US" altLang="ja-JP" sz="1600" b="1" i="0" u="none" strike="noStrike" cap="none" normalizeH="0" baseline="0" dirty="0" smtClean="0">
                        <a:ln>
                          <a:noFill/>
                        </a:ln>
                        <a:solidFill>
                          <a:schemeClr val="bg1"/>
                        </a:solidFill>
                        <a:effectLst/>
                        <a:latin typeface="ＭＳ Ｐゴシック" pitchFamily="50" charset="-128"/>
                        <a:ea typeface="ＭＳ Ｐゴシック" pitchFamily="50" charset="-128"/>
                        <a:cs typeface="Arial" charset="0"/>
                      </a:endParaRPr>
                    </a:p>
                  </a:txBody>
                  <a:tcPr marL="59887" marR="59887" marT="29943" marB="29943" anchor="ctr" horzOverflow="overflow">
                    <a:solidFill>
                      <a:schemeClr val="accent1"/>
                    </a:solidFill>
                  </a:tcPr>
                </a:tc>
                <a:tc>
                  <a:txBody>
                    <a:bodyPr/>
                    <a:lstStyle/>
                    <a:p>
                      <a:pPr marL="236538" marR="0" lvl="0" indent="-236538" algn="ctr" defTabSz="814388" rtl="0" eaLnBrk="0" fontAlgn="base" latinLnBrk="0" hangingPunct="0">
                        <a:lnSpc>
                          <a:spcPct val="95000"/>
                        </a:lnSpc>
                        <a:spcBef>
                          <a:spcPct val="0"/>
                        </a:spcBef>
                        <a:spcAft>
                          <a:spcPct val="0"/>
                        </a:spcAft>
                        <a:buClrTx/>
                        <a:buSzPct val="100000"/>
                        <a:buFont typeface="Wingdings" pitchFamily="2" charset="2"/>
                        <a:buNone/>
                        <a:tabLst/>
                        <a:defRPr/>
                      </a:pPr>
                      <a:r>
                        <a:rPr kumimoji="0" lang="ja-JP" altLang="en-US" sz="1600" u="none" strike="noStrike" cap="none" normalizeH="0" baseline="0" dirty="0" smtClean="0">
                          <a:ln>
                            <a:noFill/>
                          </a:ln>
                          <a:effectLst/>
                        </a:rPr>
                        <a:t>制限付きライフタイム</a:t>
                      </a:r>
                      <a:br>
                        <a:rPr kumimoji="0" lang="ja-JP" altLang="en-US" sz="1600" u="none" strike="noStrike" cap="none" normalizeH="0" baseline="0" dirty="0" smtClean="0">
                          <a:ln>
                            <a:noFill/>
                          </a:ln>
                          <a:effectLst/>
                        </a:rPr>
                      </a:br>
                      <a:r>
                        <a:rPr kumimoji="0" lang="ja-JP" altLang="en-US" sz="1100" u="none" strike="noStrike" cap="none" normalizeH="0" baseline="0" dirty="0" smtClean="0">
                          <a:ln>
                            <a:noFill/>
                          </a:ln>
                          <a:effectLst/>
                        </a:rPr>
                        <a:t>（電源とファンを含む）</a:t>
                      </a:r>
                      <a:endParaRPr kumimoji="0" lang="ja-JP" altLang="en-US" sz="11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59887" marR="59887" marT="29943" marB="29943" anchor="ctr" horzOverflow="overflow"/>
                </a:tc>
                <a:extLst>
                  <a:ext uri="{0D108BD9-81ED-4DB2-BD59-A6C34878D82A}">
                    <a16:rowId xmlns:a16="http://schemas.microsoft.com/office/drawing/2014/main" xmlns="" val="10003"/>
                  </a:ext>
                </a:extLst>
              </a:tr>
              <a:tr h="403003">
                <a:tc>
                  <a:txBody>
                    <a:bodyPr/>
                    <a:lstStyle/>
                    <a:p>
                      <a:pPr marL="236538" marR="0" lvl="0" indent="-236538" algn="ctr" defTabSz="814388" rtl="0" eaLnBrk="0" fontAlgn="base" latinLnBrk="0" hangingPunct="0">
                        <a:lnSpc>
                          <a:spcPct val="95000"/>
                        </a:lnSpc>
                        <a:spcBef>
                          <a:spcPct val="0"/>
                        </a:spcBef>
                        <a:spcAft>
                          <a:spcPct val="0"/>
                        </a:spcAft>
                        <a:buClrTx/>
                        <a:buSzPct val="100000"/>
                        <a:buFont typeface="Wingdings" pitchFamily="2" charset="2"/>
                        <a:buNone/>
                        <a:tabLst/>
                      </a:pPr>
                      <a:r>
                        <a:rPr kumimoji="0" lang="ja-JP" altLang="en-US" sz="1600" b="1" u="none" strike="noStrike" cap="none" normalizeH="0" baseline="0" dirty="0" smtClean="0">
                          <a:ln>
                            <a:noFill/>
                          </a:ln>
                          <a:solidFill>
                            <a:schemeClr val="bg1"/>
                          </a:solidFill>
                          <a:effectLst/>
                        </a:rPr>
                        <a:t>ワイヤレス</a:t>
                      </a:r>
                      <a:endParaRPr kumimoji="0" lang="en-US" altLang="ja-JP" sz="1600" b="1" i="0" u="none" strike="noStrike" cap="none" normalizeH="0" baseline="0" dirty="0" smtClean="0">
                        <a:ln>
                          <a:noFill/>
                        </a:ln>
                        <a:solidFill>
                          <a:schemeClr val="bg1"/>
                        </a:solidFill>
                        <a:effectLst/>
                        <a:latin typeface="ＭＳ Ｐゴシック" pitchFamily="50" charset="-128"/>
                        <a:ea typeface="ＭＳ Ｐゴシック" pitchFamily="50" charset="-128"/>
                        <a:cs typeface="Arial" charset="0"/>
                      </a:endParaRPr>
                    </a:p>
                  </a:txBody>
                  <a:tcPr marL="59887" marR="59887" marT="29943" marB="29943" anchor="ctr" horzOverflow="overflow">
                    <a:solidFill>
                      <a:schemeClr val="accent1"/>
                    </a:solidFill>
                  </a:tcPr>
                </a:tc>
                <a:tc>
                  <a:txBody>
                    <a:bodyPr/>
                    <a:lstStyle/>
                    <a:p>
                      <a:pPr marL="236538" marR="0" lvl="0" indent="-236538" algn="ctr" defTabSz="814388" rtl="0" eaLnBrk="0" fontAlgn="base" latinLnBrk="0" hangingPunct="0">
                        <a:lnSpc>
                          <a:spcPct val="95000"/>
                        </a:lnSpc>
                        <a:spcBef>
                          <a:spcPct val="0"/>
                        </a:spcBef>
                        <a:spcAft>
                          <a:spcPct val="0"/>
                        </a:spcAft>
                        <a:buClrTx/>
                        <a:buSzPct val="100000"/>
                        <a:buFont typeface="Wingdings" pitchFamily="2" charset="2"/>
                        <a:buNone/>
                        <a:tabLst/>
                      </a:pPr>
                      <a:r>
                        <a:rPr kumimoji="0" lang="ja-JP" altLang="en-US" sz="1600" u="none" strike="noStrike" cap="none" normalizeH="0" baseline="0" dirty="0" smtClean="0">
                          <a:ln>
                            <a:noFill/>
                          </a:ln>
                          <a:effectLst/>
                        </a:rPr>
                        <a:t>制限付きライフタイム</a:t>
                      </a:r>
                      <a:br>
                        <a:rPr kumimoji="0" lang="ja-JP" altLang="en-US" sz="1600" u="none" strike="noStrike" cap="none" normalizeH="0" baseline="0" dirty="0" smtClean="0">
                          <a:ln>
                            <a:noFill/>
                          </a:ln>
                          <a:effectLst/>
                        </a:rPr>
                      </a:br>
                      <a:r>
                        <a:rPr kumimoji="0" lang="ja-JP" altLang="en-US" sz="1100" u="none" strike="noStrike" cap="none" normalizeH="0" baseline="0" dirty="0" smtClean="0">
                          <a:ln>
                            <a:noFill/>
                          </a:ln>
                          <a:effectLst/>
                        </a:rPr>
                        <a:t>（電源は</a:t>
                      </a:r>
                      <a:r>
                        <a:rPr kumimoji="0" lang="en-US" altLang="ja-JP" sz="1100" u="none" strike="noStrike" cap="none" normalizeH="0" baseline="0" dirty="0" smtClean="0">
                          <a:ln>
                            <a:noFill/>
                          </a:ln>
                          <a:effectLst/>
                        </a:rPr>
                        <a:t>1</a:t>
                      </a:r>
                      <a:r>
                        <a:rPr kumimoji="0" lang="ja-JP" altLang="en-US" sz="1100" u="none" strike="noStrike" cap="none" normalizeH="0" baseline="0" dirty="0" smtClean="0">
                          <a:ln>
                            <a:noFill/>
                          </a:ln>
                          <a:effectLst/>
                        </a:rPr>
                        <a:t>年間、それ以外はライフタイム）</a:t>
                      </a:r>
                      <a:endParaRPr kumimoji="0" lang="ja-JP" altLang="en-US" sz="1100" b="0" i="0" u="none" strike="noStrike" cap="none" normalizeH="0" baseline="0" dirty="0" smtClean="0">
                        <a:ln>
                          <a:noFill/>
                        </a:ln>
                        <a:solidFill>
                          <a:schemeClr val="tx1"/>
                        </a:solidFill>
                        <a:effectLst/>
                        <a:latin typeface="ＭＳ Ｐゴシック" pitchFamily="50" charset="-128"/>
                        <a:ea typeface="ＭＳ Ｐゴシック" pitchFamily="50" charset="-128"/>
                        <a:cs typeface="Times New Roman" pitchFamily="18" charset="0"/>
                      </a:endParaRPr>
                    </a:p>
                  </a:txBody>
                  <a:tcPr marL="59887" marR="59887" marT="29943" marB="29943" anchor="ctr" horzOverflow="overflow"/>
                </a:tc>
                <a:extLst>
                  <a:ext uri="{0D108BD9-81ED-4DB2-BD59-A6C34878D82A}">
                    <a16:rowId xmlns:a16="http://schemas.microsoft.com/office/drawing/2014/main" xmlns="" val="10005"/>
                  </a:ext>
                </a:extLst>
              </a:tr>
            </a:tbl>
          </a:graphicData>
        </a:graphic>
      </p:graphicFrame>
      <p:sp>
        <p:nvSpPr>
          <p:cNvPr id="2" name="テキスト プレースホルダー 1"/>
          <p:cNvSpPr>
            <a:spLocks noGrp="1"/>
          </p:cNvSpPr>
          <p:nvPr>
            <p:ph type="body" sz="quarter" idx="4294967295"/>
          </p:nvPr>
        </p:nvSpPr>
        <p:spPr>
          <a:xfrm>
            <a:off x="2465864" y="3754825"/>
            <a:ext cx="4745037" cy="1176338"/>
          </a:xfrm>
          <a:prstGeom prst="rect">
            <a:avLst/>
          </a:prstGeom>
        </p:spPr>
        <p:txBody>
          <a:bodyPr/>
          <a:lstStyle/>
          <a:p>
            <a:r>
              <a:rPr lang="ja-JP" altLang="en-US" sz="1600" dirty="0"/>
              <a:t>電話・メールによるテクニカルサポート（</a:t>
            </a:r>
            <a:r>
              <a:rPr lang="en-US" altLang="ja-JP" sz="1600" dirty="0"/>
              <a:t>1</a:t>
            </a:r>
            <a:r>
              <a:rPr lang="ja-JP" altLang="en-US" sz="1600" dirty="0"/>
              <a:t>年間）</a:t>
            </a:r>
          </a:p>
          <a:p>
            <a:r>
              <a:rPr lang="ja-JP" altLang="en-US" sz="1600" dirty="0"/>
              <a:t>交換パーツ</a:t>
            </a:r>
            <a:r>
              <a:rPr lang="ja-JP" altLang="en-US" sz="1600" dirty="0" smtClean="0"/>
              <a:t>配送</a:t>
            </a:r>
            <a:endParaRPr lang="ja-JP" altLang="en-US" sz="1600" dirty="0"/>
          </a:p>
          <a:p>
            <a:r>
              <a:rPr lang="ja-JP" altLang="en-US" sz="1600" dirty="0"/>
              <a:t>バグ修正、アップデートソフトの</a:t>
            </a:r>
            <a:r>
              <a:rPr lang="ja-JP" altLang="en-US" sz="1600" dirty="0" smtClean="0"/>
              <a:t>提供</a:t>
            </a:r>
            <a:endParaRPr lang="ja-JP" altLang="en-US" sz="1600" dirty="0"/>
          </a:p>
        </p:txBody>
      </p:sp>
      <p:sp>
        <p:nvSpPr>
          <p:cNvPr id="3" name="テキスト ボックス 2"/>
          <p:cNvSpPr txBox="1"/>
          <p:nvPr/>
        </p:nvSpPr>
        <p:spPr>
          <a:xfrm>
            <a:off x="1096971" y="3177744"/>
            <a:ext cx="7482825" cy="577081"/>
          </a:xfrm>
          <a:prstGeom prst="rect">
            <a:avLst/>
          </a:prstGeom>
          <a:noFill/>
        </p:spPr>
        <p:txBody>
          <a:bodyPr wrap="square" rtlCol="0">
            <a:spAutoFit/>
          </a:bodyPr>
          <a:lstStyle/>
          <a:p>
            <a:r>
              <a:rPr kumimoji="1" lang="ja-JP" altLang="en-US" sz="1050" dirty="0" smtClean="0"/>
              <a:t>「制限付き」の定義：</a:t>
            </a:r>
            <a:endParaRPr kumimoji="1" lang="en-US" altLang="ja-JP" sz="1050" dirty="0" smtClean="0"/>
          </a:p>
          <a:p>
            <a:pPr marL="228600" indent="-228600">
              <a:buFont typeface="+mj-lt"/>
              <a:buAutoNum type="arabicPeriod"/>
            </a:pPr>
            <a:r>
              <a:rPr kumimoji="1" lang="ja-JP" altLang="en-US" sz="1050" dirty="0" smtClean="0"/>
              <a:t>アンマネージド </a:t>
            </a:r>
            <a:r>
              <a:rPr kumimoji="1" lang="ja-JP" altLang="en-US" sz="1050" dirty="0"/>
              <a:t>スイッチ、スマート スイッチ、ルータ、ワイヤレス アクセスポイントの電源の保証期間</a:t>
            </a:r>
            <a:r>
              <a:rPr kumimoji="1" lang="ja-JP" altLang="en-US" sz="1050" dirty="0" smtClean="0"/>
              <a:t>が購入</a:t>
            </a:r>
            <a:r>
              <a:rPr kumimoji="1" lang="ja-JP" altLang="en-US" sz="1050" dirty="0"/>
              <a:t>されてから </a:t>
            </a:r>
            <a:r>
              <a:rPr kumimoji="1" lang="en-US" altLang="ja-JP" sz="1050" dirty="0"/>
              <a:t>1 </a:t>
            </a:r>
            <a:r>
              <a:rPr kumimoji="1" lang="ja-JP" altLang="en-US" sz="1050" dirty="0" smtClean="0"/>
              <a:t>年間</a:t>
            </a:r>
            <a:endParaRPr kumimoji="1" lang="en-US" altLang="ja-JP" sz="1050" dirty="0" smtClean="0"/>
          </a:p>
          <a:p>
            <a:pPr marL="228600" indent="-228600">
              <a:buFont typeface="+mj-lt"/>
              <a:buAutoNum type="arabicPeriod"/>
            </a:pPr>
            <a:r>
              <a:rPr kumimoji="1" lang="ja-JP" altLang="en-US" sz="1050" dirty="0" smtClean="0"/>
              <a:t>製造</a:t>
            </a:r>
            <a:r>
              <a:rPr kumimoji="1" lang="ja-JP" altLang="en-US" sz="1050" dirty="0"/>
              <a:t>販売が中止された場合は、保証期間を販売終了日から </a:t>
            </a:r>
            <a:r>
              <a:rPr kumimoji="1" lang="en-US" altLang="ja-JP" sz="1050" dirty="0"/>
              <a:t>5 </a:t>
            </a:r>
            <a:r>
              <a:rPr kumimoji="1" lang="ja-JP" altLang="en-US" sz="1050" dirty="0"/>
              <a:t>年間 </a:t>
            </a:r>
          </a:p>
        </p:txBody>
      </p:sp>
    </p:spTree>
    <p:extLst>
      <p:ext uri="{BB962C8B-B14F-4D97-AF65-F5344CB8AC3E}">
        <p14:creationId xmlns:p14="http://schemas.microsoft.com/office/powerpoint/2010/main" val="126433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656095" y="1273976"/>
          <a:ext cx="7929966" cy="2719420"/>
        </p:xfrm>
        <a:graphic>
          <a:graphicData uri="http://schemas.openxmlformats.org/drawingml/2006/table">
            <a:tbl>
              <a:tblPr firstRow="1" bandRow="1">
                <a:tableStyleId>{5C22544A-7EE6-4342-B048-85BDC9FD1C3A}</a:tableStyleId>
              </a:tblPr>
              <a:tblGrid>
                <a:gridCol w="2748366">
                  <a:extLst>
                    <a:ext uri="{9D8B030D-6E8A-4147-A177-3AD203B41FA5}">
                      <a16:colId xmlns:a16="http://schemas.microsoft.com/office/drawing/2014/main" xmlns="" val="20000"/>
                    </a:ext>
                  </a:extLst>
                </a:gridCol>
                <a:gridCol w="2329912">
                  <a:extLst>
                    <a:ext uri="{9D8B030D-6E8A-4147-A177-3AD203B41FA5}">
                      <a16:colId xmlns:a16="http://schemas.microsoft.com/office/drawing/2014/main" xmlns="" val="20001"/>
                    </a:ext>
                  </a:extLst>
                </a:gridCol>
                <a:gridCol w="2851688">
                  <a:extLst>
                    <a:ext uri="{9D8B030D-6E8A-4147-A177-3AD203B41FA5}">
                      <a16:colId xmlns:a16="http://schemas.microsoft.com/office/drawing/2014/main" xmlns="" val="20002"/>
                    </a:ext>
                  </a:extLst>
                </a:gridCol>
              </a:tblGrid>
              <a:tr h="339927">
                <a:tc>
                  <a:txBody>
                    <a:bodyPr/>
                    <a:lstStyle/>
                    <a:p>
                      <a:pPr algn="ctr"/>
                      <a:endParaRPr kumimoji="1" lang="ja-JP" altLang="en-US" sz="1400" dirty="0"/>
                    </a:p>
                  </a:txBody>
                  <a:tcPr marL="68580" marR="68580" marT="34290" marB="34290"/>
                </a:tc>
                <a:tc>
                  <a:txBody>
                    <a:bodyPr/>
                    <a:lstStyle/>
                    <a:p>
                      <a:pPr algn="ctr"/>
                      <a:r>
                        <a:rPr kumimoji="1" lang="ja-JP" altLang="en-US" sz="1600" dirty="0" smtClean="0"/>
                        <a:t>製品保証（無償）</a:t>
                      </a:r>
                      <a:endParaRPr kumimoji="1" lang="ja-JP" altLang="en-US" sz="1600" dirty="0"/>
                    </a:p>
                  </a:txBody>
                  <a:tcPr marL="68580" marR="68580" marT="34290" marB="34290"/>
                </a:tc>
                <a:tc>
                  <a:txBody>
                    <a:bodyPr/>
                    <a:lstStyle/>
                    <a:p>
                      <a:pPr algn="ctr"/>
                      <a:r>
                        <a:rPr kumimoji="1" lang="ja-JP" altLang="en-US" sz="1600" dirty="0" smtClean="0"/>
                        <a:t>有償保守サポート</a:t>
                      </a:r>
                      <a:endParaRPr kumimoji="1" lang="ja-JP" altLang="en-US" sz="1600" dirty="0"/>
                    </a:p>
                  </a:txBody>
                  <a:tcPr marL="68580" marR="68580" marT="34290" marB="34290"/>
                </a:tc>
                <a:extLst>
                  <a:ext uri="{0D108BD9-81ED-4DB2-BD59-A6C34878D82A}">
                    <a16:rowId xmlns:a16="http://schemas.microsoft.com/office/drawing/2014/main" xmlns="" val="10000"/>
                  </a:ext>
                </a:extLst>
              </a:tr>
              <a:tr h="306764">
                <a:tc>
                  <a:txBody>
                    <a:bodyPr/>
                    <a:lstStyle/>
                    <a:p>
                      <a:pPr algn="l"/>
                      <a:r>
                        <a:rPr kumimoji="1" lang="ja-JP" altLang="en-US" sz="1400" dirty="0" smtClean="0"/>
                        <a:t>サービス開始日</a:t>
                      </a:r>
                      <a:endParaRPr kumimoji="1" lang="ja-JP" altLang="en-US" sz="1400" dirty="0"/>
                    </a:p>
                  </a:txBody>
                  <a:tcPr marL="68580" marR="68580" marT="34290" marB="34290"/>
                </a:tc>
                <a:tc>
                  <a:txBody>
                    <a:bodyPr/>
                    <a:lstStyle/>
                    <a:p>
                      <a:pPr algn="ctr"/>
                      <a:r>
                        <a:rPr kumimoji="1" lang="ja-JP" altLang="en-US" sz="1400" dirty="0" smtClean="0"/>
                        <a:t>製品ご購入日*</a:t>
                      </a:r>
                      <a:endParaRPr kumimoji="1" lang="ja-JP" altLang="en-US" sz="1400" dirty="0"/>
                    </a:p>
                  </a:txBody>
                  <a:tcPr marL="68580" marR="68580" marT="34290" marB="34290"/>
                </a:tc>
                <a:tc>
                  <a:txBody>
                    <a:bodyPr/>
                    <a:lstStyle/>
                    <a:p>
                      <a:pPr algn="ctr"/>
                      <a:r>
                        <a:rPr kumimoji="1" lang="ja-JP" altLang="en-US" sz="1400" dirty="0" smtClean="0"/>
                        <a:t>サービスご購入日</a:t>
                      </a:r>
                      <a:endParaRPr kumimoji="1" lang="ja-JP" altLang="en-US" sz="1400" dirty="0"/>
                    </a:p>
                  </a:txBody>
                  <a:tcPr marL="68580" marR="68580" marT="34290" marB="34290"/>
                </a:tc>
                <a:extLst>
                  <a:ext uri="{0D108BD9-81ED-4DB2-BD59-A6C34878D82A}">
                    <a16:rowId xmlns:a16="http://schemas.microsoft.com/office/drawing/2014/main" xmlns="" val="10001"/>
                  </a:ext>
                </a:extLst>
              </a:tr>
              <a:tr h="538909">
                <a:tc>
                  <a:txBody>
                    <a:bodyPr/>
                    <a:lstStyle/>
                    <a:p>
                      <a:pPr algn="l"/>
                      <a:r>
                        <a:rPr kumimoji="1" lang="ja-JP" altLang="en-US" sz="1400" dirty="0" smtClean="0"/>
                        <a:t>ハードウェア障害時の交換パーツ配送</a:t>
                      </a:r>
                      <a:endParaRPr kumimoji="1" lang="ja-JP" altLang="en-US" sz="1400" dirty="0"/>
                    </a:p>
                  </a:txBody>
                  <a:tcPr marL="68580" marR="68580" marT="34290" marB="34290"/>
                </a:tc>
                <a:tc>
                  <a:txBody>
                    <a:bodyPr/>
                    <a:lstStyle/>
                    <a:p>
                      <a:pPr algn="ctr"/>
                      <a:r>
                        <a:rPr kumimoji="1" lang="ja-JP" altLang="en-US" sz="1400" dirty="0" smtClean="0"/>
                        <a:t>センドバック**</a:t>
                      </a:r>
                      <a:endParaRPr kumimoji="1" lang="en-US" altLang="ja-JP" sz="1400" dirty="0" smtClean="0"/>
                    </a:p>
                  </a:txBody>
                  <a:tcPr marL="68580" marR="68580" marT="34290" marB="34290"/>
                </a:tc>
                <a:tc>
                  <a:txBody>
                    <a:bodyPr/>
                    <a:lstStyle/>
                    <a:p>
                      <a:pPr algn="ctr"/>
                      <a:r>
                        <a:rPr kumimoji="1" lang="ja-JP" altLang="en-US" sz="1400" dirty="0" smtClean="0"/>
                        <a:t>平日</a:t>
                      </a:r>
                      <a:r>
                        <a:rPr kumimoji="1" lang="en-US" altLang="ja-JP" sz="1400" dirty="0" smtClean="0"/>
                        <a:t>9</a:t>
                      </a:r>
                      <a:r>
                        <a:rPr kumimoji="1" lang="ja-JP" altLang="en-US" sz="1400" dirty="0" smtClean="0"/>
                        <a:t>～</a:t>
                      </a:r>
                      <a:r>
                        <a:rPr kumimoji="1" lang="en-US" altLang="ja-JP" sz="1400" dirty="0" smtClean="0"/>
                        <a:t>17</a:t>
                      </a:r>
                      <a:r>
                        <a:rPr kumimoji="1" lang="ja-JP" altLang="en-US" sz="1400" dirty="0" smtClean="0"/>
                        <a:t>時受付、翌営業日先出し（ベストエフォート）</a:t>
                      </a:r>
                      <a:endParaRPr kumimoji="1" lang="ja-JP" altLang="en-US" sz="1400" dirty="0"/>
                    </a:p>
                  </a:txBody>
                  <a:tcPr marL="68580" marR="68580" marT="34290" marB="34290"/>
                </a:tc>
                <a:extLst>
                  <a:ext uri="{0D108BD9-81ED-4DB2-BD59-A6C34878D82A}">
                    <a16:rowId xmlns:a16="http://schemas.microsoft.com/office/drawing/2014/main" xmlns="" val="2234973475"/>
                  </a:ext>
                </a:extLst>
              </a:tr>
              <a:tr h="306764">
                <a:tc>
                  <a:txBody>
                    <a:bodyPr/>
                    <a:lstStyle/>
                    <a:p>
                      <a:pPr algn="l"/>
                      <a:r>
                        <a:rPr kumimoji="1" lang="ja-JP" altLang="en-US" sz="1400" dirty="0" smtClean="0"/>
                        <a:t>パーツ返却の配送費</a:t>
                      </a:r>
                      <a:endParaRPr kumimoji="1" lang="ja-JP" altLang="en-US" sz="1400" dirty="0"/>
                    </a:p>
                  </a:txBody>
                  <a:tcPr marL="68580" marR="68580" marT="34290" marB="34290"/>
                </a:tc>
                <a:tc>
                  <a:txBody>
                    <a:bodyPr/>
                    <a:lstStyle/>
                    <a:p>
                      <a:pPr algn="ctr"/>
                      <a:r>
                        <a:rPr kumimoji="1" lang="ja-JP" altLang="en-US" sz="1400" dirty="0" smtClean="0"/>
                        <a:t>お客様ご負担</a:t>
                      </a:r>
                      <a:endParaRPr kumimoji="1" lang="ja-JP" altLang="en-US" sz="1400" dirty="0"/>
                    </a:p>
                  </a:txBody>
                  <a:tcPr marL="68580" marR="68580" marT="34290" marB="34290"/>
                </a:tc>
                <a:tc>
                  <a:txBody>
                    <a:bodyPr/>
                    <a:lstStyle/>
                    <a:p>
                      <a:pPr algn="ctr"/>
                      <a:r>
                        <a:rPr kumimoji="1" lang="ja-JP" altLang="en-US" sz="1400" dirty="0" smtClean="0"/>
                        <a:t>シスコ負担</a:t>
                      </a:r>
                      <a:endParaRPr kumimoji="1" lang="ja-JP" altLang="en-US" sz="1400" dirty="0"/>
                    </a:p>
                  </a:txBody>
                  <a:tcPr marL="68580" marR="68580" marT="34290" marB="34290"/>
                </a:tc>
                <a:extLst>
                  <a:ext uri="{0D108BD9-81ED-4DB2-BD59-A6C34878D82A}">
                    <a16:rowId xmlns:a16="http://schemas.microsoft.com/office/drawing/2014/main" xmlns="" val="10004"/>
                  </a:ext>
                </a:extLst>
              </a:tr>
              <a:tr h="306764">
                <a:tc>
                  <a:txBody>
                    <a:bodyPr/>
                    <a:lstStyle/>
                    <a:p>
                      <a:pPr algn="l"/>
                      <a:r>
                        <a:rPr kumimoji="1" lang="ja-JP" altLang="en-US" sz="1400" dirty="0" smtClean="0"/>
                        <a:t>バグ修正ソフトウェアの提供</a:t>
                      </a:r>
                      <a:endParaRPr kumimoji="1" lang="ja-JP" altLang="en-US" sz="1400" dirty="0"/>
                    </a:p>
                  </a:txBody>
                  <a:tcPr marL="68580" marR="68580" marT="34290" marB="34290"/>
                </a:tc>
                <a:tc>
                  <a:txBody>
                    <a:bodyPr/>
                    <a:lstStyle/>
                    <a:p>
                      <a:pPr algn="ctr"/>
                      <a:r>
                        <a:rPr kumimoji="1" lang="ja-JP" altLang="en-US" sz="1400" dirty="0" smtClean="0"/>
                        <a:t>○</a:t>
                      </a:r>
                      <a:r>
                        <a:rPr kumimoji="1" lang="en-US" altLang="ja-JP" sz="1400" dirty="0" smtClean="0"/>
                        <a:t>*</a:t>
                      </a:r>
                      <a:r>
                        <a:rPr kumimoji="1" lang="ja-JP" altLang="en-US" sz="1400" dirty="0" smtClean="0"/>
                        <a:t>**</a:t>
                      </a:r>
                      <a:endParaRPr kumimoji="1" lang="ja-JP" altLang="en-US" sz="1400" dirty="0"/>
                    </a:p>
                  </a:txBody>
                  <a:tcPr marL="68580" marR="68580" marT="34290" marB="34290"/>
                </a:tc>
                <a:tc>
                  <a:txBody>
                    <a:bodyPr/>
                    <a:lstStyle/>
                    <a:p>
                      <a:pPr algn="ctr"/>
                      <a:r>
                        <a:rPr kumimoji="1" lang="ja-JP" altLang="en-US" sz="1400" dirty="0" smtClean="0"/>
                        <a:t>○</a:t>
                      </a:r>
                      <a:r>
                        <a:rPr kumimoji="1" lang="en-US" altLang="ja-JP" sz="1400" dirty="0" smtClean="0"/>
                        <a:t>*</a:t>
                      </a:r>
                      <a:r>
                        <a:rPr kumimoji="1" lang="ja-JP" altLang="en-US" sz="1400" dirty="0" smtClean="0"/>
                        <a:t>**</a:t>
                      </a:r>
                      <a:endParaRPr kumimoji="1" lang="ja-JP" altLang="en-US" sz="1400" dirty="0"/>
                    </a:p>
                  </a:txBody>
                  <a:tcPr marL="68580" marR="68580" marT="34290" marB="34290"/>
                </a:tc>
                <a:extLst>
                  <a:ext uri="{0D108BD9-81ED-4DB2-BD59-A6C34878D82A}">
                    <a16:rowId xmlns:a16="http://schemas.microsoft.com/office/drawing/2014/main" xmlns="" val="10005"/>
                  </a:ext>
                </a:extLst>
              </a:tr>
              <a:tr h="306764">
                <a:tc>
                  <a:txBody>
                    <a:bodyPr/>
                    <a:lstStyle/>
                    <a:p>
                      <a:pPr algn="l"/>
                      <a:r>
                        <a:rPr kumimoji="1" lang="ja-JP" altLang="en-US" sz="1400" dirty="0" smtClean="0"/>
                        <a:t>ソフトウェア アップデートの提供</a:t>
                      </a:r>
                      <a:endParaRPr kumimoji="1" lang="ja-JP" altLang="en-US" sz="14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a:t>
                      </a:r>
                      <a:endParaRPr kumimoji="1" lang="ja-JP" altLang="en-US" sz="1400" dirty="0" smtClean="0"/>
                    </a:p>
                  </a:txBody>
                  <a:tcPr marL="68580" marR="68580" marT="34290" marB="34290"/>
                </a:tc>
                <a:tc>
                  <a:txBody>
                    <a:bodyPr/>
                    <a:lstStyle/>
                    <a:p>
                      <a:pPr algn="ctr"/>
                      <a:r>
                        <a:rPr kumimoji="1" lang="ja-JP" altLang="en-US" sz="1400" dirty="0" smtClean="0"/>
                        <a:t>○</a:t>
                      </a:r>
                      <a:r>
                        <a:rPr kumimoji="1" lang="en-US" altLang="ja-JP" sz="1400" dirty="0" smtClean="0"/>
                        <a:t>*</a:t>
                      </a:r>
                      <a:r>
                        <a:rPr kumimoji="1" lang="ja-JP" altLang="en-US" sz="1400" dirty="0" smtClean="0"/>
                        <a:t>**</a:t>
                      </a:r>
                      <a:endParaRPr kumimoji="1" lang="ja-JP" altLang="en-US" sz="1400" dirty="0"/>
                    </a:p>
                  </a:txBody>
                  <a:tcPr marL="68580" marR="68580" marT="34290" marB="34290"/>
                </a:tc>
                <a:extLst>
                  <a:ext uri="{0D108BD9-81ED-4DB2-BD59-A6C34878D82A}">
                    <a16:rowId xmlns:a16="http://schemas.microsoft.com/office/drawing/2014/main" xmlns="" val="10006"/>
                  </a:ext>
                </a:extLst>
              </a:tr>
              <a:tr h="306764">
                <a:tc>
                  <a:txBody>
                    <a:bodyPr/>
                    <a:lstStyle/>
                    <a:p>
                      <a:pPr algn="l"/>
                      <a:r>
                        <a:rPr kumimoji="1" lang="en-US" altLang="ja-JP" sz="1400" dirty="0" smtClean="0"/>
                        <a:t>SBSC</a:t>
                      </a:r>
                      <a:r>
                        <a:rPr kumimoji="1" lang="ja-JP" altLang="en-US" sz="1400" dirty="0" smtClean="0"/>
                        <a:t>によるテクニカルサポート</a:t>
                      </a:r>
                      <a:endParaRPr kumimoji="1" lang="ja-JP" altLang="en-US" sz="1400" dirty="0"/>
                    </a:p>
                  </a:txBody>
                  <a:tcPr marL="68580" marR="68580" marT="34290" marB="34290"/>
                </a:tc>
                <a:tc>
                  <a:txBody>
                    <a:bodyPr/>
                    <a:lstStyle/>
                    <a:p>
                      <a:pPr algn="ctr"/>
                      <a:r>
                        <a:rPr kumimoji="1" lang="en-US" altLang="ja-JP" sz="1400" dirty="0" smtClean="0"/>
                        <a:t>1</a:t>
                      </a:r>
                      <a:r>
                        <a:rPr kumimoji="1" lang="ja-JP" altLang="en-US" sz="1400" dirty="0" smtClean="0"/>
                        <a:t>年間</a:t>
                      </a:r>
                      <a:endParaRPr kumimoji="1" lang="ja-JP" altLang="en-US" sz="1400" dirty="0"/>
                    </a:p>
                  </a:txBody>
                  <a:tcPr marL="68580" marR="68580" marT="34290" marB="34290"/>
                </a:tc>
                <a:tc>
                  <a:txBody>
                    <a:bodyPr/>
                    <a:lstStyle/>
                    <a:p>
                      <a:pPr algn="ctr"/>
                      <a:r>
                        <a:rPr kumimoji="1" lang="ja-JP" altLang="en-US" sz="1400" dirty="0" smtClean="0"/>
                        <a:t>契約期間（</a:t>
                      </a:r>
                      <a:r>
                        <a:rPr kumimoji="1" lang="en-US" altLang="ja-JP" sz="1400" dirty="0" smtClean="0"/>
                        <a:t>1</a:t>
                      </a:r>
                      <a:r>
                        <a:rPr kumimoji="1" lang="ja-JP" altLang="en-US" sz="1400" dirty="0" smtClean="0"/>
                        <a:t>年単位）</a:t>
                      </a:r>
                      <a:endParaRPr kumimoji="1" lang="ja-JP" altLang="en-US" sz="1400" dirty="0"/>
                    </a:p>
                  </a:txBody>
                  <a:tcPr marL="68580" marR="68580" marT="34290" marB="34290"/>
                </a:tc>
                <a:extLst>
                  <a:ext uri="{0D108BD9-81ED-4DB2-BD59-A6C34878D82A}">
                    <a16:rowId xmlns:a16="http://schemas.microsoft.com/office/drawing/2014/main" xmlns="" val="10007"/>
                  </a:ext>
                </a:extLst>
              </a:tr>
              <a:tr h="306764">
                <a:tc>
                  <a:txBody>
                    <a:bodyPr/>
                    <a:lstStyle/>
                    <a:p>
                      <a:pPr algn="l"/>
                      <a:r>
                        <a:rPr kumimoji="1" lang="ja-JP" altLang="en-US" sz="1400" dirty="0" smtClean="0"/>
                        <a:t>電話サポート時間</a:t>
                      </a:r>
                      <a:endParaRPr kumimoji="1" lang="ja-JP" altLang="en-US" sz="1400" dirty="0"/>
                    </a:p>
                  </a:txBody>
                  <a:tcPr marL="68580" marR="68580" marT="34290" marB="34290"/>
                </a:tc>
                <a:tc gridSpan="2">
                  <a:txBody>
                    <a:bodyPr/>
                    <a:lstStyle/>
                    <a:p>
                      <a:pPr algn="ctr">
                        <a:tabLst/>
                      </a:pPr>
                      <a:r>
                        <a:rPr kumimoji="1" lang="ja-JP" altLang="en-US" sz="1400" dirty="0" smtClean="0"/>
                        <a:t>平日</a:t>
                      </a:r>
                      <a:r>
                        <a:rPr kumimoji="1" lang="en-US" altLang="ja-JP" sz="1400" dirty="0" smtClean="0"/>
                        <a:t>9</a:t>
                      </a:r>
                      <a:r>
                        <a:rPr kumimoji="1" lang="ja-JP" altLang="en-US" sz="1400" dirty="0" smtClean="0"/>
                        <a:t>時～</a:t>
                      </a:r>
                      <a:r>
                        <a:rPr kumimoji="1" lang="en-US" altLang="ja-JP" sz="1400" dirty="0" smtClean="0"/>
                        <a:t>18</a:t>
                      </a:r>
                      <a:r>
                        <a:rPr kumimoji="1" lang="ja-JP" altLang="en-US" sz="1400" dirty="0" smtClean="0"/>
                        <a:t>時 （</a:t>
                      </a:r>
                      <a:r>
                        <a:rPr kumimoji="1" lang="en-US" altLang="ja-JP" sz="1400" dirty="0" smtClean="0"/>
                        <a:t>9 x</a:t>
                      </a:r>
                      <a:r>
                        <a:rPr kumimoji="1" lang="en-US" altLang="ja-JP" sz="1400" baseline="0" dirty="0" smtClean="0"/>
                        <a:t> </a:t>
                      </a:r>
                      <a:r>
                        <a:rPr kumimoji="1" lang="en-US" altLang="ja-JP" sz="1400" dirty="0" smtClean="0"/>
                        <a:t>5</a:t>
                      </a:r>
                      <a:r>
                        <a:rPr kumimoji="1" lang="ja-JP" altLang="en-US" sz="1400" dirty="0" err="1" smtClean="0"/>
                        <a:t>、</a:t>
                      </a:r>
                      <a:r>
                        <a:rPr kumimoji="1" lang="ja-JP" altLang="en-US" sz="1400" dirty="0" smtClean="0"/>
                        <a:t>シスコ指定休日を除く）</a:t>
                      </a:r>
                      <a:endParaRPr kumimoji="1" lang="en-US" altLang="ja-JP" sz="1400" dirty="0" smtClean="0"/>
                    </a:p>
                  </a:txBody>
                  <a:tcPr marL="68580" marR="68580" marT="34290" marB="34290"/>
                </a:tc>
                <a:tc hMerge="1">
                  <a:txBody>
                    <a:bodyPr/>
                    <a:lstStyle/>
                    <a:p>
                      <a:pPr algn="ctr"/>
                      <a:endParaRPr kumimoji="1" lang="ja-JP" altLang="en-US" sz="1600" dirty="0"/>
                    </a:p>
                  </a:txBody>
                  <a:tcPr/>
                </a:tc>
                <a:extLst>
                  <a:ext uri="{0D108BD9-81ED-4DB2-BD59-A6C34878D82A}">
                    <a16:rowId xmlns:a16="http://schemas.microsoft.com/office/drawing/2014/main" xmlns="" val="10008"/>
                  </a:ext>
                </a:extLst>
              </a:tr>
            </a:tbl>
          </a:graphicData>
        </a:graphic>
      </p:graphicFrame>
      <p:sp>
        <p:nvSpPr>
          <p:cNvPr id="7" name="Rectangle 2"/>
          <p:cNvSpPr>
            <a:spLocks noGrp="1" noChangeArrowheads="1"/>
          </p:cNvSpPr>
          <p:nvPr>
            <p:ph type="title"/>
          </p:nvPr>
        </p:nvSpPr>
        <p:spPr/>
        <p:txBody>
          <a:bodyPr/>
          <a:lstStyle/>
          <a:p>
            <a:r>
              <a:rPr lang="ja-JP" altLang="en-US" dirty="0" smtClean="0">
                <a:ea typeface="ＭＳ Ｐゴシック" charset="-128"/>
              </a:rPr>
              <a:t>無償保証と有償サポート</a:t>
            </a:r>
            <a:endParaRPr lang="en-US" altLang="ja-JP" sz="1800" dirty="0">
              <a:solidFill>
                <a:schemeClr val="tx1"/>
              </a:solidFill>
              <a:ea typeface="ＭＳ Ｐゴシック" charset="-128"/>
            </a:endParaRPr>
          </a:p>
        </p:txBody>
      </p:sp>
      <p:sp>
        <p:nvSpPr>
          <p:cNvPr id="2" name="テキスト ボックス 1"/>
          <p:cNvSpPr txBox="1"/>
          <p:nvPr/>
        </p:nvSpPr>
        <p:spPr>
          <a:xfrm>
            <a:off x="656095" y="3993396"/>
            <a:ext cx="6040254" cy="584775"/>
          </a:xfrm>
          <a:prstGeom prst="rect">
            <a:avLst/>
          </a:prstGeom>
          <a:noFill/>
        </p:spPr>
        <p:txBody>
          <a:bodyPr wrap="square" rtlCol="0">
            <a:spAutoFit/>
          </a:bodyPr>
          <a:lstStyle/>
          <a:p>
            <a:r>
              <a:rPr kumimoji="1" lang="ja-JP" altLang="en-US" sz="800" dirty="0" smtClean="0"/>
              <a:t>*　　 製品のご購入日が明記された書類が必要です</a:t>
            </a:r>
            <a:endParaRPr kumimoji="1" lang="en-US" altLang="ja-JP" sz="800" dirty="0" smtClean="0"/>
          </a:p>
          <a:p>
            <a:r>
              <a:rPr kumimoji="1" lang="ja-JP" altLang="en-US" sz="800" dirty="0" smtClean="0"/>
              <a:t>**　　</a:t>
            </a:r>
            <a:r>
              <a:rPr kumimoji="1" lang="en-US" altLang="ja-JP" sz="800" dirty="0" smtClean="0"/>
              <a:t>Cisco</a:t>
            </a:r>
            <a:r>
              <a:rPr kumimoji="1" lang="ja-JP" altLang="en-US" sz="800" dirty="0" smtClean="0"/>
              <a:t> </a:t>
            </a:r>
            <a:r>
              <a:rPr kumimoji="1" lang="en-US" altLang="ja-JP" sz="800" dirty="0" smtClean="0"/>
              <a:t>Small</a:t>
            </a:r>
            <a:r>
              <a:rPr kumimoji="1" lang="ja-JP" altLang="en-US" sz="800" dirty="0" smtClean="0"/>
              <a:t> </a:t>
            </a:r>
            <a:r>
              <a:rPr kumimoji="1" lang="en-US" altLang="ja-JP" sz="800" dirty="0" smtClean="0"/>
              <a:t>Business</a:t>
            </a:r>
            <a:r>
              <a:rPr kumimoji="1" lang="ja-JP" altLang="en-US" sz="800" dirty="0" smtClean="0"/>
              <a:t> </a:t>
            </a:r>
            <a:r>
              <a:rPr kumimoji="1" lang="en-US" altLang="ja-JP" sz="800" dirty="0" smtClean="0"/>
              <a:t>300</a:t>
            </a:r>
            <a:r>
              <a:rPr kumimoji="1" lang="ja-JP" altLang="en-US" sz="800" dirty="0" smtClean="0"/>
              <a:t>シリーズ マネージドスイッチは平日</a:t>
            </a:r>
            <a:r>
              <a:rPr kumimoji="1" lang="en-US" altLang="ja-JP" sz="800" dirty="0" smtClean="0"/>
              <a:t>9</a:t>
            </a:r>
            <a:r>
              <a:rPr kumimoji="1" lang="ja-JP" altLang="en-US" sz="800" dirty="0" smtClean="0"/>
              <a:t>～</a:t>
            </a:r>
            <a:r>
              <a:rPr kumimoji="1" lang="en-US" altLang="ja-JP" sz="800" dirty="0" smtClean="0"/>
              <a:t>17</a:t>
            </a:r>
            <a:r>
              <a:rPr kumimoji="1" lang="ja-JP" altLang="en-US" sz="800" dirty="0" smtClean="0"/>
              <a:t>時受付、翌営業美先出し交換パーツ配送（ベストエフォート）</a:t>
            </a:r>
            <a:endParaRPr kumimoji="1" lang="en-US" altLang="ja-JP" sz="800" dirty="0" smtClean="0"/>
          </a:p>
          <a:p>
            <a:r>
              <a:rPr kumimoji="1" lang="ja-JP" altLang="en-US" sz="800" dirty="0"/>
              <a:t>**</a:t>
            </a:r>
            <a:r>
              <a:rPr kumimoji="1" lang="ja-JP" altLang="en-US" sz="800" dirty="0" smtClean="0"/>
              <a:t>*　</a:t>
            </a:r>
            <a:r>
              <a:rPr kumimoji="1" lang="en-US" altLang="ja-JP" sz="800" dirty="0"/>
              <a:t> Cisco</a:t>
            </a:r>
            <a:r>
              <a:rPr kumimoji="1" lang="ja-JP" altLang="en-US" sz="800" dirty="0"/>
              <a:t> </a:t>
            </a:r>
            <a:r>
              <a:rPr kumimoji="1" lang="en-US" altLang="ja-JP" sz="800" dirty="0"/>
              <a:t>Small</a:t>
            </a:r>
            <a:r>
              <a:rPr kumimoji="1" lang="ja-JP" altLang="en-US" sz="800" dirty="0"/>
              <a:t> </a:t>
            </a:r>
            <a:r>
              <a:rPr kumimoji="1" lang="en-US" altLang="ja-JP" sz="800" dirty="0"/>
              <a:t>Business</a:t>
            </a:r>
            <a:r>
              <a:rPr kumimoji="1" lang="ja-JP" altLang="en-US" sz="800" dirty="0"/>
              <a:t> </a:t>
            </a:r>
            <a:r>
              <a:rPr kumimoji="1" lang="en-US" altLang="ja-JP" sz="800" dirty="0" smtClean="0"/>
              <a:t>110</a:t>
            </a:r>
            <a:r>
              <a:rPr kumimoji="1" lang="ja-JP" altLang="en-US" sz="800" dirty="0" smtClean="0"/>
              <a:t>シリーズ アンマネージドスイッチは非対応</a:t>
            </a:r>
            <a:endParaRPr kumimoji="1" lang="en-US" altLang="ja-JP" sz="800" dirty="0" smtClean="0"/>
          </a:p>
          <a:p>
            <a:endParaRPr kumimoji="1" lang="ja-JP" altLang="en-US" sz="800" dirty="0"/>
          </a:p>
        </p:txBody>
      </p:sp>
    </p:spTree>
    <p:extLst>
      <p:ext uri="{BB962C8B-B14F-4D97-AF65-F5344CB8AC3E}">
        <p14:creationId xmlns:p14="http://schemas.microsoft.com/office/powerpoint/2010/main" val="164093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8580438" cy="628650"/>
          </a:xfrm>
        </p:spPr>
        <p:txBody>
          <a:bodyPr/>
          <a:lstStyle/>
          <a:p>
            <a:r>
              <a:rPr lang="ja-JP" altLang="en-US" sz="3200" dirty="0" smtClean="0">
                <a:solidFill>
                  <a:srgbClr val="000000"/>
                </a:solidFill>
              </a:rPr>
              <a:t>無線</a:t>
            </a:r>
            <a:r>
              <a:rPr lang="en-US" altLang="ja-JP" sz="3200" dirty="0" smtClean="0">
                <a:solidFill>
                  <a:srgbClr val="000000"/>
                </a:solidFill>
              </a:rPr>
              <a:t>LAN</a:t>
            </a:r>
            <a:r>
              <a:rPr lang="ja-JP" altLang="en-US" sz="3200" dirty="0" smtClean="0">
                <a:solidFill>
                  <a:srgbClr val="000000"/>
                </a:solidFill>
              </a:rPr>
              <a:t>市場の急拡大と利用範囲の拡大</a:t>
            </a:r>
            <a:endParaRPr lang="en-US" sz="3200" dirty="0">
              <a:solidFill>
                <a:srgbClr val="000000"/>
              </a:solidFill>
            </a:endParaRPr>
          </a:p>
        </p:txBody>
      </p:sp>
      <p:sp>
        <p:nvSpPr>
          <p:cNvPr id="46" name="Rectangle 45"/>
          <p:cNvSpPr/>
          <p:nvPr/>
        </p:nvSpPr>
        <p:spPr bwMode="auto">
          <a:xfrm>
            <a:off x="352279" y="538071"/>
            <a:ext cx="7779849" cy="1731251"/>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wrap="square" lIns="68586" tIns="34294" rIns="68586" bIns="34294">
            <a:spAutoFit/>
          </a:bodyPr>
          <a:lstStyle/>
          <a:p>
            <a:pPr>
              <a:defRPr/>
            </a:pPr>
            <a:r>
              <a:rPr lang="ja-JP" altLang="en-US" kern="0" dirty="0">
                <a:solidFill>
                  <a:srgbClr val="800000"/>
                </a:solidFill>
                <a:latin typeface="ＭＳ Ｐゴシック"/>
                <a:cs typeface="ＭＳ Ｐゴシック"/>
              </a:rPr>
              <a:t>無線</a:t>
            </a:r>
            <a:r>
              <a:rPr lang="en-US" altLang="ja-JP" kern="0" dirty="0">
                <a:solidFill>
                  <a:srgbClr val="800000"/>
                </a:solidFill>
                <a:latin typeface="ＭＳ Ｐゴシック"/>
                <a:cs typeface="ＭＳ Ｐゴシック"/>
              </a:rPr>
              <a:t>LAN</a:t>
            </a:r>
            <a:r>
              <a:rPr lang="ja-JP" altLang="en-US" kern="0" dirty="0">
                <a:solidFill>
                  <a:srgbClr val="800000"/>
                </a:solidFill>
                <a:latin typeface="ＭＳ Ｐゴシック"/>
                <a:cs typeface="ＭＳ Ｐゴシック"/>
              </a:rPr>
              <a:t>インフラがあって当たり前の</a:t>
            </a:r>
            <a:r>
              <a:rPr lang="ja-JP" altLang="en-US" kern="0" dirty="0" smtClean="0">
                <a:solidFill>
                  <a:srgbClr val="800000"/>
                </a:solidFill>
                <a:latin typeface="ＭＳ Ｐゴシック"/>
                <a:cs typeface="ＭＳ Ｐゴシック"/>
              </a:rPr>
              <a:t>時代から、拡張の段階へ</a:t>
            </a:r>
            <a:endParaRPr lang="en-US" altLang="ja-JP" kern="0" dirty="0" smtClean="0">
              <a:solidFill>
                <a:srgbClr val="800000"/>
              </a:solidFill>
              <a:latin typeface="ＭＳ Ｐゴシック"/>
              <a:cs typeface="ＭＳ Ｐゴシック"/>
            </a:endParaRPr>
          </a:p>
          <a:p>
            <a:pPr>
              <a:defRPr/>
            </a:pPr>
            <a:endParaRPr lang="en-US" altLang="ja-JP" sz="1000" kern="0" dirty="0">
              <a:solidFill>
                <a:srgbClr val="800000"/>
              </a:solidFill>
              <a:latin typeface="ＭＳ Ｐゴシック"/>
              <a:cs typeface="ＭＳ Ｐゴシック"/>
            </a:endParaRPr>
          </a:p>
          <a:p>
            <a:pPr marL="257209" indent="-257209">
              <a:buFont typeface="Wingdings" charset="2"/>
              <a:buChar char="q"/>
              <a:defRPr/>
            </a:pPr>
            <a:r>
              <a:rPr lang="ja-JP" altLang="en-US" sz="2000" kern="0" dirty="0">
                <a:solidFill>
                  <a:srgbClr val="000000"/>
                </a:solidFill>
                <a:cs typeface="ＭＳ Ｐゴシック"/>
              </a:rPr>
              <a:t>タブレット、スマートフォン、モバイルデバイス活用　</a:t>
            </a:r>
            <a:endParaRPr lang="en-US" altLang="ja-JP" sz="2000" kern="0" dirty="0">
              <a:solidFill>
                <a:srgbClr val="000000"/>
              </a:solidFill>
              <a:cs typeface="ＭＳ Ｐゴシック"/>
            </a:endParaRPr>
          </a:p>
          <a:p>
            <a:pPr marL="257209" indent="-257209">
              <a:buFont typeface="Wingdings" charset="2"/>
              <a:buChar char="q"/>
              <a:defRPr/>
            </a:pPr>
            <a:r>
              <a:rPr lang="en-US" altLang="en-US" sz="2000" kern="0" dirty="0">
                <a:solidFill>
                  <a:srgbClr val="000000"/>
                </a:solidFill>
                <a:ea typeface="ＭＳ Ｐゴシック"/>
                <a:cs typeface="ＭＳ Ｐゴシック"/>
              </a:rPr>
              <a:t>フリーアドレス　</a:t>
            </a:r>
            <a:r>
              <a:rPr lang="ja-JP" altLang="en-US" sz="2000" kern="0" dirty="0">
                <a:solidFill>
                  <a:srgbClr val="000000"/>
                </a:solidFill>
                <a:cs typeface="ＭＳ Ｐゴシック"/>
              </a:rPr>
              <a:t>場所に制約されない業務・コミュニケーション</a:t>
            </a:r>
            <a:endParaRPr lang="en-US" altLang="ja-JP" sz="2000" kern="0" dirty="0">
              <a:solidFill>
                <a:srgbClr val="000000"/>
              </a:solidFill>
              <a:cs typeface="ＭＳ Ｐゴシック"/>
            </a:endParaRPr>
          </a:p>
          <a:p>
            <a:pPr marL="257209" indent="-257209">
              <a:buFont typeface="Wingdings" charset="2"/>
              <a:buChar char="q"/>
              <a:defRPr/>
            </a:pPr>
            <a:r>
              <a:rPr lang="en-US" altLang="ja-JP" sz="2000" kern="0" dirty="0" err="1" smtClean="0">
                <a:solidFill>
                  <a:srgbClr val="000000"/>
                </a:solidFill>
                <a:cs typeface="ＭＳ Ｐゴシック"/>
              </a:rPr>
              <a:t>IoT</a:t>
            </a:r>
            <a:r>
              <a:rPr lang="en-US" altLang="ja-JP" sz="2000" kern="0" dirty="0" smtClean="0">
                <a:solidFill>
                  <a:srgbClr val="000000"/>
                </a:solidFill>
                <a:cs typeface="ＭＳ Ｐゴシック"/>
              </a:rPr>
              <a:t> </a:t>
            </a:r>
            <a:r>
              <a:rPr lang="ja-JP" altLang="en-US" sz="2000" kern="0" dirty="0" smtClean="0">
                <a:solidFill>
                  <a:srgbClr val="000000"/>
                </a:solidFill>
                <a:cs typeface="ＭＳ Ｐゴシック"/>
              </a:rPr>
              <a:t>あらゆるものを通信</a:t>
            </a:r>
            <a:endParaRPr lang="en-US" altLang="ja-JP" sz="2000" kern="0" dirty="0">
              <a:solidFill>
                <a:srgbClr val="000000"/>
              </a:solidFill>
              <a:cs typeface="ＭＳ Ｐゴシック"/>
            </a:endParaRPr>
          </a:p>
          <a:p>
            <a:pPr>
              <a:defRPr/>
            </a:pPr>
            <a:r>
              <a:rPr lang="ja-JP" altLang="en-US" sz="2000" kern="0" dirty="0">
                <a:solidFill>
                  <a:srgbClr val="000000"/>
                </a:solidFill>
                <a:cs typeface="ＭＳ Ｐゴシック"/>
              </a:rPr>
              <a:t>　</a:t>
            </a:r>
            <a:endParaRPr lang="en-US" sz="2000" kern="0" dirty="0">
              <a:solidFill>
                <a:srgbClr val="000000"/>
              </a:solidFill>
              <a:ea typeface="ＭＳ Ｐゴシック"/>
              <a:cs typeface="ＭＳ Ｐゴシック"/>
            </a:endParaRPr>
          </a:p>
        </p:txBody>
      </p:sp>
      <p:sp>
        <p:nvSpPr>
          <p:cNvPr id="3" name="Right Arrow 2"/>
          <p:cNvSpPr/>
          <p:nvPr/>
        </p:nvSpPr>
        <p:spPr>
          <a:xfrm rot="20686566">
            <a:off x="106683" y="2656499"/>
            <a:ext cx="5075798" cy="274276"/>
          </a:xfrm>
          <a:prstGeom prst="rightArrow">
            <a:avLst>
              <a:gd name="adj1" fmla="val 50000"/>
              <a:gd name="adj2" fmla="val 146506"/>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smtClean="0">
              <a:solidFill>
                <a:srgbClr val="000000"/>
              </a:solidFill>
            </a:endParaRPr>
          </a:p>
        </p:txBody>
      </p:sp>
      <p:sp>
        <p:nvSpPr>
          <p:cNvPr id="4" name="TextBox 3"/>
          <p:cNvSpPr txBox="1"/>
          <p:nvPr/>
        </p:nvSpPr>
        <p:spPr>
          <a:xfrm>
            <a:off x="159735" y="4484905"/>
            <a:ext cx="1364266" cy="374571"/>
          </a:xfrm>
          <a:prstGeom prst="round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ja-JP" altLang="en-US" sz="1600" dirty="0" smtClean="0">
                <a:solidFill>
                  <a:schemeClr val="bg1"/>
                </a:solidFill>
              </a:rPr>
              <a:t>トライアル</a:t>
            </a:r>
            <a:endParaRPr lang="en-US" sz="1600" dirty="0">
              <a:solidFill>
                <a:schemeClr val="bg1"/>
              </a:solidFill>
            </a:endParaRPr>
          </a:p>
        </p:txBody>
      </p:sp>
      <p:sp>
        <p:nvSpPr>
          <p:cNvPr id="18" name="TextBox 17"/>
          <p:cNvSpPr txBox="1"/>
          <p:nvPr/>
        </p:nvSpPr>
        <p:spPr>
          <a:xfrm>
            <a:off x="2393462" y="3042297"/>
            <a:ext cx="3386882" cy="374571"/>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ja-JP" altLang="en-US" sz="1600" dirty="0" smtClean="0">
                <a:solidFill>
                  <a:schemeClr val="bg1"/>
                </a:solidFill>
              </a:rPr>
              <a:t>業務スペース全無線</a:t>
            </a:r>
            <a:r>
              <a:rPr lang="en-US" altLang="ja-JP" sz="1600" dirty="0" smtClean="0">
                <a:solidFill>
                  <a:schemeClr val="bg1"/>
                </a:solidFill>
              </a:rPr>
              <a:t>LAN</a:t>
            </a:r>
            <a:r>
              <a:rPr lang="ja-JP" altLang="en-US" sz="1600" dirty="0" smtClean="0">
                <a:solidFill>
                  <a:schemeClr val="bg1"/>
                </a:solidFill>
              </a:rPr>
              <a:t>化</a:t>
            </a:r>
            <a:endParaRPr lang="en-US" sz="1600" dirty="0">
              <a:solidFill>
                <a:schemeClr val="bg1"/>
              </a:solidFill>
            </a:endParaRPr>
          </a:p>
        </p:txBody>
      </p:sp>
      <p:sp>
        <p:nvSpPr>
          <p:cNvPr id="23" name="TextBox 22"/>
          <p:cNvSpPr txBox="1"/>
          <p:nvPr/>
        </p:nvSpPr>
        <p:spPr>
          <a:xfrm>
            <a:off x="2393462" y="3995468"/>
            <a:ext cx="3386882" cy="374571"/>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sz="1600" dirty="0" smtClean="0">
                <a:solidFill>
                  <a:schemeClr val="bg1"/>
                </a:solidFill>
              </a:rPr>
              <a:t>タブレット</a:t>
            </a:r>
            <a:r>
              <a:rPr lang="en-US" altLang="ja-JP" sz="1600" dirty="0" smtClean="0">
                <a:solidFill>
                  <a:schemeClr val="bg1"/>
                </a:solidFill>
              </a:rPr>
              <a:t>/</a:t>
            </a:r>
            <a:r>
              <a:rPr lang="ja-JP" altLang="en-US" sz="1600" dirty="0" smtClean="0">
                <a:solidFill>
                  <a:schemeClr val="bg1"/>
                </a:solidFill>
              </a:rPr>
              <a:t>スマートフォン</a:t>
            </a:r>
            <a:endParaRPr lang="en-US" altLang="ja-JP" sz="1600" dirty="0" smtClean="0">
              <a:solidFill>
                <a:schemeClr val="bg1"/>
              </a:solidFill>
            </a:endParaRPr>
          </a:p>
        </p:txBody>
      </p:sp>
      <p:sp>
        <p:nvSpPr>
          <p:cNvPr id="24" name="TextBox 23"/>
          <p:cNvSpPr txBox="1"/>
          <p:nvPr/>
        </p:nvSpPr>
        <p:spPr>
          <a:xfrm>
            <a:off x="1670538" y="4484905"/>
            <a:ext cx="4140982" cy="374571"/>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sz="1600" dirty="0" smtClean="0">
                <a:solidFill>
                  <a:schemeClr val="bg1"/>
                </a:solidFill>
              </a:rPr>
              <a:t>ノート</a:t>
            </a:r>
            <a:r>
              <a:rPr lang="en-US" altLang="ja-JP" sz="1600" dirty="0" smtClean="0">
                <a:solidFill>
                  <a:schemeClr val="bg1"/>
                </a:solidFill>
              </a:rPr>
              <a:t>PC</a:t>
            </a:r>
            <a:endParaRPr lang="en-US" sz="1600" dirty="0">
              <a:solidFill>
                <a:schemeClr val="bg1"/>
              </a:solidFill>
            </a:endParaRPr>
          </a:p>
        </p:txBody>
      </p:sp>
      <p:sp>
        <p:nvSpPr>
          <p:cNvPr id="25" name="TextBox 24"/>
          <p:cNvSpPr txBox="1"/>
          <p:nvPr/>
        </p:nvSpPr>
        <p:spPr>
          <a:xfrm>
            <a:off x="1670538" y="3523765"/>
            <a:ext cx="1953124" cy="374571"/>
          </a:xfrm>
          <a:prstGeom prst="round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ja-JP" altLang="en-US" sz="1600" dirty="0" smtClean="0">
                <a:solidFill>
                  <a:schemeClr val="bg1"/>
                </a:solidFill>
              </a:rPr>
              <a:t>インフラ統合</a:t>
            </a:r>
            <a:endParaRPr lang="en-US" sz="1600" dirty="0">
              <a:solidFill>
                <a:schemeClr val="bg1"/>
              </a:solidFill>
            </a:endParaRPr>
          </a:p>
        </p:txBody>
      </p:sp>
      <p:sp>
        <p:nvSpPr>
          <p:cNvPr id="19" name="TextBox 13"/>
          <p:cNvSpPr txBox="1"/>
          <p:nvPr/>
        </p:nvSpPr>
        <p:spPr bwMode="auto">
          <a:xfrm>
            <a:off x="6345486" y="3665912"/>
            <a:ext cx="2062871" cy="319787"/>
          </a:xfrm>
          <a:prstGeom prst="roundRect">
            <a:avLst/>
          </a:prstGeom>
          <a:ln/>
        </p:spPr>
        <p:style>
          <a:lnRef idx="1">
            <a:schemeClr val="accent2"/>
          </a:lnRef>
          <a:fillRef idx="3">
            <a:schemeClr val="accent2"/>
          </a:fillRef>
          <a:effectRef idx="2">
            <a:schemeClr val="accent2"/>
          </a:effectRef>
          <a:fontRef idx="minor">
            <a:schemeClr val="lt1"/>
          </a:fontRef>
        </p:style>
        <p:txBody>
          <a:bodyPr wrap="square" lIns="68589" tIns="34295" rIns="68589" bIns="34295" anchor="ctr">
            <a:noAutofit/>
          </a:bodyPr>
          <a:lstStyle/>
          <a:p>
            <a:pPr algn="ctr">
              <a:defRPr/>
            </a:pPr>
            <a:r>
              <a:rPr lang="ja-JP" altLang="en-US" sz="1600" b="1" dirty="0" smtClean="0">
                <a:solidFill>
                  <a:schemeClr val="bg1"/>
                </a:solidFill>
                <a:latin typeface="ＭＳ Ｐゴシック"/>
                <a:ea typeface="ＭＳ Ｐゴシック"/>
                <a:cs typeface="ＭＳ Ｐゴシック"/>
              </a:rPr>
              <a:t>高速、安定通信</a:t>
            </a:r>
            <a:endParaRPr lang="en-US" sz="1600" b="1" dirty="0">
              <a:solidFill>
                <a:schemeClr val="bg1"/>
              </a:solidFill>
              <a:latin typeface="ＭＳ Ｐゴシック"/>
              <a:ea typeface="ＭＳ Ｐゴシック"/>
              <a:cs typeface="ＭＳ Ｐゴシック"/>
            </a:endParaRPr>
          </a:p>
        </p:txBody>
      </p:sp>
      <p:sp>
        <p:nvSpPr>
          <p:cNvPr id="21" name="TextBox 14"/>
          <p:cNvSpPr txBox="1"/>
          <p:nvPr/>
        </p:nvSpPr>
        <p:spPr bwMode="auto">
          <a:xfrm>
            <a:off x="6343673" y="4061970"/>
            <a:ext cx="2065247" cy="304411"/>
          </a:xfrm>
          <a:prstGeom prst="roundRect">
            <a:avLst/>
          </a:prstGeom>
          <a:ln/>
        </p:spPr>
        <p:style>
          <a:lnRef idx="1">
            <a:schemeClr val="accent2"/>
          </a:lnRef>
          <a:fillRef idx="3">
            <a:schemeClr val="accent2"/>
          </a:fillRef>
          <a:effectRef idx="2">
            <a:schemeClr val="accent2"/>
          </a:effectRef>
          <a:fontRef idx="minor">
            <a:schemeClr val="lt1"/>
          </a:fontRef>
        </p:style>
        <p:txBody>
          <a:bodyPr lIns="68589" tIns="34295" rIns="68589" bIns="34295" anchor="ctr">
            <a:noAutofit/>
          </a:bodyPr>
          <a:lstStyle/>
          <a:p>
            <a:pPr algn="ctr">
              <a:defRPr/>
            </a:pPr>
            <a:r>
              <a:rPr lang="ja-JP" altLang="en-US" sz="1600" b="1" dirty="0" smtClean="0">
                <a:solidFill>
                  <a:schemeClr val="bg1"/>
                </a:solidFill>
                <a:latin typeface="ＭＳ Ｐゴシック"/>
                <a:ea typeface="ＭＳ Ｐゴシック"/>
                <a:cs typeface="ＭＳ Ｐゴシック"/>
              </a:rPr>
              <a:t>電波管理</a:t>
            </a:r>
            <a:endParaRPr lang="en-US" sz="1600" b="1" dirty="0">
              <a:solidFill>
                <a:schemeClr val="bg1"/>
              </a:solidFill>
              <a:latin typeface="ＭＳ Ｐゴシック"/>
              <a:ea typeface="ＭＳ Ｐゴシック"/>
              <a:cs typeface="ＭＳ Ｐゴシック"/>
            </a:endParaRPr>
          </a:p>
        </p:txBody>
      </p:sp>
      <p:sp>
        <p:nvSpPr>
          <p:cNvPr id="22" name="TextBox 15"/>
          <p:cNvSpPr txBox="1"/>
          <p:nvPr/>
        </p:nvSpPr>
        <p:spPr bwMode="auto">
          <a:xfrm>
            <a:off x="6338415" y="4444717"/>
            <a:ext cx="2084547" cy="326706"/>
          </a:xfrm>
          <a:prstGeom prst="roundRect">
            <a:avLst/>
          </a:prstGeom>
          <a:ln/>
        </p:spPr>
        <p:style>
          <a:lnRef idx="1">
            <a:schemeClr val="accent2"/>
          </a:lnRef>
          <a:fillRef idx="3">
            <a:schemeClr val="accent2"/>
          </a:fillRef>
          <a:effectRef idx="2">
            <a:schemeClr val="accent2"/>
          </a:effectRef>
          <a:fontRef idx="minor">
            <a:schemeClr val="lt1"/>
          </a:fontRef>
        </p:style>
        <p:txBody>
          <a:bodyPr wrap="square" lIns="68589" tIns="34295" rIns="68589" bIns="34295" anchor="ctr">
            <a:noAutofit/>
          </a:bodyPr>
          <a:lstStyle/>
          <a:p>
            <a:pPr algn="ctr">
              <a:defRPr/>
            </a:pPr>
            <a:r>
              <a:rPr lang="ja-JP" altLang="en-US" sz="1600" b="1" dirty="0" smtClean="0">
                <a:solidFill>
                  <a:schemeClr val="bg1"/>
                </a:solidFill>
                <a:latin typeface="ＭＳ Ｐゴシック"/>
                <a:ea typeface="ＭＳ Ｐゴシック"/>
                <a:cs typeface="ＭＳ Ｐゴシック"/>
              </a:rPr>
              <a:t>セキュリティ</a:t>
            </a:r>
            <a:r>
              <a:rPr lang="ja-JP" altLang="en-US" sz="1600" b="1" dirty="0">
                <a:solidFill>
                  <a:schemeClr val="bg1"/>
                </a:solidFill>
                <a:latin typeface="ＭＳ Ｐゴシック"/>
                <a:ea typeface="ＭＳ Ｐゴシック"/>
                <a:cs typeface="ＭＳ Ｐゴシック"/>
              </a:rPr>
              <a:t>の確保</a:t>
            </a:r>
            <a:endParaRPr lang="en-US" sz="1600" b="1" dirty="0">
              <a:solidFill>
                <a:schemeClr val="bg1"/>
              </a:solidFill>
              <a:latin typeface="ＭＳ Ｐゴシック"/>
              <a:ea typeface="ＭＳ Ｐゴシック"/>
              <a:cs typeface="ＭＳ Ｐゴシック"/>
            </a:endParaRPr>
          </a:p>
        </p:txBody>
      </p:sp>
      <p:sp>
        <p:nvSpPr>
          <p:cNvPr id="26" name="TextBox 13"/>
          <p:cNvSpPr txBox="1"/>
          <p:nvPr/>
        </p:nvSpPr>
        <p:spPr bwMode="auto">
          <a:xfrm>
            <a:off x="6770077" y="2026478"/>
            <a:ext cx="1260864" cy="319787"/>
          </a:xfrm>
          <a:prstGeom prst="roundRect">
            <a:avLst/>
          </a:prstGeom>
          <a:ln/>
        </p:spPr>
        <p:style>
          <a:lnRef idx="2">
            <a:schemeClr val="accent1"/>
          </a:lnRef>
          <a:fillRef idx="1">
            <a:schemeClr val="lt1"/>
          </a:fillRef>
          <a:effectRef idx="0">
            <a:schemeClr val="accent1"/>
          </a:effectRef>
          <a:fontRef idx="minor">
            <a:schemeClr val="dk1"/>
          </a:fontRef>
        </p:style>
        <p:txBody>
          <a:bodyPr wrap="square" lIns="68589" tIns="34295" rIns="68589" bIns="34295" anchor="ctr">
            <a:noAutofit/>
          </a:bodyPr>
          <a:lstStyle/>
          <a:p>
            <a:pPr algn="ctr">
              <a:defRPr/>
            </a:pPr>
            <a:r>
              <a:rPr lang="ja-JP" altLang="en-US" sz="1600" b="1" dirty="0" smtClean="0">
                <a:solidFill>
                  <a:srgbClr val="000000"/>
                </a:solidFill>
                <a:latin typeface="ＭＳ Ｐゴシック"/>
                <a:ea typeface="ＭＳ Ｐゴシック"/>
                <a:cs typeface="ＭＳ Ｐゴシック"/>
              </a:rPr>
              <a:t>新たな課題</a:t>
            </a:r>
            <a:endParaRPr lang="en-US" sz="1600" b="1" dirty="0">
              <a:solidFill>
                <a:srgbClr val="000000"/>
              </a:solidFill>
              <a:latin typeface="ＭＳ Ｐゴシック"/>
              <a:ea typeface="ＭＳ Ｐゴシック"/>
              <a:cs typeface="ＭＳ Ｐゴシック"/>
            </a:endParaRPr>
          </a:p>
        </p:txBody>
      </p:sp>
      <p:sp>
        <p:nvSpPr>
          <p:cNvPr id="28" name="TextBox 27"/>
          <p:cNvSpPr txBox="1"/>
          <p:nvPr/>
        </p:nvSpPr>
        <p:spPr>
          <a:xfrm>
            <a:off x="3743220" y="3535879"/>
            <a:ext cx="2037124" cy="374571"/>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ja-JP" altLang="en-US" sz="1600" dirty="0" smtClean="0">
                <a:solidFill>
                  <a:schemeClr val="bg1"/>
                </a:solidFill>
              </a:rPr>
              <a:t>カメラ</a:t>
            </a:r>
            <a:r>
              <a:rPr lang="en-US" altLang="ja-JP" sz="1600" dirty="0" smtClean="0">
                <a:solidFill>
                  <a:schemeClr val="bg1"/>
                </a:solidFill>
              </a:rPr>
              <a:t>/</a:t>
            </a:r>
            <a:r>
              <a:rPr lang="ja-JP" altLang="en-US" sz="1600" dirty="0" smtClean="0">
                <a:solidFill>
                  <a:schemeClr val="bg1"/>
                </a:solidFill>
              </a:rPr>
              <a:t>プリンタ</a:t>
            </a:r>
            <a:r>
              <a:rPr lang="en-US" altLang="ja-JP" sz="1600" dirty="0" smtClean="0">
                <a:solidFill>
                  <a:schemeClr val="bg1"/>
                </a:solidFill>
              </a:rPr>
              <a:t>/HT</a:t>
            </a:r>
          </a:p>
        </p:txBody>
      </p:sp>
      <p:sp>
        <p:nvSpPr>
          <p:cNvPr id="29" name="TextBox 13"/>
          <p:cNvSpPr txBox="1"/>
          <p:nvPr/>
        </p:nvSpPr>
        <p:spPr bwMode="auto">
          <a:xfrm>
            <a:off x="6223000" y="3047644"/>
            <a:ext cx="2357438" cy="419849"/>
          </a:xfrm>
          <a:prstGeom prst="roundRect">
            <a:avLst/>
          </a:prstGeom>
          <a:ln/>
        </p:spPr>
        <p:style>
          <a:lnRef idx="1">
            <a:schemeClr val="accent6"/>
          </a:lnRef>
          <a:fillRef idx="3">
            <a:schemeClr val="accent6"/>
          </a:fillRef>
          <a:effectRef idx="2">
            <a:schemeClr val="accent6"/>
          </a:effectRef>
          <a:fontRef idx="minor">
            <a:schemeClr val="lt1"/>
          </a:fontRef>
        </p:style>
        <p:txBody>
          <a:bodyPr wrap="square" lIns="68589" tIns="34295" rIns="68589" bIns="34295" anchor="ctr">
            <a:noAutofit/>
          </a:bodyPr>
          <a:lstStyle/>
          <a:p>
            <a:pPr algn="ctr">
              <a:defRPr/>
            </a:pPr>
            <a:r>
              <a:rPr lang="ja-JP" altLang="en-US" sz="1600" b="1" dirty="0" smtClean="0">
                <a:solidFill>
                  <a:schemeClr val="bg1"/>
                </a:solidFill>
                <a:latin typeface="ＭＳ Ｐゴシック"/>
                <a:ea typeface="ＭＳ Ｐゴシック"/>
                <a:cs typeface="ＭＳ Ｐゴシック"/>
              </a:rPr>
              <a:t>高密度化</a:t>
            </a:r>
            <a:endParaRPr lang="en-US" sz="1600" b="1" dirty="0">
              <a:solidFill>
                <a:schemeClr val="bg1"/>
              </a:solidFill>
              <a:latin typeface="ＭＳ Ｐゴシック"/>
              <a:ea typeface="ＭＳ Ｐゴシック"/>
              <a:cs typeface="ＭＳ Ｐゴシック"/>
            </a:endParaRPr>
          </a:p>
        </p:txBody>
      </p:sp>
      <p:sp>
        <p:nvSpPr>
          <p:cNvPr id="30" name="TextBox 29"/>
          <p:cNvSpPr txBox="1"/>
          <p:nvPr/>
        </p:nvSpPr>
        <p:spPr>
          <a:xfrm>
            <a:off x="4242204" y="2534683"/>
            <a:ext cx="1395820" cy="374571"/>
          </a:xfrm>
          <a:prstGeom prst="round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1600" dirty="0" err="1" smtClean="0">
                <a:solidFill>
                  <a:schemeClr val="bg1"/>
                </a:solidFill>
              </a:rPr>
              <a:t>IoT</a:t>
            </a:r>
            <a:endParaRPr lang="en-US" sz="1600" dirty="0">
              <a:solidFill>
                <a:schemeClr val="bg1"/>
              </a:solidFill>
            </a:endParaRPr>
          </a:p>
        </p:txBody>
      </p:sp>
      <p:sp>
        <p:nvSpPr>
          <p:cNvPr id="31" name="TextBox 13"/>
          <p:cNvSpPr txBox="1"/>
          <p:nvPr/>
        </p:nvSpPr>
        <p:spPr bwMode="auto">
          <a:xfrm>
            <a:off x="6223000" y="2523457"/>
            <a:ext cx="2357438" cy="419849"/>
          </a:xfrm>
          <a:prstGeom prst="roundRect">
            <a:avLst/>
          </a:prstGeom>
          <a:ln/>
        </p:spPr>
        <p:style>
          <a:lnRef idx="1">
            <a:schemeClr val="accent6"/>
          </a:lnRef>
          <a:fillRef idx="3">
            <a:schemeClr val="accent6"/>
          </a:fillRef>
          <a:effectRef idx="2">
            <a:schemeClr val="accent6"/>
          </a:effectRef>
          <a:fontRef idx="minor">
            <a:schemeClr val="lt1"/>
          </a:fontRef>
        </p:style>
        <p:txBody>
          <a:bodyPr wrap="square" lIns="68589" tIns="34295" rIns="68589" bIns="34295" anchor="ctr">
            <a:noAutofit/>
          </a:bodyPr>
          <a:lstStyle/>
          <a:p>
            <a:pPr algn="ctr">
              <a:defRPr/>
            </a:pPr>
            <a:r>
              <a:rPr lang="ja-JP" altLang="en-US" sz="1600" b="1" dirty="0" smtClean="0">
                <a:solidFill>
                  <a:schemeClr val="bg1"/>
                </a:solidFill>
                <a:latin typeface="ＭＳ Ｐゴシック"/>
                <a:ea typeface="ＭＳ Ｐゴシック"/>
                <a:cs typeface="ＭＳ Ｐゴシック"/>
              </a:rPr>
              <a:t>多数のセンサー対応</a:t>
            </a:r>
            <a:endParaRPr lang="en-US" sz="1600" b="1" dirty="0">
              <a:solidFill>
                <a:schemeClr val="bg1"/>
              </a:solidFill>
              <a:latin typeface="ＭＳ Ｐゴシック"/>
              <a:ea typeface="ＭＳ Ｐゴシック"/>
              <a:cs typeface="ＭＳ Ｐゴシック"/>
            </a:endParaRPr>
          </a:p>
        </p:txBody>
      </p:sp>
      <p:sp>
        <p:nvSpPr>
          <p:cNvPr id="20" name="TextBox 19"/>
          <p:cNvSpPr txBox="1"/>
          <p:nvPr/>
        </p:nvSpPr>
        <p:spPr>
          <a:xfrm>
            <a:off x="683052" y="3985699"/>
            <a:ext cx="1602947" cy="374571"/>
          </a:xfrm>
          <a:prstGeom prst="round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ja-JP" altLang="en-US" sz="1600" dirty="0" smtClean="0">
                <a:solidFill>
                  <a:schemeClr val="bg1"/>
                </a:solidFill>
              </a:rPr>
              <a:t>業務活用</a:t>
            </a:r>
            <a:endParaRPr lang="en-US" sz="1600" dirty="0">
              <a:solidFill>
                <a:schemeClr val="bg1"/>
              </a:solidFill>
            </a:endParaRPr>
          </a:p>
        </p:txBody>
      </p:sp>
    </p:spTree>
    <p:extLst>
      <p:ext uri="{BB962C8B-B14F-4D97-AF65-F5344CB8AC3E}">
        <p14:creationId xmlns:p14="http://schemas.microsoft.com/office/powerpoint/2010/main" val="42333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Catalyst</a:t>
            </a:r>
            <a:r>
              <a:rPr kumimoji="1" lang="ja-JP" altLang="en-US" dirty="0" smtClean="0"/>
              <a:t> </a:t>
            </a:r>
            <a:r>
              <a:rPr kumimoji="1" lang="en-US" altLang="ja-JP" dirty="0" smtClean="0"/>
              <a:t>2960L</a:t>
            </a:r>
            <a:r>
              <a:rPr kumimoji="1" lang="ja-JP" altLang="en-US" dirty="0" smtClean="0"/>
              <a:t>ご紹介</a:t>
            </a:r>
            <a:endParaRPr kumimoji="1" lang="ja-JP" altLang="en-US" dirty="0"/>
          </a:p>
        </p:txBody>
      </p:sp>
    </p:spTree>
    <p:extLst>
      <p:ext uri="{BB962C8B-B14F-4D97-AF65-F5344CB8AC3E}">
        <p14:creationId xmlns:p14="http://schemas.microsoft.com/office/powerpoint/2010/main" val="2673263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0" y="4396242"/>
            <a:ext cx="9144000" cy="75572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endParaRPr lang="en-US" sz="2000" b="1" dirty="0">
              <a:solidFill>
                <a:srgbClr val="FFFFFF"/>
              </a:solidFill>
            </a:endParaRPr>
          </a:p>
        </p:txBody>
      </p:sp>
      <p:sp>
        <p:nvSpPr>
          <p:cNvPr id="70" name="TextBox 69"/>
          <p:cNvSpPr txBox="1"/>
          <p:nvPr/>
        </p:nvSpPr>
        <p:spPr>
          <a:xfrm>
            <a:off x="24126" y="4602100"/>
            <a:ext cx="1799580" cy="307754"/>
          </a:xfrm>
          <a:prstGeom prst="rect">
            <a:avLst/>
          </a:prstGeom>
        </p:spPr>
        <p:txBody>
          <a:bodyPr wrap="square" lIns="91418" tIns="45709" rIns="91418" bIns="45709" anchor="ctr">
            <a:spAutoFit/>
          </a:bodyPr>
          <a:lstStyle>
            <a:defPPr>
              <a:defRPr lang="en-US"/>
            </a:defPPr>
            <a:lvl1pPr lvl="0" algn="ctr">
              <a:defRPr sz="2100" kern="0">
                <a:solidFill>
                  <a:schemeClr val="bg1"/>
                </a:solidFill>
              </a:defRPr>
            </a:lvl1pPr>
          </a:lstStyle>
          <a:p>
            <a:endParaRPr lang="en-US" sz="1400" spc="-50" dirty="0">
              <a:solidFill>
                <a:srgbClr val="FFFFFF"/>
              </a:solidFill>
            </a:endParaRPr>
          </a:p>
        </p:txBody>
      </p:sp>
      <p:sp>
        <p:nvSpPr>
          <p:cNvPr id="92" name="Title 2"/>
          <p:cNvSpPr>
            <a:spLocks noGrp="1"/>
          </p:cNvSpPr>
          <p:nvPr>
            <p:ph type="title"/>
          </p:nvPr>
        </p:nvSpPr>
        <p:spPr/>
        <p:txBody>
          <a:bodyPr/>
          <a:lstStyle/>
          <a:p>
            <a:r>
              <a:rPr lang="en-US" dirty="0" smtClean="0"/>
              <a:t>Catalyst 2960L </a:t>
            </a:r>
            <a:r>
              <a:rPr lang="ja-JP" altLang="en-US" dirty="0" smtClean="0"/>
              <a:t>シリーズ </a:t>
            </a:r>
            <a:r>
              <a:rPr lang="en-US" dirty="0"/>
              <a:t/>
            </a:r>
            <a:br>
              <a:rPr lang="en-US" dirty="0"/>
            </a:br>
            <a:r>
              <a:rPr lang="ja-JP" altLang="en-US" sz="2000" dirty="0" smtClean="0"/>
              <a:t>エントリー</a:t>
            </a:r>
            <a:r>
              <a:rPr lang="ja-JP" altLang="en-US" sz="2000" dirty="0"/>
              <a:t>レベル</a:t>
            </a:r>
            <a:r>
              <a:rPr lang="en-US" sz="2000" dirty="0" smtClean="0"/>
              <a:t> Catalyst </a:t>
            </a:r>
            <a:r>
              <a:rPr lang="en-US" altLang="ja-JP" sz="2000" dirty="0" smtClean="0"/>
              <a:t>GE </a:t>
            </a:r>
            <a:r>
              <a:rPr lang="ja-JP" altLang="en-US" sz="2000" dirty="0" smtClean="0"/>
              <a:t>スイッチ</a:t>
            </a:r>
            <a:endParaRPr lang="en-US" dirty="0"/>
          </a:p>
        </p:txBody>
      </p:sp>
      <p:sp>
        <p:nvSpPr>
          <p:cNvPr id="53" name="Text Box 6"/>
          <p:cNvSpPr txBox="1">
            <a:spLocks noChangeArrowheads="1"/>
          </p:cNvSpPr>
          <p:nvPr/>
        </p:nvSpPr>
        <p:spPr bwMode="auto">
          <a:xfrm>
            <a:off x="510601" y="1497639"/>
            <a:ext cx="2098357" cy="472118"/>
          </a:xfrm>
          <a:prstGeom prst="roundRect">
            <a:avLst>
              <a:gd name="adj" fmla="val 50000"/>
            </a:avLst>
          </a:prstGeom>
          <a:ln>
            <a:headEnd/>
            <a:tailEnd/>
          </a:ln>
        </p:spPr>
        <p:style>
          <a:lnRef idx="0">
            <a:schemeClr val="accent1"/>
          </a:lnRef>
          <a:fillRef idx="3">
            <a:schemeClr val="accent1"/>
          </a:fillRef>
          <a:effectRef idx="3">
            <a:schemeClr val="accent1"/>
          </a:effectRef>
          <a:fontRef idx="minor">
            <a:schemeClr val="lt1"/>
          </a:fontRef>
        </p:style>
        <p:txBody>
          <a:bodyPr wrap="square" lIns="82124" tIns="41061" rIns="82124" bIns="41061" anchor="ctr" anchorCtr="0">
            <a:noAutofit/>
          </a:bodyPr>
          <a:lstStyle/>
          <a:p>
            <a:pPr algn="ctr" defTabSz="814388">
              <a:lnSpc>
                <a:spcPct val="90000"/>
              </a:lnSpc>
            </a:pPr>
            <a:r>
              <a:rPr lang="en-US" altLang="ja-JP" sz="2400" dirty="0" err="1" smtClean="0">
                <a:solidFill>
                  <a:schemeClr val="bg1"/>
                </a:solidFill>
                <a:latin typeface="+mn-ea"/>
              </a:rPr>
              <a:t>PoE</a:t>
            </a:r>
            <a:r>
              <a:rPr lang="en-US" altLang="ja-JP" sz="2400" dirty="0" smtClean="0">
                <a:solidFill>
                  <a:schemeClr val="bg1"/>
                </a:solidFill>
                <a:latin typeface="+mn-ea"/>
              </a:rPr>
              <a:t>+</a:t>
            </a:r>
            <a:r>
              <a:rPr lang="ja-JP" altLang="en-US" sz="2400" dirty="0" smtClean="0">
                <a:solidFill>
                  <a:schemeClr val="bg1"/>
                </a:solidFill>
                <a:latin typeface="+mn-ea"/>
              </a:rPr>
              <a:t> 対応</a:t>
            </a:r>
            <a:endParaRPr lang="ja-JP" altLang="en-US" sz="2400" dirty="0">
              <a:solidFill>
                <a:schemeClr val="bg1"/>
              </a:solidFill>
              <a:latin typeface="+mn-ea"/>
            </a:endParaRPr>
          </a:p>
        </p:txBody>
      </p:sp>
      <p:sp>
        <p:nvSpPr>
          <p:cNvPr id="58" name="Text Box 6"/>
          <p:cNvSpPr txBox="1">
            <a:spLocks noChangeArrowheads="1"/>
          </p:cNvSpPr>
          <p:nvPr/>
        </p:nvSpPr>
        <p:spPr bwMode="auto">
          <a:xfrm>
            <a:off x="2985867" y="1497639"/>
            <a:ext cx="3172265" cy="472118"/>
          </a:xfrm>
          <a:prstGeom prst="roundRect">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square" lIns="82124" tIns="41061" rIns="82124" bIns="41061" anchor="ctr" anchorCtr="0">
            <a:noAutofit/>
          </a:bodyPr>
          <a:lstStyle/>
          <a:p>
            <a:pPr algn="ctr" defTabSz="814388">
              <a:lnSpc>
                <a:spcPct val="90000"/>
              </a:lnSpc>
            </a:pPr>
            <a:r>
              <a:rPr lang="ja-JP" altLang="en-US" sz="2400" dirty="0" smtClean="0">
                <a:solidFill>
                  <a:schemeClr val="bg1"/>
                </a:solidFill>
                <a:latin typeface="+mn-ea"/>
              </a:rPr>
              <a:t>ファンレス</a:t>
            </a:r>
            <a:r>
              <a:rPr lang="en-US" altLang="ja-JP" sz="2400" dirty="0" smtClean="0">
                <a:solidFill>
                  <a:schemeClr val="bg1"/>
                </a:solidFill>
                <a:latin typeface="+mn-ea"/>
              </a:rPr>
              <a:t>+</a:t>
            </a:r>
            <a:r>
              <a:rPr lang="ja-JP" altLang="en-US" sz="2400" dirty="0" smtClean="0">
                <a:solidFill>
                  <a:schemeClr val="bg1"/>
                </a:solidFill>
                <a:latin typeface="+mn-ea"/>
              </a:rPr>
              <a:t>マグネット</a:t>
            </a:r>
            <a:endParaRPr lang="ja-JP" altLang="en-US" sz="2400" dirty="0">
              <a:solidFill>
                <a:schemeClr val="bg1"/>
              </a:solidFill>
              <a:latin typeface="+mn-ea"/>
            </a:endParaRPr>
          </a:p>
        </p:txBody>
      </p:sp>
      <p:sp>
        <p:nvSpPr>
          <p:cNvPr id="67" name="Text Box 6"/>
          <p:cNvSpPr txBox="1">
            <a:spLocks noChangeArrowheads="1"/>
          </p:cNvSpPr>
          <p:nvPr/>
        </p:nvSpPr>
        <p:spPr bwMode="auto">
          <a:xfrm>
            <a:off x="6535041" y="1513518"/>
            <a:ext cx="2098357" cy="472118"/>
          </a:xfrm>
          <a:prstGeom prst="roundRect">
            <a:avLst>
              <a:gd name="adj" fmla="val 50000"/>
            </a:avLst>
          </a:prstGeom>
          <a:ln>
            <a:headEnd/>
            <a:tailEnd/>
          </a:ln>
        </p:spPr>
        <p:style>
          <a:lnRef idx="0">
            <a:schemeClr val="accent6"/>
          </a:lnRef>
          <a:fillRef idx="3">
            <a:schemeClr val="accent6"/>
          </a:fillRef>
          <a:effectRef idx="3">
            <a:schemeClr val="accent6"/>
          </a:effectRef>
          <a:fontRef idx="minor">
            <a:schemeClr val="lt1"/>
          </a:fontRef>
        </p:style>
        <p:txBody>
          <a:bodyPr wrap="square" lIns="82124" tIns="41061" rIns="82124" bIns="41061" anchor="ctr" anchorCtr="0">
            <a:noAutofit/>
          </a:bodyPr>
          <a:lstStyle/>
          <a:p>
            <a:pPr algn="ctr" defTabSz="814388">
              <a:lnSpc>
                <a:spcPct val="90000"/>
              </a:lnSpc>
            </a:pPr>
            <a:r>
              <a:rPr lang="en-US" altLang="ja-JP" sz="2400" dirty="0" smtClean="0">
                <a:solidFill>
                  <a:schemeClr val="bg1"/>
                </a:solidFill>
                <a:latin typeface="+mn-ea"/>
              </a:rPr>
              <a:t>IOS</a:t>
            </a:r>
            <a:endParaRPr lang="ja-JP" altLang="en-US" sz="2400" dirty="0">
              <a:solidFill>
                <a:schemeClr val="bg1"/>
              </a:solidFill>
              <a:latin typeface="+mn-ea"/>
            </a:endParaRPr>
          </a:p>
        </p:txBody>
      </p:sp>
      <p:pic>
        <p:nvPicPr>
          <p:cNvPr id="1026" name="Picture 2" descr="product_ws_c2960l_16ps_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558" y="2257762"/>
            <a:ext cx="6608538" cy="183570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209076" y="3920209"/>
            <a:ext cx="8574178" cy="369310"/>
          </a:xfrm>
          <a:prstGeom prst="rect">
            <a:avLst/>
          </a:prstGeom>
        </p:spPr>
        <p:txBody>
          <a:bodyPr wrap="square" lIns="91418" tIns="45709" rIns="91418" bIns="45709" anchor="ctr">
            <a:spAutoFit/>
          </a:bodyPr>
          <a:lstStyle>
            <a:defPPr>
              <a:defRPr lang="en-US"/>
            </a:defPPr>
            <a:lvl1pPr lvl="0" algn="ctr">
              <a:defRPr sz="2100" kern="0">
                <a:solidFill>
                  <a:schemeClr val="bg1"/>
                </a:solidFill>
              </a:defRPr>
            </a:lvl1pPr>
          </a:lstStyle>
          <a:p>
            <a:r>
              <a:rPr lang="en-US" altLang="ja-JP" sz="1800" spc="-50" dirty="0" smtClean="0">
                <a:solidFill>
                  <a:srgbClr val="FF0000"/>
                </a:solidFill>
              </a:rPr>
              <a:t>802.11ac wave 1, 2 AP </a:t>
            </a:r>
            <a:r>
              <a:rPr lang="ja-JP" altLang="en-US" sz="1800" spc="-50" dirty="0" smtClean="0">
                <a:solidFill>
                  <a:srgbClr val="FF0000"/>
                </a:solidFill>
              </a:rPr>
              <a:t>の電源供給および配線集約スイッチとしてご利用ください</a:t>
            </a:r>
            <a:endParaRPr lang="en-US" sz="1800" spc="-50" dirty="0">
              <a:solidFill>
                <a:srgbClr val="FF0000"/>
              </a:solidFill>
            </a:endParaRPr>
          </a:p>
        </p:txBody>
      </p:sp>
      <p:sp>
        <p:nvSpPr>
          <p:cNvPr id="13" name="TextBox 73"/>
          <p:cNvSpPr txBox="1"/>
          <p:nvPr/>
        </p:nvSpPr>
        <p:spPr>
          <a:xfrm>
            <a:off x="323421" y="4525156"/>
            <a:ext cx="8574178" cy="461643"/>
          </a:xfrm>
          <a:prstGeom prst="rect">
            <a:avLst/>
          </a:prstGeom>
        </p:spPr>
        <p:txBody>
          <a:bodyPr wrap="square" lIns="91418" tIns="45709" rIns="91418" bIns="45709" anchor="ctr">
            <a:spAutoFit/>
          </a:bodyPr>
          <a:lstStyle>
            <a:defPPr>
              <a:defRPr lang="en-US"/>
            </a:defPPr>
            <a:lvl1pPr lvl="0" algn="ctr">
              <a:defRPr sz="2100" kern="0">
                <a:solidFill>
                  <a:schemeClr val="bg1"/>
                </a:solidFill>
              </a:defRPr>
            </a:lvl1pPr>
          </a:lstStyle>
          <a:p>
            <a:r>
              <a:rPr lang="ja-JP" altLang="en-US" sz="2400" spc="-50" dirty="0" smtClean="0"/>
              <a:t>日本の要求にコミット </a:t>
            </a:r>
            <a:r>
              <a:rPr lang="en-US" altLang="ja-JP" sz="2400" spc="-50" dirty="0" smtClean="0"/>
              <a:t>&amp; </a:t>
            </a:r>
            <a:r>
              <a:rPr lang="ja-JP" altLang="en-US" sz="2400" spc="-50" dirty="0" smtClean="0"/>
              <a:t>リーズナブルな価格設定</a:t>
            </a:r>
            <a:endParaRPr lang="en-US" sz="2400" spc="-50" dirty="0"/>
          </a:p>
        </p:txBody>
      </p:sp>
    </p:spTree>
    <p:extLst>
      <p:ext uri="{BB962C8B-B14F-4D97-AF65-F5344CB8AC3E}">
        <p14:creationId xmlns:p14="http://schemas.microsoft.com/office/powerpoint/2010/main" val="715644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751179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normAutofit fontScale="92500"/>
          </a:bodyPr>
          <a:lstStyle/>
          <a:p>
            <a:r>
              <a:rPr kumimoji="1" lang="ja-JP" altLang="en-US" dirty="0" smtClean="0"/>
              <a:t>端末の</a:t>
            </a:r>
            <a:r>
              <a:rPr kumimoji="1" lang="en-US" altLang="ja-JP" dirty="0" smtClean="0"/>
              <a:t>802.11ac</a:t>
            </a:r>
            <a:r>
              <a:rPr kumimoji="1" lang="ja-JP" altLang="en-US" dirty="0" smtClean="0"/>
              <a:t>化だけでなく、ワイヤレスに対応するデバイスがさらに増えることが予想されます。</a:t>
            </a:r>
            <a:endParaRPr kumimoji="1" lang="en-US" altLang="ja-JP" dirty="0" smtClean="0"/>
          </a:p>
          <a:p>
            <a:r>
              <a:rPr lang="ja-JP" altLang="en-US" dirty="0" smtClean="0"/>
              <a:t>その中で、</a:t>
            </a:r>
            <a:r>
              <a:rPr lang="en-US" altLang="ja-JP" dirty="0" smtClean="0"/>
              <a:t>HDX</a:t>
            </a:r>
            <a:r>
              <a:rPr lang="ja-JP" altLang="en-US" dirty="0" err="1" smtClean="0"/>
              <a:t>、</a:t>
            </a:r>
            <a:r>
              <a:rPr lang="ja-JP" altLang="en-US" dirty="0" smtClean="0"/>
              <a:t>特に</a:t>
            </a:r>
            <a:r>
              <a:rPr lang="en-US" altLang="ja-JP" dirty="0"/>
              <a:t>FRA (Flexible Radio </a:t>
            </a:r>
            <a:r>
              <a:rPr lang="en-US" altLang="ja-JP" dirty="0" smtClean="0"/>
              <a:t>Assignment) </a:t>
            </a:r>
            <a:r>
              <a:rPr lang="ja-JP" altLang="en-US" dirty="0" smtClean="0"/>
              <a:t>は安定した高速通信を支える重要な機能です。</a:t>
            </a:r>
            <a:endParaRPr lang="en-US" altLang="ja-JP" dirty="0" smtClean="0"/>
          </a:p>
          <a:p>
            <a:r>
              <a:rPr lang="en-US" altLang="ja-JP" dirty="0" smtClean="0"/>
              <a:t>AP</a:t>
            </a:r>
            <a:r>
              <a:rPr lang="ja-JP" altLang="en-US" dirty="0" smtClean="0"/>
              <a:t>が個別の通信の質を高める一方、コントローラはシステム全体を見通し環境が最適化されるよう自動調整を常時行います。</a:t>
            </a:r>
            <a:endParaRPr lang="en-US" altLang="ja-JP" dirty="0" smtClean="0"/>
          </a:p>
          <a:p>
            <a:r>
              <a:rPr lang="en-US" altLang="ja-JP" dirty="0" smtClean="0"/>
              <a:t>Appliance-less </a:t>
            </a:r>
            <a:r>
              <a:rPr lang="ja-JP" altLang="en-US" dirty="0" smtClean="0"/>
              <a:t>の </a:t>
            </a:r>
            <a:r>
              <a:rPr lang="en-US" altLang="ja-JP" dirty="0" err="1" smtClean="0"/>
              <a:t>MobilityExpress</a:t>
            </a:r>
            <a:r>
              <a:rPr lang="en-US" altLang="ja-JP" dirty="0" smtClean="0"/>
              <a:t> </a:t>
            </a:r>
            <a:r>
              <a:rPr lang="ja-JP" altLang="en-US" dirty="0" err="1" smtClean="0"/>
              <a:t>にも</a:t>
            </a:r>
            <a:r>
              <a:rPr lang="ja-JP" altLang="en-US" dirty="0" smtClean="0"/>
              <a:t>その</a:t>
            </a:r>
            <a:r>
              <a:rPr lang="ja-JP" altLang="en-US" dirty="0"/>
              <a:t>自動調整</a:t>
            </a:r>
            <a:r>
              <a:rPr lang="ja-JP" altLang="en-US" dirty="0" smtClean="0"/>
              <a:t>機能</a:t>
            </a:r>
            <a:r>
              <a:rPr lang="ja-JP" altLang="en-US" dirty="0"/>
              <a:t>が</a:t>
            </a:r>
            <a:r>
              <a:rPr lang="ja-JP" altLang="en-US" dirty="0" smtClean="0"/>
              <a:t>引き継がれ、加えて容易な導入をサポートします。</a:t>
            </a:r>
            <a:endParaRPr lang="en-US" altLang="ja-JP" dirty="0" smtClean="0"/>
          </a:p>
          <a:p>
            <a:r>
              <a:rPr lang="ja-JP" altLang="en-US" dirty="0" smtClean="0"/>
              <a:t>リーズナブルな価格帯製品として、</a:t>
            </a:r>
            <a:r>
              <a:rPr lang="en-US" altLang="ja-JP" dirty="0" smtClean="0"/>
              <a:t>WAP</a:t>
            </a:r>
            <a:r>
              <a:rPr lang="ja-JP" altLang="en-US" dirty="0" smtClean="0"/>
              <a:t>や</a:t>
            </a:r>
            <a:r>
              <a:rPr lang="en-US" altLang="ja-JP" dirty="0" smtClean="0"/>
              <a:t>Cat2960L</a:t>
            </a:r>
            <a:r>
              <a:rPr lang="ja-JP" altLang="en-US" dirty="0" smtClean="0"/>
              <a:t>もご用意しております。</a:t>
            </a:r>
            <a:endParaRPr lang="en-US" altLang="ja-JP" dirty="0" smtClean="0"/>
          </a:p>
          <a:p>
            <a:endParaRPr lang="en-US" altLang="ja-JP" dirty="0" smtClean="0"/>
          </a:p>
          <a:p>
            <a:endParaRPr lang="en-US" altLang="ja-JP" dirty="0" smtClean="0"/>
          </a:p>
          <a:p>
            <a:endParaRPr kumimoji="1" lang="en-US" altLang="ja-JP" dirty="0" smtClean="0"/>
          </a:p>
          <a:p>
            <a:endParaRPr kumimoji="1" lang="ja-JP" altLang="en-US" dirty="0"/>
          </a:p>
        </p:txBody>
      </p:sp>
      <p:sp>
        <p:nvSpPr>
          <p:cNvPr id="3" name="タイトル 2"/>
          <p:cNvSpPr>
            <a:spLocks noGrp="1"/>
          </p:cNvSpPr>
          <p:nvPr>
            <p:ph type="title"/>
          </p:nvPr>
        </p:nvSpPr>
        <p:spPr/>
        <p:txBody>
          <a:bodyPr/>
          <a:lstStyle/>
          <a:p>
            <a:r>
              <a:rPr kumimoji="1" lang="ja-JP" altLang="en-US" dirty="0" smtClean="0"/>
              <a:t>まとめ</a:t>
            </a:r>
            <a:endParaRPr kumimoji="1" lang="ja-JP" altLang="en-US" dirty="0"/>
          </a:p>
        </p:txBody>
      </p:sp>
    </p:spTree>
    <p:extLst>
      <p:ext uri="{BB962C8B-B14F-4D97-AF65-F5344CB8AC3E}">
        <p14:creationId xmlns:p14="http://schemas.microsoft.com/office/powerpoint/2010/main" val="1077660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232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smtClean="0"/>
              <a:t>端末あたりのトラフィック量は</a:t>
            </a:r>
            <a:r>
              <a:rPr lang="ja-JP" altLang="en-US" dirty="0" smtClean="0"/>
              <a:t>ともか</a:t>
            </a:r>
            <a:r>
              <a:rPr lang="ja-JP" altLang="en-US" dirty="0"/>
              <a:t>く</a:t>
            </a:r>
            <a:r>
              <a:rPr kumimoji="1" lang="ja-JP" altLang="en-US" dirty="0" smtClean="0"/>
              <a:t>、端末数が増えると</a:t>
            </a:r>
            <a:r>
              <a:rPr lang="ja-JP" altLang="en-US" dirty="0" smtClean="0"/>
              <a:t>どんな影響があるのか</a:t>
            </a:r>
            <a:r>
              <a:rPr kumimoji="1" lang="ja-JP" altLang="en-US" dirty="0" smtClean="0"/>
              <a:t>？</a:t>
            </a:r>
            <a:endParaRPr kumimoji="1" lang="ja-JP" altLang="en-US" dirty="0"/>
          </a:p>
        </p:txBody>
      </p:sp>
    </p:spTree>
    <p:extLst>
      <p:ext uri="{BB962C8B-B14F-4D97-AF65-F5344CB8AC3E}">
        <p14:creationId xmlns:p14="http://schemas.microsoft.com/office/powerpoint/2010/main" val="150666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462301" y="1347788"/>
            <a:ext cx="5108149" cy="1366633"/>
          </a:xfrm>
        </p:spPr>
        <p:txBody>
          <a:bodyPr>
            <a:normAutofit fontScale="77500" lnSpcReduction="20000"/>
          </a:bodyPr>
          <a:lstStyle/>
          <a:p>
            <a:pPr marL="228600" indent="-228600">
              <a:spcBef>
                <a:spcPts val="1440"/>
              </a:spcBef>
              <a:buClr>
                <a:srgbClr val="6DB344"/>
              </a:buClr>
              <a:buSzPct val="90000"/>
              <a:buFont typeface="Arial" pitchFamily="34" charset="0"/>
              <a:buChar char="•"/>
              <a:defRPr/>
            </a:pPr>
            <a:r>
              <a:rPr lang="ja-JP" altLang="en-US" dirty="0">
                <a:solidFill>
                  <a:srgbClr val="546568"/>
                </a:solidFill>
              </a:rPr>
              <a:t>無線</a:t>
            </a:r>
            <a:r>
              <a:rPr lang="en-US" altLang="ja-JP" dirty="0">
                <a:solidFill>
                  <a:srgbClr val="546568"/>
                </a:solidFill>
              </a:rPr>
              <a:t>LAN</a:t>
            </a:r>
            <a:r>
              <a:rPr lang="ja-JP" altLang="en-US" dirty="0">
                <a:solidFill>
                  <a:srgbClr val="546568"/>
                </a:solidFill>
              </a:rPr>
              <a:t>は</a:t>
            </a:r>
            <a:r>
              <a:rPr lang="en-US" altLang="ja-JP" dirty="0">
                <a:solidFill>
                  <a:srgbClr val="546568"/>
                </a:solidFill>
              </a:rPr>
              <a:t>CSMA/CA</a:t>
            </a:r>
            <a:r>
              <a:rPr lang="ja-JP" altLang="en-US" dirty="0">
                <a:solidFill>
                  <a:srgbClr val="546568"/>
                </a:solidFill>
              </a:rPr>
              <a:t>通信方式を利用</a:t>
            </a:r>
            <a:endParaRPr lang="en-US" altLang="ja-JP" dirty="0">
              <a:solidFill>
                <a:srgbClr val="546568"/>
              </a:solidFill>
            </a:endParaRPr>
          </a:p>
          <a:p>
            <a:pPr marL="228600" indent="-228600">
              <a:spcBef>
                <a:spcPts val="1440"/>
              </a:spcBef>
              <a:buClr>
                <a:srgbClr val="6DB344"/>
              </a:buClr>
              <a:buSzPct val="90000"/>
              <a:buFont typeface="Arial" pitchFamily="34" charset="0"/>
              <a:buChar char="•"/>
              <a:defRPr/>
            </a:pPr>
            <a:r>
              <a:rPr lang="ja-JP" altLang="en-US" dirty="0">
                <a:solidFill>
                  <a:srgbClr val="546568"/>
                </a:solidFill>
              </a:rPr>
              <a:t>電波</a:t>
            </a:r>
            <a:r>
              <a:rPr lang="en-US" altLang="ja-JP" dirty="0">
                <a:solidFill>
                  <a:srgbClr val="546568"/>
                </a:solidFill>
              </a:rPr>
              <a:t> (1</a:t>
            </a:r>
            <a:r>
              <a:rPr lang="ja-JP" altLang="en-US" dirty="0">
                <a:solidFill>
                  <a:srgbClr val="546568"/>
                </a:solidFill>
              </a:rPr>
              <a:t>チャネル</a:t>
            </a:r>
            <a:r>
              <a:rPr lang="en-US" altLang="ja-JP" dirty="0">
                <a:solidFill>
                  <a:srgbClr val="546568"/>
                </a:solidFill>
              </a:rPr>
              <a:t>/</a:t>
            </a:r>
            <a:r>
              <a:rPr lang="ja-JP" altLang="en-US" dirty="0">
                <a:solidFill>
                  <a:srgbClr val="546568"/>
                </a:solidFill>
              </a:rPr>
              <a:t>セル</a:t>
            </a:r>
            <a:r>
              <a:rPr lang="en-US" altLang="ja-JP" dirty="0">
                <a:solidFill>
                  <a:srgbClr val="546568"/>
                </a:solidFill>
              </a:rPr>
              <a:t>)</a:t>
            </a:r>
            <a:r>
              <a:rPr lang="ja-JP" altLang="en-US" dirty="0">
                <a:solidFill>
                  <a:srgbClr val="546568"/>
                </a:solidFill>
              </a:rPr>
              <a:t> 配下にいるホストは、信号 </a:t>
            </a:r>
            <a:r>
              <a:rPr lang="en-US" altLang="ja-JP" dirty="0">
                <a:solidFill>
                  <a:srgbClr val="546568"/>
                </a:solidFill>
              </a:rPr>
              <a:t>(</a:t>
            </a:r>
            <a:r>
              <a:rPr lang="ja-JP" altLang="en-US" dirty="0">
                <a:solidFill>
                  <a:srgbClr val="546568"/>
                </a:solidFill>
              </a:rPr>
              <a:t>波</a:t>
            </a:r>
            <a:r>
              <a:rPr lang="en-US" altLang="ja-JP" dirty="0">
                <a:solidFill>
                  <a:srgbClr val="546568"/>
                </a:solidFill>
              </a:rPr>
              <a:t>)</a:t>
            </a:r>
            <a:r>
              <a:rPr lang="ja-JP" altLang="en-US" dirty="0">
                <a:solidFill>
                  <a:srgbClr val="546568"/>
                </a:solidFill>
              </a:rPr>
              <a:t> が衝突しないよう、誰も通信していないのを確認してから通信を開始</a:t>
            </a:r>
            <a:endParaRPr lang="en-US" altLang="ja-JP" dirty="0">
              <a:solidFill>
                <a:srgbClr val="546568"/>
              </a:solidFill>
            </a:endParaRPr>
          </a:p>
          <a:p>
            <a:pPr marL="228600" indent="-228600">
              <a:spcBef>
                <a:spcPts val="1440"/>
              </a:spcBef>
              <a:buClr>
                <a:srgbClr val="6DB344"/>
              </a:buClr>
              <a:buSzPct val="90000"/>
              <a:buFont typeface="Arial" pitchFamily="34" charset="0"/>
              <a:buChar char="•"/>
              <a:defRPr/>
            </a:pPr>
            <a:r>
              <a:rPr lang="ja-JP" altLang="en-US" dirty="0">
                <a:solidFill>
                  <a:srgbClr val="546568"/>
                </a:solidFill>
              </a:rPr>
              <a:t>誰かが通信している間は黙って待機</a:t>
            </a:r>
            <a:endParaRPr lang="en-US" altLang="ja-JP" dirty="0">
              <a:solidFill>
                <a:srgbClr val="546568"/>
              </a:solidFill>
            </a:endParaRPr>
          </a:p>
          <a:p>
            <a:endParaRPr kumimoji="1" lang="ja-JP" altLang="en-US" dirty="0"/>
          </a:p>
        </p:txBody>
      </p:sp>
      <p:sp>
        <p:nvSpPr>
          <p:cNvPr id="2" name="タイトル 1"/>
          <p:cNvSpPr>
            <a:spLocks noGrp="1"/>
          </p:cNvSpPr>
          <p:nvPr>
            <p:ph type="title"/>
          </p:nvPr>
        </p:nvSpPr>
        <p:spPr/>
        <p:txBody>
          <a:bodyPr/>
          <a:lstStyle/>
          <a:p>
            <a:r>
              <a:rPr lang="en-US" altLang="ja-JP" dirty="0" smtClean="0"/>
              <a:t/>
            </a:r>
            <a:br>
              <a:rPr lang="en-US" altLang="ja-JP" dirty="0" smtClean="0"/>
            </a:br>
            <a:r>
              <a:rPr lang="ja-JP" altLang="en-US" dirty="0"/>
              <a:t>無線</a:t>
            </a:r>
            <a:r>
              <a:rPr lang="en-US" altLang="ja-JP" dirty="0"/>
              <a:t>LAN</a:t>
            </a:r>
            <a:r>
              <a:rPr lang="ja-JP" altLang="en-US" dirty="0" smtClean="0"/>
              <a:t>のルール</a:t>
            </a:r>
            <a:r>
              <a:rPr lang="en-US" altLang="ja-JP" dirty="0" smtClean="0"/>
              <a:t/>
            </a:r>
            <a:br>
              <a:rPr lang="en-US" altLang="ja-JP" dirty="0" smtClean="0"/>
            </a:br>
            <a:r>
              <a:rPr lang="en-US" altLang="ja-JP" dirty="0" smtClean="0"/>
              <a:t>CSMA</a:t>
            </a:r>
            <a:r>
              <a:rPr lang="en-US" altLang="ja-JP" dirty="0"/>
              <a:t>/CA</a:t>
            </a:r>
            <a:r>
              <a:rPr lang="ja-JP" altLang="en-US" dirty="0"/>
              <a:t> </a:t>
            </a:r>
            <a:endParaRPr kumimoji="1" lang="ja-JP" altLang="en-US" dirty="0"/>
          </a:p>
        </p:txBody>
      </p:sp>
      <p:sp>
        <p:nvSpPr>
          <p:cNvPr id="30" name="Oval 10"/>
          <p:cNvSpPr>
            <a:spLocks noChangeAspect="1" noChangeArrowheads="1"/>
          </p:cNvSpPr>
          <p:nvPr/>
        </p:nvSpPr>
        <p:spPr bwMode="auto">
          <a:xfrm>
            <a:off x="5432088" y="384515"/>
            <a:ext cx="3461186" cy="3460800"/>
          </a:xfrm>
          <a:prstGeom prst="ellipse">
            <a:avLst/>
          </a:prstGeom>
          <a:gradFill flip="none" rotWithShape="1">
            <a:gsLst>
              <a:gs pos="0">
                <a:srgbClr val="F58025"/>
              </a:gs>
              <a:gs pos="15000">
                <a:srgbClr val="6DB344"/>
              </a:gs>
              <a:gs pos="30000">
                <a:srgbClr val="0096D6"/>
              </a:gs>
              <a:gs pos="60000">
                <a:srgbClr val="FFFFFF"/>
              </a:gs>
            </a:gsLst>
            <a:path path="circle">
              <a:fillToRect l="50000" t="50000" r="50000" b="50000"/>
            </a:path>
            <a:tileRect/>
          </a:gradFill>
          <a:ln w="28575">
            <a:noFill/>
            <a:prstDash val="sysDot"/>
            <a:round/>
            <a:headEnd/>
            <a:tailEnd/>
          </a:ln>
          <a:effectLst/>
        </p:spPr>
        <p:txBody>
          <a:bodyPr wrap="none" lIns="73025" tIns="36512" rIns="73025" bIns="36512"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latin typeface="Arial"/>
            </a:endParaRPr>
          </a:p>
        </p:txBody>
      </p:sp>
      <p:pic>
        <p:nvPicPr>
          <p:cNvPr id="31" name="Picture 3" descr="C:\Users\tosando\Pictures\00_CartArchive\user\user_0020_256.pn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016842" y="1373706"/>
            <a:ext cx="639430" cy="639430"/>
          </a:xfrm>
          <a:prstGeom prst="rect">
            <a:avLst/>
          </a:prstGeom>
          <a:noFill/>
          <a:ln>
            <a:noFill/>
          </a:ln>
        </p:spPr>
      </p:pic>
      <p:pic>
        <p:nvPicPr>
          <p:cNvPr id="32" name="Picture 3" descr="C:\Users\tosando\Pictures\00_CartArchive\user\user_0020_256.pn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7060085" y="723615"/>
            <a:ext cx="639430" cy="639430"/>
          </a:xfrm>
          <a:prstGeom prst="rect">
            <a:avLst/>
          </a:prstGeom>
          <a:noFill/>
          <a:ln>
            <a:noFill/>
          </a:ln>
        </p:spPr>
      </p:pic>
      <p:pic>
        <p:nvPicPr>
          <p:cNvPr id="33" name="Picture 3" descr="C:\Users\tosando\Pictures\00_CartArchive\user\user_0020_256.pn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447235" y="2570292"/>
            <a:ext cx="639430" cy="639430"/>
          </a:xfrm>
          <a:prstGeom prst="rect">
            <a:avLst/>
          </a:prstGeom>
          <a:noFill/>
          <a:ln>
            <a:noFill/>
          </a:ln>
        </p:spPr>
      </p:pic>
      <p:pic>
        <p:nvPicPr>
          <p:cNvPr id="34" name="Picture 3" descr="C:\Users\tosando\Pictures\00_CartArchive\user\user_0020_256.pn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7605088" y="2714421"/>
            <a:ext cx="639430" cy="639430"/>
          </a:xfrm>
          <a:prstGeom prst="rect">
            <a:avLst/>
          </a:prstGeom>
          <a:noFill/>
          <a:ln>
            <a:noFill/>
          </a:ln>
        </p:spPr>
      </p:pic>
      <p:pic>
        <p:nvPicPr>
          <p:cNvPr id="35" name="Picture 3" descr="C:\Users\tosando\Pictures\00_CartArchive\user\user_0020_256.png"/>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7813181" y="1181451"/>
            <a:ext cx="639430" cy="639430"/>
          </a:xfrm>
          <a:prstGeom prst="rect">
            <a:avLst/>
          </a:prstGeom>
          <a:noFill/>
          <a:ln>
            <a:noFill/>
          </a:ln>
        </p:spPr>
      </p:pic>
      <p:sp>
        <p:nvSpPr>
          <p:cNvPr id="37" name="角丸四角形吹き出し 36"/>
          <p:cNvSpPr/>
          <p:nvPr/>
        </p:nvSpPr>
        <p:spPr>
          <a:xfrm>
            <a:off x="7376304" y="168854"/>
            <a:ext cx="1368152" cy="432048"/>
          </a:xfrm>
          <a:prstGeom prst="wedgeRoundRectCallout">
            <a:avLst>
              <a:gd name="adj1" fmla="val -42231"/>
              <a:gd name="adj2" fmla="val 92735"/>
              <a:gd name="adj3" fmla="val 16667"/>
            </a:avLst>
          </a:prstGeom>
          <a:solidFill>
            <a:srgbClr val="6DB344"/>
          </a:solidFill>
          <a:ln w="9525"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smtClean="0">
                <a:ln>
                  <a:noFill/>
                </a:ln>
                <a:solidFill>
                  <a:srgbClr val="FFFFFF"/>
                </a:solidFill>
                <a:effectLst/>
                <a:uLnTx/>
                <a:uFillTx/>
                <a:latin typeface="Arial"/>
              </a:rPr>
              <a:t>通信します</a:t>
            </a:r>
          </a:p>
        </p:txBody>
      </p:sp>
      <p:sp>
        <p:nvSpPr>
          <p:cNvPr id="38" name="角丸四角形吹き出し 37"/>
          <p:cNvSpPr/>
          <p:nvPr/>
        </p:nvSpPr>
        <p:spPr>
          <a:xfrm>
            <a:off x="7556324" y="1693420"/>
            <a:ext cx="1008112" cy="432048"/>
          </a:xfrm>
          <a:prstGeom prst="wedgeRoundRectCallout">
            <a:avLst>
              <a:gd name="adj1" fmla="val -2846"/>
              <a:gd name="adj2" fmla="val -69498"/>
              <a:gd name="adj3" fmla="val 16667"/>
            </a:avLst>
          </a:prstGeom>
          <a:solidFill>
            <a:srgbClr val="435153"/>
          </a:solidFill>
          <a:ln w="9525"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smtClean="0">
                <a:ln>
                  <a:noFill/>
                </a:ln>
                <a:solidFill>
                  <a:srgbClr val="FFFFFF"/>
                </a:solidFill>
                <a:effectLst/>
                <a:uLnTx/>
                <a:uFillTx/>
                <a:latin typeface="Arial"/>
              </a:rPr>
              <a:t>(</a:t>
            </a:r>
            <a:r>
              <a:rPr kumimoji="1" lang="ja-JP" altLang="en-US" sz="1400" b="0" i="0" u="none" strike="noStrike" kern="0" cap="none" spc="0" normalizeH="0" baseline="0" noProof="0" dirty="0" smtClean="0">
                <a:ln>
                  <a:noFill/>
                </a:ln>
                <a:solidFill>
                  <a:srgbClr val="FFFFFF"/>
                </a:solidFill>
                <a:effectLst/>
                <a:uLnTx/>
                <a:uFillTx/>
                <a:latin typeface="Arial"/>
              </a:rPr>
              <a:t>待ちます</a:t>
            </a:r>
            <a:r>
              <a:rPr kumimoji="1" lang="en-US" altLang="ja-JP" sz="1400" b="0" i="0" u="none" strike="noStrike" kern="0" cap="none" spc="0" normalizeH="0" baseline="0" noProof="0" dirty="0" smtClean="0">
                <a:ln>
                  <a:noFill/>
                </a:ln>
                <a:solidFill>
                  <a:srgbClr val="FFFFFF"/>
                </a:solidFill>
                <a:effectLst/>
                <a:uLnTx/>
                <a:uFillTx/>
                <a:latin typeface="Arial"/>
              </a:rPr>
              <a:t>)</a:t>
            </a:r>
            <a:endParaRPr kumimoji="1" lang="ja-JP" altLang="en-US" sz="1400" b="0" i="0" u="none" strike="noStrike" kern="0" cap="none" spc="0" normalizeH="0" baseline="0" noProof="0" dirty="0" smtClean="0">
              <a:ln>
                <a:noFill/>
              </a:ln>
              <a:solidFill>
                <a:srgbClr val="FFFFFF"/>
              </a:solidFill>
              <a:effectLst/>
              <a:uLnTx/>
              <a:uFillTx/>
              <a:latin typeface="Arial"/>
            </a:endParaRPr>
          </a:p>
        </p:txBody>
      </p:sp>
      <p:sp>
        <p:nvSpPr>
          <p:cNvPr id="39" name="角丸四角形吹き出し 38"/>
          <p:cNvSpPr/>
          <p:nvPr/>
        </p:nvSpPr>
        <p:spPr>
          <a:xfrm>
            <a:off x="6016842" y="723613"/>
            <a:ext cx="1008112" cy="432048"/>
          </a:xfrm>
          <a:prstGeom prst="wedgeRoundRectCallout">
            <a:avLst>
              <a:gd name="adj1" fmla="val -51779"/>
              <a:gd name="adj2" fmla="val 83664"/>
              <a:gd name="adj3" fmla="val 16667"/>
            </a:avLst>
          </a:prstGeom>
          <a:solidFill>
            <a:srgbClr val="435153"/>
          </a:solidFill>
          <a:ln w="9525"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smtClean="0">
                <a:ln>
                  <a:noFill/>
                </a:ln>
                <a:solidFill>
                  <a:srgbClr val="FFFFFF"/>
                </a:solidFill>
                <a:effectLst/>
                <a:uLnTx/>
                <a:uFillTx/>
                <a:latin typeface="Arial"/>
              </a:rPr>
              <a:t>(</a:t>
            </a:r>
            <a:r>
              <a:rPr kumimoji="1" lang="ja-JP" altLang="en-US" sz="1400" b="0" i="0" u="none" strike="noStrike" kern="0" cap="none" spc="0" normalizeH="0" baseline="0" noProof="0" dirty="0" smtClean="0">
                <a:ln>
                  <a:noFill/>
                </a:ln>
                <a:solidFill>
                  <a:srgbClr val="FFFFFF"/>
                </a:solidFill>
                <a:effectLst/>
                <a:uLnTx/>
                <a:uFillTx/>
                <a:latin typeface="Arial"/>
              </a:rPr>
              <a:t>待ちます</a:t>
            </a:r>
            <a:r>
              <a:rPr kumimoji="1" lang="en-US" altLang="ja-JP" sz="1400" b="0" i="0" u="none" strike="noStrike" kern="0" cap="none" spc="0" normalizeH="0" baseline="0" noProof="0" dirty="0" smtClean="0">
                <a:ln>
                  <a:noFill/>
                </a:ln>
                <a:solidFill>
                  <a:srgbClr val="FFFFFF"/>
                </a:solidFill>
                <a:effectLst/>
                <a:uLnTx/>
                <a:uFillTx/>
                <a:latin typeface="Arial"/>
              </a:rPr>
              <a:t>)</a:t>
            </a:r>
            <a:endParaRPr kumimoji="1" lang="ja-JP" altLang="en-US" sz="1400" b="0" i="0" u="none" strike="noStrike" kern="0" cap="none" spc="0" normalizeH="0" baseline="0" noProof="0" dirty="0" smtClean="0">
              <a:ln>
                <a:noFill/>
              </a:ln>
              <a:solidFill>
                <a:srgbClr val="FFFFFF"/>
              </a:solidFill>
              <a:effectLst/>
              <a:uLnTx/>
              <a:uFillTx/>
              <a:latin typeface="Arial"/>
            </a:endParaRPr>
          </a:p>
        </p:txBody>
      </p:sp>
      <p:sp>
        <p:nvSpPr>
          <p:cNvPr id="40" name="角丸四角形吹き出し 39"/>
          <p:cNvSpPr/>
          <p:nvPr/>
        </p:nvSpPr>
        <p:spPr>
          <a:xfrm>
            <a:off x="5684116" y="2242556"/>
            <a:ext cx="1008112" cy="432048"/>
          </a:xfrm>
          <a:prstGeom prst="wedgeRoundRectCallout">
            <a:avLst>
              <a:gd name="adj1" fmla="val 44280"/>
              <a:gd name="adj2" fmla="val 64885"/>
              <a:gd name="adj3" fmla="val 16667"/>
            </a:avLst>
          </a:prstGeom>
          <a:solidFill>
            <a:srgbClr val="435153"/>
          </a:solidFill>
          <a:ln w="9525"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smtClean="0">
                <a:ln>
                  <a:noFill/>
                </a:ln>
                <a:solidFill>
                  <a:srgbClr val="FFFFFF"/>
                </a:solidFill>
                <a:effectLst/>
                <a:uLnTx/>
                <a:uFillTx/>
                <a:latin typeface="Arial"/>
              </a:rPr>
              <a:t>(</a:t>
            </a:r>
            <a:r>
              <a:rPr kumimoji="1" lang="ja-JP" altLang="en-US" sz="1400" b="0" i="0" u="none" strike="noStrike" kern="0" cap="none" spc="0" normalizeH="0" baseline="0" noProof="0" dirty="0" smtClean="0">
                <a:ln>
                  <a:noFill/>
                </a:ln>
                <a:solidFill>
                  <a:srgbClr val="FFFFFF"/>
                </a:solidFill>
                <a:effectLst/>
                <a:uLnTx/>
                <a:uFillTx/>
                <a:latin typeface="Arial"/>
              </a:rPr>
              <a:t>待ちます</a:t>
            </a:r>
            <a:r>
              <a:rPr kumimoji="1" lang="en-US" altLang="ja-JP" sz="1400" b="0" i="0" u="none" strike="noStrike" kern="0" cap="none" spc="0" normalizeH="0" baseline="0" noProof="0" dirty="0" smtClean="0">
                <a:ln>
                  <a:noFill/>
                </a:ln>
                <a:solidFill>
                  <a:srgbClr val="FFFFFF"/>
                </a:solidFill>
                <a:effectLst/>
                <a:uLnTx/>
                <a:uFillTx/>
                <a:latin typeface="Arial"/>
              </a:rPr>
              <a:t>)</a:t>
            </a:r>
            <a:endParaRPr kumimoji="1" lang="ja-JP" altLang="en-US" sz="1400" b="0" i="0" u="none" strike="noStrike" kern="0" cap="none" spc="0" normalizeH="0" baseline="0" noProof="0" dirty="0" smtClean="0">
              <a:ln>
                <a:noFill/>
              </a:ln>
              <a:solidFill>
                <a:srgbClr val="FFFFFF"/>
              </a:solidFill>
              <a:effectLst/>
              <a:uLnTx/>
              <a:uFillTx/>
              <a:latin typeface="Arial"/>
            </a:endParaRPr>
          </a:p>
        </p:txBody>
      </p:sp>
      <p:sp>
        <p:nvSpPr>
          <p:cNvPr id="41" name="角丸四角形吹き出し 40"/>
          <p:cNvSpPr/>
          <p:nvPr/>
        </p:nvSpPr>
        <p:spPr>
          <a:xfrm>
            <a:off x="7699515" y="3413267"/>
            <a:ext cx="1008112" cy="432048"/>
          </a:xfrm>
          <a:prstGeom prst="wedgeRoundRectCallout">
            <a:avLst>
              <a:gd name="adj1" fmla="val -29103"/>
              <a:gd name="adj2" fmla="val -102916"/>
              <a:gd name="adj3" fmla="val 16667"/>
            </a:avLst>
          </a:prstGeom>
          <a:solidFill>
            <a:srgbClr val="435153"/>
          </a:solidFill>
          <a:ln w="9525" cap="flat" cmpd="sng" algn="ctr">
            <a:solidFill>
              <a:srgbClr val="FFFFFF"/>
            </a:solid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smtClean="0">
                <a:ln>
                  <a:noFill/>
                </a:ln>
                <a:solidFill>
                  <a:srgbClr val="FFFFFF"/>
                </a:solidFill>
                <a:effectLst/>
                <a:uLnTx/>
                <a:uFillTx/>
                <a:latin typeface="Arial"/>
              </a:rPr>
              <a:t>(</a:t>
            </a:r>
            <a:r>
              <a:rPr kumimoji="1" lang="ja-JP" altLang="en-US" sz="1400" b="0" i="0" u="none" strike="noStrike" kern="0" cap="none" spc="0" normalizeH="0" baseline="0" noProof="0" smtClean="0">
                <a:ln>
                  <a:noFill/>
                </a:ln>
                <a:solidFill>
                  <a:srgbClr val="FFFFFF"/>
                </a:solidFill>
                <a:effectLst/>
                <a:uLnTx/>
                <a:uFillTx/>
                <a:latin typeface="Arial"/>
              </a:rPr>
              <a:t>待ちます</a:t>
            </a:r>
            <a:r>
              <a:rPr kumimoji="1" lang="en-US" altLang="ja-JP" sz="1400" b="0" i="0" u="none" strike="noStrike" kern="0" cap="none" spc="0" normalizeH="0" baseline="0" noProof="0" smtClean="0">
                <a:ln>
                  <a:noFill/>
                </a:ln>
                <a:solidFill>
                  <a:srgbClr val="FFFFFF"/>
                </a:solidFill>
                <a:effectLst/>
                <a:uLnTx/>
                <a:uFillTx/>
                <a:latin typeface="Arial"/>
              </a:rPr>
              <a:t>)</a:t>
            </a:r>
            <a:endParaRPr kumimoji="1" lang="ja-JP" altLang="en-US" sz="1400" b="0" i="0" u="none" strike="noStrike" kern="0" cap="none" spc="0" normalizeH="0" baseline="0" noProof="0" dirty="0" smtClean="0">
              <a:ln>
                <a:noFill/>
              </a:ln>
              <a:solidFill>
                <a:srgbClr val="FFFFFF"/>
              </a:solidFill>
              <a:effectLst/>
              <a:uLnTx/>
              <a:uFillTx/>
              <a:latin typeface="Arial"/>
            </a:endParaRPr>
          </a:p>
        </p:txBody>
      </p:sp>
      <p:sp>
        <p:nvSpPr>
          <p:cNvPr id="3" name="Rounded Rectangle 2"/>
          <p:cNvSpPr/>
          <p:nvPr/>
        </p:nvSpPr>
        <p:spPr>
          <a:xfrm>
            <a:off x="576384" y="3028461"/>
            <a:ext cx="5038733" cy="1152769"/>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2000" dirty="0" smtClean="0"/>
              <a:t>同時接続に見えても、</a:t>
            </a:r>
            <a:endParaRPr lang="en-US" altLang="ja-JP" sz="2000" dirty="0" smtClean="0"/>
          </a:p>
          <a:p>
            <a:pPr algn="ctr"/>
            <a:r>
              <a:rPr lang="ja-JP" altLang="en-US" sz="2000" dirty="0" smtClean="0"/>
              <a:t>実は１端末づつ通信しています</a:t>
            </a:r>
            <a:endParaRPr lang="en-US" altLang="ja-JP" sz="2000" dirty="0" smtClean="0"/>
          </a:p>
          <a:p>
            <a:pPr algn="ctr"/>
            <a:r>
              <a:rPr lang="en-US" altLang="ja-JP" sz="2000" dirty="0" smtClean="0"/>
              <a:t>(</a:t>
            </a:r>
            <a:r>
              <a:rPr lang="ja-JP" altLang="en-US" sz="2000" dirty="0" smtClean="0"/>
              <a:t>みんな、同じ</a:t>
            </a:r>
            <a:r>
              <a:rPr lang="en-US" altLang="ja-JP" sz="2000" dirty="0" smtClean="0"/>
              <a:t>)</a:t>
            </a:r>
            <a:endParaRPr lang="en-US" sz="2000" dirty="0" smtClean="0"/>
          </a:p>
        </p:txBody>
      </p:sp>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944" y="1770914"/>
            <a:ext cx="850619" cy="688002"/>
          </a:xfrm>
          <a:prstGeom prst="rect">
            <a:avLst/>
          </a:prstGeom>
        </p:spPr>
      </p:pic>
    </p:spTree>
    <p:extLst>
      <p:ext uri="{BB962C8B-B14F-4D97-AF65-F5344CB8AC3E}">
        <p14:creationId xmlns:p14="http://schemas.microsoft.com/office/powerpoint/2010/main" val="1953349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1Gbps</a:t>
            </a:r>
            <a:r>
              <a:rPr kumimoji="1" lang="ja-JP" altLang="en-US" dirty="0" smtClean="0"/>
              <a:t>を超える</a:t>
            </a:r>
            <a:r>
              <a:rPr kumimoji="1" lang="en-US" altLang="ja-JP" dirty="0" smtClean="0"/>
              <a:t>11ac</a:t>
            </a:r>
            <a:r>
              <a:rPr kumimoji="1" lang="ja-JP" altLang="en-US" dirty="0" smtClean="0"/>
              <a:t> </a:t>
            </a:r>
            <a:r>
              <a:rPr kumimoji="1" lang="en-US" altLang="ja-JP" dirty="0" smtClean="0"/>
              <a:t>AP</a:t>
            </a:r>
            <a:r>
              <a:rPr kumimoji="1" lang="ja-JP" altLang="en-US" dirty="0" smtClean="0"/>
              <a:t>だったら沢山</a:t>
            </a:r>
            <a:r>
              <a:rPr lang="ja-JP" altLang="en-US" dirty="0" smtClean="0"/>
              <a:t>端末をつないでよいのか？</a:t>
            </a:r>
            <a:r>
              <a:rPr lang="ja-JP" altLang="en-US" sz="2400" dirty="0"/>
              <a:t>ここがシスコ最大</a:t>
            </a:r>
            <a:r>
              <a:rPr lang="ja-JP" altLang="en-US" sz="2400" dirty="0" smtClean="0"/>
              <a:t>のメリット</a:t>
            </a:r>
            <a:r>
              <a:rPr lang="ja-JP" altLang="en-US" sz="2400" dirty="0"/>
              <a:t>！</a:t>
            </a:r>
            <a:endParaRPr kumimoji="1" lang="ja-JP" altLang="en-US" sz="2400" dirty="0"/>
          </a:p>
        </p:txBody>
      </p:sp>
    </p:spTree>
    <p:extLst>
      <p:ext uri="{BB962C8B-B14F-4D97-AF65-F5344CB8AC3E}">
        <p14:creationId xmlns:p14="http://schemas.microsoft.com/office/powerpoint/2010/main" val="3020185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idx="4294967295"/>
          </p:nvPr>
        </p:nvSpPr>
        <p:spPr>
          <a:xfrm>
            <a:off x="798513" y="341313"/>
            <a:ext cx="8345487" cy="731837"/>
          </a:xfrm>
        </p:spPr>
        <p:txBody>
          <a:bodyPr/>
          <a:lstStyle/>
          <a:p>
            <a:r>
              <a:rPr kumimoji="1" lang="ja-JP" altLang="en-US" dirty="0" smtClean="0"/>
              <a:t>ビデオ</a:t>
            </a:r>
            <a:endParaRPr kumimoji="1" lang="ja-JP" altLang="en-US" dirty="0"/>
          </a:p>
        </p:txBody>
      </p:sp>
    </p:spTree>
    <p:extLst>
      <p:ext uri="{BB962C8B-B14F-4D97-AF65-F5344CB8AC3E}">
        <p14:creationId xmlns:p14="http://schemas.microsoft.com/office/powerpoint/2010/main" val="1184564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NBABT_Open and Close Theme_J_20160727 [Read-Only]" id="{5E535B6C-D561-425B-8C1A-E3F7245DECDB}" vid="{4CCA0F08-5E6C-4F0A-A045-AE82EDAB0277}"/>
    </a:ext>
  </a:extLst>
</a:theme>
</file>

<file path=ppt/theme/theme2.xml><?xml version="1.0" encoding="utf-8"?>
<a:theme xmlns:a="http://schemas.openxmlformats.org/drawingml/2006/main" name="1_Presentation7">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TNBABT_Open and Close Theme_J_20160727_tk</Template>
  <TotalTime>4374</TotalTime>
  <Words>3284</Words>
  <Application>Microsoft Office PowerPoint</Application>
  <PresentationFormat>画面に合わせる (16:9)</PresentationFormat>
  <Paragraphs>888</Paragraphs>
  <Slides>54</Slides>
  <Notes>18</Notes>
  <HiddenSlides>0</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54</vt:i4>
      </vt:variant>
    </vt:vector>
  </HeadingPairs>
  <TitlesOfParts>
    <vt:vector size="72" baseType="lpstr">
      <vt:lpstr>CiscoSans</vt:lpstr>
      <vt:lpstr>CiscoSans ExtraLight</vt:lpstr>
      <vt:lpstr>CiscoSans Thin</vt:lpstr>
      <vt:lpstr>CiscoSansTT</vt:lpstr>
      <vt:lpstr>Helvetica Neue Thin</vt:lpstr>
      <vt:lpstr>ＭＳ Ｐゴシック</vt:lpstr>
      <vt:lpstr>ＭＳ Ｐゴシック</vt:lpstr>
      <vt:lpstr>ＭＳ 明朝</vt:lpstr>
      <vt:lpstr>メイリオ</vt:lpstr>
      <vt:lpstr>Arial</vt:lpstr>
      <vt:lpstr>Arial Black</vt:lpstr>
      <vt:lpstr>Arial Narrow</vt:lpstr>
      <vt:lpstr>Calibri</vt:lpstr>
      <vt:lpstr>Times New Roman</vt:lpstr>
      <vt:lpstr>Wingdings</vt:lpstr>
      <vt:lpstr>Blue theme 2016 16x9</vt:lpstr>
      <vt:lpstr>1_Presentation7</vt:lpstr>
      <vt:lpstr>1_Blue theme 2016 16x9</vt:lpstr>
      <vt:lpstr>[EN-2]  無線LAN、知って得する秋の情報アップデート</vt:lpstr>
      <vt:lpstr>アジェンダ</vt:lpstr>
      <vt:lpstr>なぜ802.11ac が必要なのか？</vt:lpstr>
      <vt:lpstr>デジタル化するビジネスがもたらす変化</vt:lpstr>
      <vt:lpstr>無線LAN市場の急拡大と利用範囲の拡大</vt:lpstr>
      <vt:lpstr>端末あたりのトラフィック量はともかく、端末数が増えるとどんな影響があるのか？</vt:lpstr>
      <vt:lpstr> 無線LANのルール CSMA/CA </vt:lpstr>
      <vt:lpstr>1Gbpsを超える11ac APだったら沢山端末をつないでよいのか？ここがシスコ最大のメリット！</vt:lpstr>
      <vt:lpstr>ビデオ</vt:lpstr>
      <vt:lpstr>High Density Expericences (HDX) 高密度Wi-Fi対応自動最適化</vt:lpstr>
      <vt:lpstr>APの進化</vt:lpstr>
      <vt:lpstr>Ciscoが考える、これからのWi-Fi基盤に求められる要件</vt:lpstr>
      <vt:lpstr>802.11acのwave1とwave2の違いとは？</vt:lpstr>
      <vt:lpstr>チャネルの有効活用 802.11ac Wave 2 　チャネルボンディング　（ 80-160MHZ - Wider Channels） </vt:lpstr>
      <vt:lpstr>同時接続を実現するMU-MIMO Multi-User, Multi-In, Multi-Out </vt:lpstr>
      <vt:lpstr>短時間に安定した通信でバッテリー保護 バッテリー保持</vt:lpstr>
      <vt:lpstr>AP2700/3700とAP2800/3800の違い</vt:lpstr>
      <vt:lpstr>High Density Experiences (HDX) シスコのAPは端末が密集する環境にも対応しています</vt:lpstr>
      <vt:lpstr>ラジオの自動切換え　 Flexible Radio Assignment (FRA)</vt:lpstr>
      <vt:lpstr>PowerPoint プレゼンテーション</vt:lpstr>
      <vt:lpstr>PowerPoint プレゼンテーション</vt:lpstr>
      <vt:lpstr>Cisco Aironet 802.11ac Wave 2ポートフォリオ</vt:lpstr>
      <vt:lpstr>コントローラの役目とは？</vt:lpstr>
      <vt:lpstr>常時変化する無線LAN環境に対応 自動化 (Automation)</vt:lpstr>
      <vt:lpstr>Cisco 5520/8540 ワイヤレスコントローラ</vt:lpstr>
      <vt:lpstr>Stateful Switch Over (SSO) コントローラの冗長化</vt:lpstr>
      <vt:lpstr>Network as a Sensor(NaaS) NetFlowを利用したセキュリティ</vt:lpstr>
      <vt:lpstr>APIC-EM PnP Application Auto-Discovery of Provisioning Template</vt:lpstr>
      <vt:lpstr>CT5520/8540 パフォーマンス</vt:lpstr>
      <vt:lpstr>コントローラポートフォリオ</vt:lpstr>
      <vt:lpstr>Autonomousの今後は？</vt:lpstr>
      <vt:lpstr>アーキテクチャ　今昔</vt:lpstr>
      <vt:lpstr>【参考】型番と選択基準</vt:lpstr>
      <vt:lpstr>コントローラ不要のAPによる集中管理</vt:lpstr>
      <vt:lpstr>推測ベースの作業から脱却</vt:lpstr>
      <vt:lpstr>Mobility Express ソリューション 日本語対応</vt:lpstr>
      <vt:lpstr>Autonomous/Mobility Express サポート</vt:lpstr>
      <vt:lpstr>あらゆる規模の組織に対応可能なソリューション </vt:lpstr>
      <vt:lpstr>WAP スモールビジネス製品ご紹介</vt:lpstr>
      <vt:lpstr>PowerPoint プレゼンテーション</vt:lpstr>
      <vt:lpstr>スモールビジネスWAP製品仕様一覧</vt:lpstr>
      <vt:lpstr>シングルポイントセットアップ</vt:lpstr>
      <vt:lpstr>FindIT</vt:lpstr>
      <vt:lpstr>Cisco Start ワイヤレスかんたんセットアップガイド</vt:lpstr>
      <vt:lpstr>製品販売スキーム</vt:lpstr>
      <vt:lpstr>サポートスキーム</vt:lpstr>
      <vt:lpstr>シスコ スモール ビジネス製品専用サポートセンター SBSC（Small Business Support Center)</vt:lpstr>
      <vt:lpstr>シスコ スモール ビジネス製品の保証</vt:lpstr>
      <vt:lpstr>無償保証と有償サポート</vt:lpstr>
      <vt:lpstr>Catalyst 2960Lご紹介</vt:lpstr>
      <vt:lpstr>Catalyst 2960L シリーズ  エントリーレベル Catalyst GE スイッチ</vt:lpstr>
      <vt:lpstr>まとめ</vt:lpstr>
      <vt:lpstr>まとめ</vt:lpstr>
      <vt:lpstr>PowerPoint プレゼンテーション</vt:lpstr>
    </vt:vector>
  </TitlesOfParts>
  <Company>Cisco Systems,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Toyomi Kitamura -T (toykitam - Adecco at Cisco)</dc:creator>
  <cp:lastModifiedBy>mueoka</cp:lastModifiedBy>
  <cp:revision>60</cp:revision>
  <dcterms:created xsi:type="dcterms:W3CDTF">2016-07-27T07:52:09Z</dcterms:created>
  <dcterms:modified xsi:type="dcterms:W3CDTF">2016-12-08T02:06:17Z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