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bin" ContentType="application/vnd.openxmlformats-officedocument.presentationml.printerSettings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3"/>
  </p:notesMasterIdLst>
  <p:sldIdLst>
    <p:sldId id="302" r:id="rId2"/>
    <p:sldId id="457" r:id="rId3"/>
    <p:sldId id="458" r:id="rId4"/>
    <p:sldId id="367" r:id="rId5"/>
    <p:sldId id="368" r:id="rId6"/>
    <p:sldId id="369" r:id="rId7"/>
    <p:sldId id="371" r:id="rId8"/>
    <p:sldId id="373" r:id="rId9"/>
    <p:sldId id="382" r:id="rId10"/>
    <p:sldId id="432" r:id="rId11"/>
    <p:sldId id="433" r:id="rId12"/>
    <p:sldId id="468" r:id="rId13"/>
    <p:sldId id="460" r:id="rId14"/>
    <p:sldId id="461" r:id="rId15"/>
    <p:sldId id="462" r:id="rId16"/>
    <p:sldId id="463" r:id="rId17"/>
    <p:sldId id="465" r:id="rId18"/>
    <p:sldId id="466" r:id="rId19"/>
    <p:sldId id="469" r:id="rId20"/>
    <p:sldId id="467" r:id="rId21"/>
    <p:sldId id="34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096"/>
    <a:srgbClr val="29ACD8"/>
    <a:srgbClr val="135274"/>
    <a:srgbClr val="339094"/>
    <a:srgbClr val="126833"/>
    <a:srgbClr val="02B0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8" autoAdjust="0"/>
    <p:restoredTop sz="96303" autoAdjust="0"/>
  </p:normalViewPr>
  <p:slideViewPr>
    <p:cSldViewPr snapToGrid="0" snapToObjects="1">
      <p:cViewPr varScale="1">
        <p:scale>
          <a:sx n="136" d="100"/>
          <a:sy n="136" d="100"/>
        </p:scale>
        <p:origin x="-7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1.xml"/><Relationship Id="rId24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13349-A8B0-C543-B351-367CA1AF4470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E827A-24C8-1D41-A2F7-C654261492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2FFE1-F5DE-47DF-B727-54DB1280660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827A-24C8-1D41-A2F7-C654261492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827A-24C8-1D41-A2F7-C654261492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CDDBCB-77FE-4B38-976E-407737B53B17}" type="slidenum">
              <a:rPr lang="en-GB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-animate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405353" y="5948638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60940" y="5948638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71697" y="5948638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5869870" y="6614161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6933207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191487" y="6719452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2794162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4920835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 rot="10800000" flipH="1">
            <a:off x="341314" y="6708754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8038251" y="8318270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8162250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3770907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3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6545265"/>
            <a:ext cx="9129008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30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/>
        </p:nvGrpSpPr>
        <p:grpSpPr>
          <a:xfrm>
            <a:off x="341799" y="301885"/>
            <a:ext cx="630141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6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13" name="Picture 12" descr="vert 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6464" y="723900"/>
            <a:ext cx="181018" cy="5433585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30" y="310896"/>
            <a:ext cx="3896359" cy="8412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6355830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6" y="1600202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5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9" y="1600202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9" name="Picture 18" descr="vert 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5925" y="723900"/>
            <a:ext cx="181018" cy="5433585"/>
          </a:xfrm>
          <a:prstGeom prst="rect">
            <a:avLst/>
          </a:prstGeom>
        </p:spPr>
      </p:pic>
      <p:pic>
        <p:nvPicPr>
          <p:cNvPr id="20" name="Picture 19" descr="vert 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9936" y="723900"/>
            <a:ext cx="181018" cy="5433585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3" y="100584"/>
            <a:ext cx="2668457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399" y="100584"/>
            <a:ext cx="2599859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100584"/>
            <a:ext cx="263415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39113"/>
            <a:ext cx="9144000" cy="27189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6062116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5175" y="5852162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8" y="6355830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310896"/>
            <a:ext cx="3895344" cy="62087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8" name="Picture 7" descr="vert 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6464" y="723900"/>
            <a:ext cx="181018" cy="54335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4" y="4279394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4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-2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6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4" name="Group 67"/>
          <p:cNvGrpSpPr/>
          <p:nvPr/>
        </p:nvGrpSpPr>
        <p:grpSpPr>
          <a:xfrm>
            <a:off x="341799" y="301884"/>
            <a:ext cx="691030" cy="491082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2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2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2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4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54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5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1186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5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bar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ltGray">
          <a:xfrm>
            <a:off x="8650064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8650064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30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1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8650064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" y="6537960"/>
            <a:ext cx="912900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grpSp>
        <p:nvGrpSpPr>
          <p:cNvPr id="2" name="Group 67"/>
          <p:cNvGrpSpPr/>
          <p:nvPr/>
        </p:nvGrpSpPr>
        <p:grpSpPr>
          <a:xfrm>
            <a:off x="341799" y="301885"/>
            <a:ext cx="630141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4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36" name="Picture 35" descr="segue texture.jpg"/>
          <p:cNvPicPr>
            <a:picLocks noChangeAspect="1"/>
          </p:cNvPicPr>
          <p:nvPr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9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9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496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4"/>
            <a:ext cx="4349918" cy="1098762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90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877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3" y="311149"/>
            <a:ext cx="330200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79833" y="311151"/>
            <a:ext cx="1838730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979833" y="311151"/>
            <a:ext cx="1838730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4" y="3028951"/>
            <a:ext cx="2523161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37420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979833" y="1683659"/>
            <a:ext cx="1838730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6979833" y="1676400"/>
            <a:ext cx="1838730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79833" y="5182962"/>
            <a:ext cx="1838730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6979833" y="5182962"/>
            <a:ext cx="1838730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6" y="310898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pic>
        <p:nvPicPr>
          <p:cNvPr id="9" name="Picture 8" descr="segue texture.jpg"/>
          <p:cNvPicPr>
            <a:picLocks noChangeAspect="1"/>
          </p:cNvPicPr>
          <p:nvPr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pic>
        <p:nvPicPr>
          <p:cNvPr id="37" name="Picture 36" descr="tex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700" y="1786"/>
            <a:ext cx="9156700" cy="6856214"/>
          </a:xfrm>
          <a:prstGeom prst="rect">
            <a:avLst/>
          </a:prstGeom>
        </p:spPr>
      </p:pic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2916766" y="777240"/>
            <a:ext cx="5899416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1799" y="6096000"/>
            <a:ext cx="631526" cy="447676"/>
            <a:chOff x="384" y="331"/>
            <a:chExt cx="912" cy="485"/>
          </a:xfrm>
        </p:grpSpPr>
        <p:sp>
          <p:nvSpPr>
            <p:cNvPr id="21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700" y="1786"/>
            <a:ext cx="9156700" cy="6856214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4391620" y="778669"/>
            <a:ext cx="442456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1799" y="6096000"/>
            <a:ext cx="631526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/>
        </p:nvSpPr>
        <p:spPr bwMode="black">
          <a:xfrm>
            <a:off x="4414521" y="5844550"/>
            <a:ext cx="31090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4595639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4284376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4718192" y="5840202"/>
            <a:ext cx="12363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4485739" y="5840202"/>
            <a:ext cx="80617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4222558" y="5654198"/>
            <a:ext cx="29282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4304621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4385239" y="5525688"/>
            <a:ext cx="29282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4467302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4547558" y="5654198"/>
            <a:ext cx="31090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462962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4711686" y="5525688"/>
            <a:ext cx="29644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479230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4874366" y="5654198"/>
            <a:ext cx="29644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soli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013792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85484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105452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1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41799" y="304800"/>
            <a:ext cx="631526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44691" y="3060490"/>
            <a:ext cx="246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08662" y="3764500"/>
            <a:ext cx="87484" cy="3859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818310" y="3756598"/>
            <a:ext cx="253294" cy="40730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942449" y="3756598"/>
            <a:ext cx="253294" cy="40730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163159" y="3756598"/>
            <a:ext cx="347899" cy="40730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09061" y="3756598"/>
            <a:ext cx="226846" cy="40730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768495" y="3111162"/>
            <a:ext cx="82397" cy="198310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99412" y="2978167"/>
            <a:ext cx="82397" cy="331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26264" y="2809225"/>
            <a:ext cx="82397" cy="610365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457181" y="2978166"/>
            <a:ext cx="82397" cy="33130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683014" y="3111163"/>
            <a:ext cx="87484" cy="19830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6913933" y="2978165"/>
            <a:ext cx="83414" cy="331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144852" y="2809225"/>
            <a:ext cx="83414" cy="610364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371699" y="2978165"/>
            <a:ext cx="83414" cy="33130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7602618" y="3111163"/>
            <a:ext cx="83414" cy="19830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/>
        </p:nvSpPr>
        <p:spPr bwMode="black">
          <a:xfrm>
            <a:off x="4414521" y="5844550"/>
            <a:ext cx="31090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black">
          <a:xfrm>
            <a:off x="4595639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4284376" y="5840202"/>
            <a:ext cx="90017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black">
          <a:xfrm>
            <a:off x="4718192" y="5840202"/>
            <a:ext cx="12363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4485739" y="5840202"/>
            <a:ext cx="80617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4222558" y="5654198"/>
            <a:ext cx="29282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4304621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4385239" y="5525688"/>
            <a:ext cx="29282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4467302" y="5600088"/>
            <a:ext cx="29282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4547558" y="5654198"/>
            <a:ext cx="31090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462962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4711686" y="5525688"/>
            <a:ext cx="29644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black">
          <a:xfrm>
            <a:off x="4792302" y="5600088"/>
            <a:ext cx="29644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black">
          <a:xfrm>
            <a:off x="4874366" y="5654198"/>
            <a:ext cx="29644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90"/>
            <a:ext cx="246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black">
          <a:xfrm>
            <a:off x="6308661" y="3708604"/>
            <a:ext cx="87485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6818309" y="3697606"/>
            <a:ext cx="253297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black">
          <a:xfrm>
            <a:off x="5942448" y="3697606"/>
            <a:ext cx="253297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black">
          <a:xfrm>
            <a:off x="7163159" y="3697606"/>
            <a:ext cx="347903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6509060" y="3697606"/>
            <a:ext cx="226849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768495" y="3082440"/>
            <a:ext cx="82398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5999412" y="2930181"/>
            <a:ext cx="82398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226264" y="2720823"/>
            <a:ext cx="82398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457181" y="2930181"/>
            <a:ext cx="82398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6683013" y="3082441"/>
            <a:ext cx="87485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6913932" y="2930181"/>
            <a:ext cx="8341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144851" y="2720823"/>
            <a:ext cx="83415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7371698" y="2930181"/>
            <a:ext cx="83415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black">
          <a:xfrm>
            <a:off x="7602617" y="3082441"/>
            <a:ext cx="83415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65352-DA74-184D-80C1-DB0560B1FB6B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C56615-EC39-D344-A917-8C271C806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1585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3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7" name="Rounded Rectangle 36"/>
          <p:cNvSpPr/>
          <p:nvPr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>
            <a:off x="1013792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585484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105452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91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70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41799" y="304800"/>
            <a:ext cx="631526" cy="447676"/>
            <a:chOff x="384" y="331"/>
            <a:chExt cx="912" cy="485"/>
          </a:xfrm>
        </p:grpSpPr>
        <p:sp>
          <p:nvSpPr>
            <p:cNvPr id="30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3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chemeClr val="bg2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/>
        </p:nvPicPr>
        <p:blipFill>
          <a:blip r:embed="rId2" cstate="print"/>
          <a:srcRect r="2996"/>
          <a:stretch>
            <a:fillRect/>
          </a:stretch>
        </p:blipFill>
        <p:spPr>
          <a:xfrm>
            <a:off x="333375" y="3106740"/>
            <a:ext cx="8477250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7358" y="3022901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2" y="-3707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8570912" cy="534211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9702" y="1339745"/>
            <a:ext cx="4021116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88185" y="1339745"/>
            <a:ext cx="4222440" cy="49657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84231" y="1411244"/>
            <a:ext cx="3759720" cy="479399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2F4FA"/>
              </a:gs>
              <a:gs pos="47000">
                <a:schemeClr val="bg1"/>
              </a:gs>
              <a:gs pos="100000">
                <a:srgbClr val="E2F4FA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1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011105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5"/>
            <a:ext cx="3236976" cy="646331"/>
          </a:xfrm>
        </p:spPr>
        <p:txBody>
          <a:bodyPr>
            <a:sp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pic>
        <p:nvPicPr>
          <p:cNvPr id="20" name="Picture 19" descr="vert 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6658" y="1276350"/>
            <a:ext cx="169767" cy="5095875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09475" y="4736592"/>
            <a:ext cx="3237819" cy="3383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7" cstate="print"/>
          <a:srcRect t="95236" r="2996"/>
          <a:stretch>
            <a:fillRect/>
          </a:stretch>
        </p:blipFill>
        <p:spPr>
          <a:xfrm>
            <a:off x="333375" y="6381456"/>
            <a:ext cx="8477250" cy="163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1" y="-55623"/>
            <a:ext cx="8580924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891551"/>
            <a:ext cx="8580924" cy="5413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65666" y="658624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89662" y="6584514"/>
            <a:ext cx="78598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21478" y="6580410"/>
            <a:ext cx="259891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703" r:id="rId33"/>
    <p:sldLayoutId id="2147483704" r:id="rId34"/>
    <p:sldLayoutId id="2147483705" r:id="rId35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393" y="1236689"/>
            <a:ext cx="8643648" cy="362093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StadiumVision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Mobile SDK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Overview For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App Developers</a:t>
            </a:r>
            <a:endParaRPr sz="2000" spc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6538" y="5471911"/>
            <a:ext cx="8112125" cy="83740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Cisco Sports and Entertainment (SESG)</a:t>
            </a:r>
          </a:p>
          <a:p>
            <a:r>
              <a:rPr lang="en-US" sz="1800" dirty="0" smtClean="0"/>
              <a:t>April </a:t>
            </a:r>
            <a:r>
              <a:rPr sz="1800" dirty="0" smtClean="0"/>
              <a:t>201</a:t>
            </a:r>
            <a:r>
              <a:rPr lang="en-US" sz="1800" dirty="0" smtClean="0"/>
              <a:t>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3156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App Developer Responsibilities </a:t>
            </a:r>
            <a:r>
              <a:rPr lang="en-US" sz="2000" i="1" dirty="0" smtClean="0">
                <a:ea typeface="ＭＳ Ｐゴシック" charset="-128"/>
                <a:cs typeface="ＭＳ Ｐゴシック" charset="-128"/>
              </a:rPr>
              <a:t>(1 / 2)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956384"/>
            <a:ext cx="8394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95491"/>
      </p:ext>
    </p:extLst>
  </p:cSld>
  <p:clrMapOvr>
    <a:masterClrMapping/>
  </p:clrMapOvr>
  <p:transition xmlns:p14="http://schemas.microsoft.com/office/powerpoint/2010/main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App Developer Responsibilities </a:t>
            </a:r>
            <a:r>
              <a:rPr lang="en-US" sz="2000" i="1" dirty="0" smtClean="0">
                <a:ea typeface="ＭＳ Ｐゴシック" charset="-128"/>
                <a:cs typeface="ＭＳ Ｐゴシック" charset="-128"/>
              </a:rPr>
              <a:t>(2 / 2)</a:t>
            </a:r>
            <a:endParaRPr lang="en-US" sz="2000" i="1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8570912" cy="676217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000" dirty="0"/>
              <a:t>Customer app handles...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Getting the list of video channels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Displaying the list of video channels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Handling user gestures for selecting video channels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Adding video overlays and layouts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/>
              <a:t>Handling user gestures to control video overlays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05" y="3339039"/>
            <a:ext cx="4858342" cy="29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56227"/>
      </p:ext>
    </p:extLst>
  </p:cSld>
  <p:clrMapOvr>
    <a:masterClrMapping/>
  </p:clrMapOvr>
  <p:transition xmlns:p14="http://schemas.microsoft.com/office/powerpoint/2010/main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Channel </a:t>
            </a:r>
            <a:r>
              <a:rPr lang="en-US" smtClean="0"/>
              <a:t>API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 smtClean="0"/>
              <a:t>Sample data channel methods given below…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client application receives an array of channel objects and can observe up to 4 channels by registering a class to receive callbacks for all data received on the channel(s)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40652"/>
              </p:ext>
            </p:extLst>
          </p:nvPr>
        </p:nvGraphicFramePr>
        <p:xfrm>
          <a:off x="925115" y="1600492"/>
          <a:ext cx="7460192" cy="181001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07927"/>
                <a:gridCol w="5052265"/>
              </a:tblGrid>
              <a:tr h="354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Description</a:t>
                      </a:r>
                      <a:endParaRPr lang="en-US" sz="14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start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Start the </a:t>
                      </a:r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StadiumVision</a:t>
                      </a: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Mobile SDK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getDataChannelArray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 the array of available data channels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addDataChannelObserver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Registers an observer class to receive data</a:t>
                      </a:r>
                      <a:r>
                        <a:rPr lang="en-US" sz="1200" kern="1200" baseline="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for a particular data channel</a:t>
                      </a:r>
                      <a:endParaRPr lang="en-US" sz="1200" i="0" dirty="0">
                        <a:solidFill>
                          <a:srgbClr val="0071A0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775416"/>
      </p:ext>
    </p:extLst>
  </p:cSld>
  <p:clrMapOvr>
    <a:masterClrMapping/>
  </p:clrMapOvr>
  <p:transition xmlns:p14="http://schemas.microsoft.com/office/powerpoint/2010/main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2" y="2641385"/>
            <a:ext cx="8580923" cy="838200"/>
          </a:xfrm>
        </p:spPr>
        <p:txBody>
          <a:bodyPr/>
          <a:lstStyle/>
          <a:p>
            <a:pPr algn="ctr"/>
            <a:r>
              <a:rPr lang="en-US" sz="4800" dirty="0" err="1" smtClean="0"/>
              <a:t>iOS</a:t>
            </a:r>
            <a:r>
              <a:rPr lang="en-US" sz="4800" dirty="0" smtClean="0"/>
              <a:t> Overview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51576193"/>
      </p:ext>
    </p:extLst>
  </p:cSld>
  <p:clrMapOvr>
    <a:masterClrMapping/>
  </p:clrMapOvr>
  <p:transition xmlns:p14="http://schemas.microsoft.com/office/powerpoint/2010/main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Client App Integration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8570912" cy="107198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/>
              <a:t>The </a:t>
            </a:r>
            <a:r>
              <a:rPr lang="en-US" sz="1800" dirty="0" err="1" smtClean="0"/>
              <a:t>iOS</a:t>
            </a:r>
            <a:r>
              <a:rPr lang="en-US" sz="1800" dirty="0" smtClean="0"/>
              <a:t> </a:t>
            </a:r>
            <a:r>
              <a:rPr lang="en-US" sz="1800" dirty="0"/>
              <a:t>SDK </a:t>
            </a:r>
            <a:r>
              <a:rPr lang="en-US" sz="1800" dirty="0" smtClean="0"/>
              <a:t>is provided </a:t>
            </a:r>
            <a:r>
              <a:rPr lang="en-US" sz="1800" dirty="0"/>
              <a:t>as </a:t>
            </a:r>
            <a:r>
              <a:rPr lang="en-US" sz="1800" dirty="0" smtClean="0"/>
              <a:t>a set of </a:t>
            </a:r>
            <a:r>
              <a:rPr lang="en-US" sz="1800" dirty="0"/>
              <a:t>static </a:t>
            </a:r>
            <a:r>
              <a:rPr lang="en-US" sz="1800" dirty="0" smtClean="0"/>
              <a:t>libraries, </a:t>
            </a:r>
            <a:r>
              <a:rPr lang="en-US" sz="1800" dirty="0"/>
              <a:t>header files, and </a:t>
            </a:r>
            <a:r>
              <a:rPr lang="en-US" sz="1800" dirty="0" smtClean="0"/>
              <a:t>an a sample </a:t>
            </a:r>
            <a:r>
              <a:rPr lang="en-US" sz="1800" dirty="0" err="1" smtClean="0"/>
              <a:t>iOS</a:t>
            </a:r>
            <a:r>
              <a:rPr lang="en-US" sz="1800" dirty="0" smtClean="0"/>
              <a:t> app (with a complete </a:t>
            </a:r>
            <a:r>
              <a:rPr lang="en-US" sz="1800" dirty="0" err="1" smtClean="0"/>
              <a:t>Xcode</a:t>
            </a:r>
            <a:r>
              <a:rPr lang="en-US" sz="1800" dirty="0" smtClean="0"/>
              <a:t> project)</a:t>
            </a:r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The </a:t>
            </a:r>
            <a:r>
              <a:rPr lang="en-US" sz="1800" dirty="0" err="1" smtClean="0"/>
              <a:t>iOS</a:t>
            </a:r>
            <a:r>
              <a:rPr lang="en-US" sz="1800" dirty="0" smtClean="0"/>
              <a:t> SDK video </a:t>
            </a:r>
            <a:r>
              <a:rPr lang="en-US" sz="1800" dirty="0"/>
              <a:t>player </a:t>
            </a:r>
            <a:r>
              <a:rPr lang="en-US" sz="1800" dirty="0" smtClean="0"/>
              <a:t>is </a:t>
            </a:r>
            <a:r>
              <a:rPr lang="en-US" sz="1800" dirty="0"/>
              <a:t>customizable</a:t>
            </a:r>
          </a:p>
          <a:p>
            <a:pPr marL="457200" indent="-457200"/>
            <a:endParaRPr lang="en-US" sz="1800" dirty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58658"/>
            <a:ext cx="74549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02635"/>
      </p:ext>
    </p:extLst>
  </p:cSld>
  <p:clrMapOvr>
    <a:masterClrMapping/>
  </p:clrMapOvr>
  <p:transition xmlns:p14="http://schemas.microsoft.com/office/powerpoint/2010/main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StadiumVision</a:t>
            </a:r>
            <a:r>
              <a:rPr lang="en-US" dirty="0"/>
              <a:t> Mobile Classes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8570912" cy="148716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The singleton “</a:t>
            </a:r>
            <a:r>
              <a:rPr lang="en-US" sz="1800" dirty="0" err="1"/>
              <a:t>StadiumVisionMobile</a:t>
            </a:r>
            <a:r>
              <a:rPr lang="en-US" sz="1800" dirty="0"/>
              <a:t>” class provides the top-level API to start, configure, and stop the framework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Video View Controller classes are provided to play the video channels and allow for customer customization</a:t>
            </a:r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02" y="2454410"/>
            <a:ext cx="5147380" cy="39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04202"/>
      </p:ext>
    </p:extLst>
  </p:cSld>
  <p:clrMapOvr>
    <a:masterClrMapping/>
  </p:clrMapOvr>
  <p:transition xmlns:p14="http://schemas.microsoft.com/office/powerpoint/2010/main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smtClean="0"/>
              <a:t>View Controller Inheritance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8570912" cy="986511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err="1"/>
              <a:t>iOS</a:t>
            </a:r>
            <a:r>
              <a:rPr lang="en-US" sz="1800" dirty="0"/>
              <a:t> “</a:t>
            </a:r>
            <a:r>
              <a:rPr lang="en-US" sz="1800" dirty="0" err="1"/>
              <a:t>UIViewController</a:t>
            </a:r>
            <a:r>
              <a:rPr lang="en-US" sz="1800" dirty="0"/>
              <a:t>” and “</a:t>
            </a:r>
            <a:r>
              <a:rPr lang="en-US" sz="1800" dirty="0" err="1"/>
              <a:t>UIView</a:t>
            </a:r>
            <a:r>
              <a:rPr lang="en-US" sz="1800" dirty="0"/>
              <a:t>” classes used as base classes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Customer app can extend the Cisco </a:t>
            </a:r>
            <a:r>
              <a:rPr lang="en-US" sz="1800" dirty="0" err="1"/>
              <a:t>StadiumVision</a:t>
            </a:r>
            <a:r>
              <a:rPr lang="en-US" sz="1800" dirty="0"/>
              <a:t> Mobile classes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05" y="1953759"/>
            <a:ext cx="6855965" cy="42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47941"/>
      </p:ext>
    </p:extLst>
  </p:cSld>
  <p:clrMapOvr>
    <a:masterClrMapping/>
  </p:clrMapOvr>
  <p:transition xmlns:p14="http://schemas.microsoft.com/office/powerpoint/2010/main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StadiumVisionMobile</a:t>
            </a:r>
            <a:r>
              <a:rPr lang="en-US" dirty="0" smtClean="0"/>
              <a:t> API</a:t>
            </a:r>
            <a:endParaRPr lang="en-US" sz="1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8570912" cy="129697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/>
              <a:t>Each </a:t>
            </a:r>
            <a:r>
              <a:rPr lang="en-US" sz="1800" dirty="0"/>
              <a:t>API call returns an ‘</a:t>
            </a:r>
            <a:r>
              <a:rPr lang="en-US" sz="1800" dirty="0" err="1"/>
              <a:t>SVMStatus</a:t>
            </a:r>
            <a:r>
              <a:rPr lang="en-US" sz="1800" dirty="0"/>
              <a:t>’ object whenever applicable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All API calls require a reference to the ‘</a:t>
            </a:r>
            <a:r>
              <a:rPr lang="en-US" sz="1800" dirty="0" err="1"/>
              <a:t>StadiumVisionMobile</a:t>
            </a:r>
            <a:r>
              <a:rPr lang="en-US" sz="1800" dirty="0"/>
              <a:t>’ API singleton using the ‘</a:t>
            </a:r>
            <a:r>
              <a:rPr lang="en-US" sz="1800" dirty="0" err="1"/>
              <a:t>sharedInstance</a:t>
            </a:r>
            <a:r>
              <a:rPr lang="en-US" sz="1800" dirty="0"/>
              <a:t>’ static </a:t>
            </a:r>
            <a:r>
              <a:rPr lang="en-US" sz="1800" dirty="0" smtClean="0"/>
              <a:t>method. Sample API </a:t>
            </a:r>
            <a:r>
              <a:rPr lang="en-US" sz="1800" dirty="0"/>
              <a:t>methods given below</a:t>
            </a:r>
            <a:r>
              <a:rPr lang="en-US" sz="1800" dirty="0" smtClean="0"/>
              <a:t>…</a:t>
            </a:r>
          </a:p>
          <a:p>
            <a:pPr marL="635000" lvl="1" indent="-457200">
              <a:buFont typeface="Arial"/>
              <a:buChar char="•"/>
            </a:pPr>
            <a:r>
              <a:rPr lang="en-US" sz="1400" dirty="0" smtClean="0"/>
              <a:t> 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sz="2200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400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08264"/>
              </p:ext>
            </p:extLst>
          </p:nvPr>
        </p:nvGraphicFramePr>
        <p:xfrm>
          <a:off x="495218" y="2108456"/>
          <a:ext cx="8237046" cy="31626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91556"/>
                <a:gridCol w="5545490"/>
              </a:tblGrid>
              <a:tr h="354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Description</a:t>
                      </a:r>
                      <a:endParaRPr lang="en-US" sz="14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sharedInstance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Gets a reference to the API singleton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class used for all API calls</a:t>
                      </a:r>
                      <a:endParaRPr lang="en-US" sz="1200" i="0" dirty="0" smtClean="0">
                        <a:solidFill>
                          <a:srgbClr val="0071A0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34675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start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Starts the </a:t>
                      </a:r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StadiumVision</a:t>
                      </a: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Mobile SDK</a:t>
                      </a: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addVideoChannelListDelegate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Registers a callback delegate to receive all video channel list updates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addDataChannelObserver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Registers an observer class to receive data</a:t>
                      </a:r>
                      <a:r>
                        <a:rPr lang="en-US" sz="1200" kern="1200" baseline="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for a particular data channel</a:t>
                      </a:r>
                      <a:endParaRPr lang="en-US" sz="1200" i="0" dirty="0">
                        <a:solidFill>
                          <a:srgbClr val="0071A0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statsForSVM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Gets an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</a:t>
                      </a:r>
                      <a:r>
                        <a:rPr lang="en-US" sz="1200" i="0" baseline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NSDictionary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of the current </a:t>
                      </a: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StadiumVision Mobile SDK stats. The StadiumVision Mobile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SDK provides a rich set of stats that may be used to understand the network performance and user quality of experience.</a:t>
                      </a:r>
                      <a:endParaRPr lang="en-US" sz="1200" i="0" dirty="0" smtClean="0">
                        <a:solidFill>
                          <a:srgbClr val="0071A0"/>
                        </a:solidFill>
                        <a:latin typeface="Courier"/>
                        <a:cs typeface="Courier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071A0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28982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Player API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The ‘</a:t>
            </a:r>
            <a:r>
              <a:rPr lang="en-US" sz="1800" dirty="0" err="1"/>
              <a:t>SVMVideoVideoController’class</a:t>
            </a:r>
            <a:r>
              <a:rPr lang="en-US" sz="1800" dirty="0"/>
              <a:t> </a:t>
            </a:r>
            <a:r>
              <a:rPr lang="en-US" sz="1800" dirty="0" smtClean="0"/>
              <a:t>can be extended and customized</a:t>
            </a:r>
          </a:p>
          <a:p>
            <a:pPr marL="692150" lvl="1" indent="-285750">
              <a:buFont typeface="Arial"/>
              <a:buChar char="•"/>
            </a:pPr>
            <a:r>
              <a:rPr lang="en-US" sz="1400" dirty="0" smtClean="0"/>
              <a:t>Sample ‘</a:t>
            </a:r>
            <a:r>
              <a:rPr lang="en-US" sz="1400" dirty="0" err="1" smtClean="0"/>
              <a:t>SVMVideoPlayerActivity</a:t>
            </a:r>
            <a:r>
              <a:rPr lang="en-US" sz="1400" dirty="0" smtClean="0"/>
              <a:t>’ API methods given below…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400" dirty="0" smtClean="0"/>
          </a:p>
          <a:p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150336"/>
              </p:ext>
            </p:extLst>
          </p:nvPr>
        </p:nvGraphicFramePr>
        <p:xfrm>
          <a:off x="363439" y="1803400"/>
          <a:ext cx="8358252" cy="13248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76256"/>
                <a:gridCol w="6181996"/>
              </a:tblGrid>
              <a:tr h="354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Description</a:t>
                      </a:r>
                      <a:endParaRPr lang="en-US" sz="14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renderVideoView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Sets the </a:t>
                      </a:r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iOS</a:t>
                      </a: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UI video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view</a:t>
                      </a: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where video frames will get rendered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playChannel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Starts playback of a particular video channel,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changing channels on subsequent calls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370520"/>
      </p:ext>
    </p:extLst>
  </p:cSld>
  <p:clrMapOvr>
    <a:masterClrMapping/>
  </p:clrMapOvr>
  <p:transition xmlns:p14="http://schemas.microsoft.com/office/powerpoint/2010/main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API for Data Channel </a:t>
            </a:r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Sample data channel methods given below… 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The client application registers to receive </a:t>
            </a:r>
            <a:r>
              <a:rPr lang="en-US" sz="1800" dirty="0" smtClean="0"/>
              <a:t>callbacks </a:t>
            </a:r>
            <a:r>
              <a:rPr lang="en-US" sz="1800" dirty="0"/>
              <a:t>whenever the data channel list is </a:t>
            </a:r>
            <a:r>
              <a:rPr lang="en-US" sz="1800" dirty="0" smtClean="0"/>
              <a:t>updated</a:t>
            </a:r>
            <a:r>
              <a:rPr lang="en-US" sz="1800" smtClean="0"/>
              <a:t>. </a:t>
            </a:r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91804"/>
              </p:ext>
            </p:extLst>
          </p:nvPr>
        </p:nvGraphicFramePr>
        <p:xfrm>
          <a:off x="555654" y="1539340"/>
          <a:ext cx="8007072" cy="229515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92696"/>
                <a:gridCol w="5014376"/>
              </a:tblGrid>
              <a:tr h="354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Description</a:t>
                      </a:r>
                      <a:endParaRPr lang="en-US" sz="14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sharedInstance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Gets a reference to the API singleton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class used for all API calls</a:t>
                      </a:r>
                      <a:endParaRPr lang="en-US" sz="1200" i="0" dirty="0" smtClean="0">
                        <a:solidFill>
                          <a:srgbClr val="0071A0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start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Starts the </a:t>
                      </a:r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StadiumVision</a:t>
                      </a: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Mobile SDK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addDataChannelListDelegate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Registers a callback delegate to receive all data channel list updates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addDataChannelObserver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Registers an observer class to receive data</a:t>
                      </a:r>
                      <a:r>
                        <a:rPr lang="en-US" sz="1200" kern="1200" baseline="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for a particular data channel</a:t>
                      </a:r>
                      <a:endParaRPr lang="en-US" sz="1200" i="0" dirty="0">
                        <a:solidFill>
                          <a:srgbClr val="0071A0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230103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17" y="3258468"/>
            <a:ext cx="7590692" cy="3024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StadiumVision Mobile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1" y="891551"/>
            <a:ext cx="8767540" cy="541389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Cisco StadiumVision Mobile (SVM) enables reliable and scalable delivery of low-delay video and data streams to WiFi devices at </a:t>
            </a:r>
            <a:r>
              <a:rPr lang="en-US" sz="1600" dirty="0" smtClean="0"/>
              <a:t>venues</a:t>
            </a:r>
            <a:endParaRPr lang="en-US" sz="1600" dirty="0" smtClean="0"/>
          </a:p>
          <a:p>
            <a:r>
              <a:rPr lang="en-US" sz="1600" dirty="0" smtClean="0"/>
              <a:t>A Venue Operator typically configures and operates SVM, Connected Stadium Wi-Fi and Connected Stadium components</a:t>
            </a:r>
          </a:p>
          <a:p>
            <a:r>
              <a:rPr lang="en-US" sz="1600" dirty="0" smtClean="0"/>
              <a:t>The mobile app developer is responsible for obtaining the SVM SDK from Cisco, working with the Venue Operator on configuration dependencies and integrating the SVM Client</a:t>
            </a:r>
          </a:p>
          <a:p>
            <a:pPr lvl="1"/>
            <a:r>
              <a:rPr lang="en-US" sz="1400" dirty="0" smtClean="0"/>
              <a:t>SVM </a:t>
            </a:r>
            <a:r>
              <a:rPr lang="en-US" sz="1400" dirty="0"/>
              <a:t>Client functionality </a:t>
            </a:r>
            <a:r>
              <a:rPr lang="en-US" sz="1400" dirty="0" smtClean="0"/>
              <a:t>includes: </a:t>
            </a:r>
            <a:r>
              <a:rPr lang="en-US" sz="1400" dirty="0"/>
              <a:t>automatic session discovery, reception and recovery of multicast data and video streams, </a:t>
            </a:r>
            <a:r>
              <a:rPr lang="en-US" sz="1400" dirty="0" err="1"/>
              <a:t>playout</a:t>
            </a:r>
            <a:r>
              <a:rPr lang="en-US" sz="1400" dirty="0"/>
              <a:t> of video sessions, delivery of data objects, and periodic updating and uploading of client statistics</a:t>
            </a:r>
          </a:p>
          <a:p>
            <a:pPr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98066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What the SDK Handles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7839134" cy="3037958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/>
              <a:t>The </a:t>
            </a:r>
            <a:r>
              <a:rPr lang="en-US" sz="1800" dirty="0" err="1" smtClean="0"/>
              <a:t>StadiumVision</a:t>
            </a:r>
            <a:r>
              <a:rPr lang="en-US" sz="1800" dirty="0" smtClean="0"/>
              <a:t> Mobile SDK needs to be started by calling a single SDK API method (“start”)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The </a:t>
            </a:r>
            <a:r>
              <a:rPr lang="en-US" sz="1800" dirty="0" err="1" smtClean="0"/>
              <a:t>StadiumVision</a:t>
            </a:r>
            <a:r>
              <a:rPr lang="en-US" sz="1800" dirty="0" smtClean="0"/>
              <a:t> </a:t>
            </a:r>
            <a:r>
              <a:rPr lang="en-US" sz="1800" dirty="0"/>
              <a:t>Mobile </a:t>
            </a:r>
            <a:r>
              <a:rPr lang="en-US" sz="1800" dirty="0" smtClean="0"/>
              <a:t>SDK automatically </a:t>
            </a:r>
            <a:r>
              <a:rPr lang="en-US" sz="1800" dirty="0"/>
              <a:t>handles...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dirty="0"/>
              <a:t>Dynamic video channel discovery and </a:t>
            </a:r>
            <a:r>
              <a:rPr lang="en-US" sz="1600" dirty="0" smtClean="0"/>
              <a:t>notification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dirty="0" smtClean="0"/>
              <a:t>Dynamic data channel discovery and notification</a:t>
            </a:r>
            <a:endParaRPr lang="en-US" sz="1600" dirty="0"/>
          </a:p>
          <a:p>
            <a:pPr marL="914400" lvl="1" indent="-457200">
              <a:buFont typeface="Arial"/>
              <a:buChar char="•"/>
            </a:pPr>
            <a:r>
              <a:rPr lang="en-US" sz="1600" dirty="0"/>
              <a:t>Automatic SDK shutdown / restart in response to </a:t>
            </a:r>
            <a:r>
              <a:rPr lang="en-US" sz="1600" dirty="0" err="1"/>
              <a:t>WiFi</a:t>
            </a:r>
            <a:r>
              <a:rPr lang="en-US" sz="1600" dirty="0"/>
              <a:t> up / down events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dirty="0"/>
              <a:t>Automatic SDK shutdown / restart in response to </a:t>
            </a:r>
            <a:r>
              <a:rPr lang="en-US" sz="1600" dirty="0" err="1"/>
              <a:t>iOS</a:t>
            </a:r>
            <a:r>
              <a:rPr lang="en-US" sz="1600" dirty="0"/>
              <a:t> life-cycle </a:t>
            </a:r>
            <a:r>
              <a:rPr lang="en-US" sz="1600" dirty="0" smtClean="0"/>
              <a:t>events</a:t>
            </a:r>
            <a:endParaRPr lang="en-US" sz="1600" dirty="0"/>
          </a:p>
          <a:p>
            <a:pPr marL="914400" lvl="1" indent="-457200">
              <a:buFont typeface="Arial"/>
              <a:buChar char="•"/>
            </a:pPr>
            <a:r>
              <a:rPr lang="en-US" sz="1600" dirty="0" smtClean="0"/>
              <a:t>Management </a:t>
            </a:r>
            <a:r>
              <a:rPr lang="en-US" sz="1600" dirty="0"/>
              <a:t>of multicast network data threads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dirty="0" smtClean="0"/>
              <a:t>On</a:t>
            </a:r>
            <a:r>
              <a:rPr lang="en-US" sz="1600" dirty="0"/>
              <a:t>-demand management of video / audio decoding threads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79620"/>
      </p:ext>
    </p:extLst>
  </p:cSld>
  <p:clrMapOvr>
    <a:masterClrMapping/>
  </p:clrMapOvr>
  <p:transition xmlns:p14="http://schemas.microsoft.com/office/powerpoint/2010/main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SDK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SVM Client 1.0 highlights:</a:t>
            </a:r>
          </a:p>
          <a:p>
            <a:pPr lvl="1"/>
            <a:r>
              <a:rPr lang="en-US" dirty="0" smtClean="0"/>
              <a:t>Automatic discovery of up to 4 audio/video sessions and 4 data sessions</a:t>
            </a:r>
          </a:p>
          <a:p>
            <a:pPr lvl="1"/>
            <a:r>
              <a:rPr lang="en-US" dirty="0" err="1" smtClean="0"/>
              <a:t>Playout</a:t>
            </a:r>
            <a:r>
              <a:rPr lang="en-US" dirty="0" smtClean="0"/>
              <a:t> of 1 video stream</a:t>
            </a:r>
          </a:p>
          <a:p>
            <a:pPr lvl="1"/>
            <a:r>
              <a:rPr lang="en-US" dirty="0" smtClean="0"/>
              <a:t>Reception of up to 4 periodically updated data streams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smtClean="0"/>
              <a:t>game scores, ads) </a:t>
            </a:r>
            <a:endParaRPr lang="en-US" dirty="0" smtClean="0"/>
          </a:p>
          <a:p>
            <a:pPr lvl="1"/>
            <a:r>
              <a:rPr lang="en-US" dirty="0" smtClean="0"/>
              <a:t>Support for configurable video </a:t>
            </a:r>
            <a:r>
              <a:rPr lang="en-US" dirty="0" err="1" smtClean="0"/>
              <a:t>playout</a:t>
            </a:r>
            <a:r>
              <a:rPr lang="en-US" dirty="0" smtClean="0"/>
              <a:t> window size and location </a:t>
            </a:r>
          </a:p>
          <a:p>
            <a:pPr lvl="1"/>
            <a:r>
              <a:rPr lang="en-US" dirty="0" smtClean="0"/>
              <a:t>Support for Rewind and Return to Live control </a:t>
            </a:r>
          </a:p>
          <a:p>
            <a:pPr lvl="1"/>
            <a:r>
              <a:rPr lang="en-US" dirty="0" smtClean="0"/>
              <a:t>Real-time statistics of network and media </a:t>
            </a:r>
            <a:r>
              <a:rPr lang="en-US" dirty="0" err="1" smtClean="0"/>
              <a:t>playout</a:t>
            </a:r>
            <a:r>
              <a:rPr lang="en-US" dirty="0" smtClean="0"/>
              <a:t> performance </a:t>
            </a:r>
          </a:p>
          <a:p>
            <a:pPr lvl="1"/>
            <a:r>
              <a:rPr lang="en-US" dirty="0" smtClean="0"/>
              <a:t>Sample apps with local stream </a:t>
            </a:r>
            <a:r>
              <a:rPr lang="en-US" dirty="0" err="1" smtClean="0"/>
              <a:t>playout</a:t>
            </a:r>
            <a:r>
              <a:rPr lang="en-US" dirty="0" smtClean="0"/>
              <a:t> to emulate stadium WiFi conditions</a:t>
            </a:r>
          </a:p>
          <a:p>
            <a:pPr lvl="1"/>
            <a:r>
              <a:rPr lang="en-US" dirty="0" smtClean="0"/>
              <a:t>Available for </a:t>
            </a:r>
            <a:r>
              <a:rPr lang="en-US" dirty="0" err="1" smtClean="0"/>
              <a:t>iOS</a:t>
            </a:r>
            <a:r>
              <a:rPr lang="en-US" dirty="0"/>
              <a:t> </a:t>
            </a:r>
            <a:r>
              <a:rPr lang="en-US" dirty="0" smtClean="0"/>
              <a:t>version 4.0 and later, and Android </a:t>
            </a:r>
            <a:r>
              <a:rPr lang="en-US" dirty="0" smtClean="0"/>
              <a:t>version 2.1 or later</a:t>
            </a:r>
            <a:endParaRPr lang="en-US" dirty="0" smtClean="0"/>
          </a:p>
          <a:p>
            <a:r>
              <a:rPr lang="en-US" dirty="0" smtClean="0"/>
              <a:t>SDK components:</a:t>
            </a:r>
          </a:p>
          <a:p>
            <a:pPr lvl="1"/>
            <a:r>
              <a:rPr lang="en-US" dirty="0" smtClean="0"/>
              <a:t>Library – </a:t>
            </a:r>
            <a:r>
              <a:rPr lang="en-US" dirty="0" err="1" smtClean="0"/>
              <a:t>iOS</a:t>
            </a:r>
            <a:r>
              <a:rPr lang="en-US" dirty="0" smtClean="0"/>
              <a:t>/Android executable with configuration files</a:t>
            </a:r>
          </a:p>
          <a:p>
            <a:pPr lvl="1"/>
            <a:r>
              <a:rPr lang="en-US" dirty="0" smtClean="0"/>
              <a:t>Developer’s Guide and API Reference – documentation on use of SVM library</a:t>
            </a:r>
          </a:p>
          <a:p>
            <a:pPr lvl="1"/>
            <a:r>
              <a:rPr lang="en-US" dirty="0" smtClean="0"/>
              <a:t>Sample applications – application source code which demonstrates use of core SVM Client functionality. Application includes a stream sending mechanism and sample video and data streams to emulate stream behavior at crowded venues</a:t>
            </a:r>
          </a:p>
          <a:p>
            <a:pPr lvl="2"/>
            <a:r>
              <a:rPr lang="en-US" dirty="0" smtClean="0"/>
              <a:t>Note: sample application does </a:t>
            </a:r>
            <a:r>
              <a:rPr lang="en-US" u="sng" dirty="0" smtClean="0"/>
              <a:t>not</a:t>
            </a:r>
            <a:r>
              <a:rPr lang="en-US" dirty="0" smtClean="0"/>
              <a:t> require Wi-Fi configuration used at venues</a:t>
            </a:r>
          </a:p>
        </p:txBody>
      </p:sp>
    </p:spTree>
    <p:extLst>
      <p:ext uri="{BB962C8B-B14F-4D97-AF65-F5344CB8AC3E}">
        <p14:creationId xmlns:p14="http://schemas.microsoft.com/office/powerpoint/2010/main" val="103858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2" y="2641385"/>
            <a:ext cx="8580923" cy="838200"/>
          </a:xfrm>
        </p:spPr>
        <p:txBody>
          <a:bodyPr/>
          <a:lstStyle/>
          <a:p>
            <a:pPr algn="ctr"/>
            <a:r>
              <a:rPr lang="en-US" sz="4800" dirty="0" smtClean="0"/>
              <a:t>Android Overview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38812404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SVM Client </a:t>
            </a:r>
            <a:r>
              <a:rPr lang="en-US" dirty="0">
                <a:ea typeface="ＭＳ Ｐゴシック" charset="-128"/>
                <a:cs typeface="ＭＳ Ｐゴシック" charset="-128"/>
              </a:rPr>
              <a:t>Integration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8570912" cy="534211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Designed to be an easy drop-in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Import the </a:t>
            </a:r>
            <a:r>
              <a:rPr lang="en-US" sz="1800" dirty="0" err="1"/>
              <a:t>StadiumVision</a:t>
            </a:r>
            <a:r>
              <a:rPr lang="en-US" sz="1800" dirty="0"/>
              <a:t> Mobile </a:t>
            </a:r>
            <a:r>
              <a:rPr lang="en-US" sz="1800" dirty="0" smtClean="0"/>
              <a:t>SDK</a:t>
            </a:r>
            <a:endParaRPr lang="en-US" sz="1800" dirty="0"/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Customize </a:t>
            </a:r>
            <a:r>
              <a:rPr lang="en-US" sz="1800" dirty="0"/>
              <a:t>the layout of the Cisco </a:t>
            </a:r>
            <a:r>
              <a:rPr lang="en-US" sz="1800" dirty="0" smtClean="0"/>
              <a:t>video player</a:t>
            </a:r>
            <a:endParaRPr lang="en-US" sz="1800" dirty="0"/>
          </a:p>
          <a:p>
            <a:pPr marL="457200" indent="-457200"/>
            <a:endParaRPr lang="en-US" sz="1800" dirty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5022"/>
            <a:ext cx="7543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61113"/>
      </p:ext>
    </p:extLst>
  </p:cSld>
  <p:clrMapOvr>
    <a:masterClrMapping/>
  </p:clrMapOvr>
  <p:transition xmlns:p14="http://schemas.microsoft.com/office/powerpoint/2010/main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StadiumVision</a:t>
            </a:r>
            <a:r>
              <a:rPr lang="en-US" dirty="0"/>
              <a:t> Mobile Classes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8570912" cy="534211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“</a:t>
            </a:r>
            <a:r>
              <a:rPr lang="en-US" sz="1800" dirty="0" err="1"/>
              <a:t>StadiumVisionMobile</a:t>
            </a:r>
            <a:r>
              <a:rPr lang="en-US" sz="1800" dirty="0"/>
              <a:t>” acts as a custom Android “App Context”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/>
              <a:t>“</a:t>
            </a:r>
            <a:r>
              <a:rPr lang="en-US" sz="1800" dirty="0" err="1"/>
              <a:t>SVMVideoPlayerActivity</a:t>
            </a:r>
            <a:r>
              <a:rPr lang="en-US" sz="1800" dirty="0"/>
              <a:t>” is a customizable stand-alone video player Activity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27" y="2090037"/>
            <a:ext cx="5060233" cy="38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027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Player Activity Inheritance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8570912" cy="534211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Android “Activity” class used as the base class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App Developer </a:t>
            </a:r>
            <a:r>
              <a:rPr lang="en-US" sz="1800" dirty="0"/>
              <a:t>app can extend the Cisco StadiumVision Mobile classes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50" y="2095609"/>
            <a:ext cx="5195455" cy="40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66068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StadiumVisionMobile</a:t>
            </a:r>
            <a:r>
              <a:rPr lang="en-US" dirty="0" smtClean="0"/>
              <a:t> API</a:t>
            </a:r>
            <a:endParaRPr lang="en-US" sz="1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3232" y="967248"/>
            <a:ext cx="8570912" cy="129697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/>
              <a:t>Each </a:t>
            </a:r>
            <a:r>
              <a:rPr lang="en-US" sz="1800" dirty="0"/>
              <a:t>API call returns an ‘</a:t>
            </a:r>
            <a:r>
              <a:rPr lang="en-US" sz="1800" dirty="0" err="1"/>
              <a:t>SVMStatus</a:t>
            </a:r>
            <a:r>
              <a:rPr lang="en-US" sz="1800" dirty="0"/>
              <a:t>’ object whenever applicable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All ‘</a:t>
            </a:r>
            <a:r>
              <a:rPr lang="en-US" sz="1800" dirty="0" err="1" smtClean="0"/>
              <a:t>StadiumVisionMobile</a:t>
            </a:r>
            <a:r>
              <a:rPr lang="en-US" sz="1800" dirty="0"/>
              <a:t>’ API </a:t>
            </a:r>
            <a:r>
              <a:rPr lang="en-US" sz="1800" dirty="0" smtClean="0"/>
              <a:t>methods are static </a:t>
            </a:r>
            <a:r>
              <a:rPr lang="en-US" sz="1800" dirty="0" smtClean="0"/>
              <a:t>methods. Sample methods </a:t>
            </a:r>
            <a:r>
              <a:rPr lang="en-US" sz="1800" dirty="0"/>
              <a:t>given below</a:t>
            </a:r>
            <a:r>
              <a:rPr lang="en-US" sz="1800" dirty="0" smtClean="0"/>
              <a:t>… 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51076"/>
              </p:ext>
            </p:extLst>
          </p:nvPr>
        </p:nvGraphicFramePr>
        <p:xfrm>
          <a:off x="567098" y="2264222"/>
          <a:ext cx="8034783" cy="37581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3825"/>
                <a:gridCol w="5510958"/>
              </a:tblGrid>
              <a:tr h="354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Description</a:t>
                      </a:r>
                      <a:endParaRPr lang="en-US" sz="14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start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Start the </a:t>
                      </a:r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StadiumVision</a:t>
                      </a: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Mobile SDK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getVideoChannelArray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 the array of available video channels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getDataChannelArray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 the array of available data channels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addDataChannelObserver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Registers an observer class to receive data</a:t>
                      </a:r>
                      <a:r>
                        <a:rPr lang="en-US" sz="1200" kern="1200" baseline="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71A0"/>
                          </a:solidFill>
                          <a:latin typeface="Courier"/>
                          <a:ea typeface="+mn-ea"/>
                          <a:cs typeface="Courier"/>
                        </a:rPr>
                        <a:t>for a particular data channel</a:t>
                      </a:r>
                      <a:endParaRPr lang="en-US" sz="1200" i="0" dirty="0">
                        <a:solidFill>
                          <a:srgbClr val="0071A0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onPause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Forwards each Android Activity’s ‘</a:t>
                      </a:r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onPause</a:t>
                      </a: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’ life-cycle notification to the StadiumVision Mobile SDK to declare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the client Android app as “active”</a:t>
                      </a:r>
                      <a:endParaRPr lang="en-US" sz="1200" i="0" dirty="0" smtClean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getStats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Gets a </a:t>
                      </a:r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HashMap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of the current </a:t>
                      </a: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StadiumVision Mobile SDK stats. The StadiumVision Mobile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SDK provides a rich set of stats that may be used to understand the network performance and user quality of experience.</a:t>
                      </a:r>
                      <a:endParaRPr lang="en-US" sz="1200" i="0" dirty="0" smtClean="0">
                        <a:solidFill>
                          <a:srgbClr val="0071A0"/>
                        </a:solidFill>
                        <a:latin typeface="Courier"/>
                        <a:cs typeface="Courier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8947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Player API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 smtClean="0"/>
              <a:t>The ‘</a:t>
            </a:r>
            <a:r>
              <a:rPr lang="en-US" sz="1800" dirty="0" err="1" smtClean="0"/>
              <a:t>SVMVideoPlayerActivity</a:t>
            </a:r>
            <a:r>
              <a:rPr lang="en-US" sz="1800" dirty="0" smtClean="0"/>
              <a:t>’ class can be extended and customized. Sample API methods given below…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“</a:t>
            </a:r>
            <a:r>
              <a:rPr lang="en-US" sz="1800" dirty="0" err="1" smtClean="0"/>
              <a:t>SVMVideoPlayerActivity</a:t>
            </a:r>
            <a:r>
              <a:rPr lang="en-US" sz="1800" dirty="0" smtClean="0"/>
              <a:t>” class provides methods that can be overridden for easy player notifications. Sample API methods given below…</a:t>
            </a:r>
          </a:p>
          <a:p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40890"/>
              </p:ext>
            </p:extLst>
          </p:nvPr>
        </p:nvGraphicFramePr>
        <p:xfrm>
          <a:off x="533400" y="1803400"/>
          <a:ext cx="8077200" cy="13248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03078"/>
                <a:gridCol w="5974122"/>
              </a:tblGrid>
              <a:tr h="35459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API Method Description</a:t>
                      </a:r>
                      <a:endParaRPr lang="en-US" sz="14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setVideoSurfaceView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Sets the Android UI “</a:t>
                      </a:r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SurfaceView</a:t>
                      </a:r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” where video frames will get rendered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i="0" dirty="0" err="1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playVideoChannel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Starts playback of a particular video channel,</a:t>
                      </a:r>
                      <a:r>
                        <a:rPr lang="en-US" sz="1200" i="0" baseline="0" dirty="0" smtClean="0">
                          <a:solidFill>
                            <a:srgbClr val="0071A0"/>
                          </a:solidFill>
                          <a:latin typeface="Courier"/>
                          <a:cs typeface="Courier"/>
                        </a:rPr>
                        <a:t> changing channels on subsequent calls</a:t>
                      </a:r>
                      <a:endParaRPr lang="en-US" sz="1200" i="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53757"/>
              </p:ext>
            </p:extLst>
          </p:nvPr>
        </p:nvGraphicFramePr>
        <p:xfrm>
          <a:off x="534377" y="4344058"/>
          <a:ext cx="8055534" cy="14554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64766"/>
                <a:gridCol w="5790768"/>
              </a:tblGrid>
              <a:tr h="485140">
                <a:tc>
                  <a:txBody>
                    <a:bodyPr/>
                    <a:lstStyle/>
                    <a:p>
                      <a:r>
                        <a:rPr lang="en-US" sz="1200" dirty="0"/>
                        <a:t>Overridden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71A0"/>
                          </a:solidFill>
                        </a:rPr>
                        <a:t>onVideoPlayerStarted</a:t>
                      </a:r>
                      <a:r>
                        <a:rPr lang="en-US" sz="1200" dirty="0">
                          <a:solidFill>
                            <a:srgbClr val="0071A0"/>
                          </a:solidFill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71A0"/>
                          </a:solidFill>
                        </a:rPr>
                        <a:t>Called when the video player has been completely initialized and has started playback of the configured video channel</a:t>
                      </a: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71A0"/>
                          </a:solidFill>
                        </a:rPr>
                        <a:t>onBufferingActive</a:t>
                      </a:r>
                      <a:r>
                        <a:rPr lang="en-US" sz="1200" dirty="0">
                          <a:solidFill>
                            <a:srgbClr val="0071A0"/>
                          </a:solidFill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1A0"/>
                          </a:solidFill>
                        </a:rPr>
                        <a:t>Called as an event when</a:t>
                      </a:r>
                      <a:r>
                        <a:rPr lang="en-US" sz="1200" baseline="0" dirty="0">
                          <a:solidFill>
                            <a:srgbClr val="0071A0"/>
                          </a:solidFill>
                        </a:rPr>
                        <a:t> video buffering has started</a:t>
                      </a:r>
                      <a:endParaRPr lang="en-US" sz="1200" dirty="0">
                        <a:solidFill>
                          <a:srgbClr val="0071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042597"/>
      </p:ext>
    </p:extLst>
  </p:cSld>
  <p:clrMapOvr>
    <a:masterClrMapping/>
  </p:clrMapOvr>
  <p:transition xmlns:p14="http://schemas.microsoft.com/office/powerpoint/2010/main">
    <p:wipe dir="r"/>
  </p:transition>
</p:sld>
</file>

<file path=ppt/theme/theme1.xml><?xml version="1.0" encoding="utf-8"?>
<a:theme xmlns:a="http://schemas.openxmlformats.org/drawingml/2006/main" name="newScale Services Sales Status - Ash 050311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38C2383CCA7D42940BB78DA7EA9017" ma:contentTypeVersion="1" ma:contentTypeDescription="Create a new document." ma:contentTypeScope="" ma:versionID="98442b34d767b9f643b5016c9a7afd3d">
  <xsd:schema xmlns:xsd="http://www.w3.org/2001/XMLSchema" xmlns:p="http://schemas.microsoft.com/office/2006/metadata/properties" xmlns:ns2="ce158f47-44db-4673-8451-72a44dd83abb" targetNamespace="http://schemas.microsoft.com/office/2006/metadata/properties" ma:root="true" ma:fieldsID="870d1e27ef7004620219f595d89b7b7a" ns2:_="">
    <xsd:import namespace="ce158f47-44db-4673-8451-72a44dd83abb"/>
    <xsd:element name="properties">
      <xsd:complexType>
        <xsd:sequence>
          <xsd:element name="documentManagement">
            <xsd:complexType>
              <xsd:all>
                <xsd:element ref="ns2:EPMLiveListConfig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e158f47-44db-4673-8451-72a44dd83abb" elementFormDefault="qualified">
    <xsd:import namespace="http://schemas.microsoft.com/office/2006/documentManagement/types"/>
    <xsd:element name="EPMLiveListConfig" ma:index="8" nillable="true" ma:displayName="EPMLiveListConfig" ma:hidden="true" ma:internalName="EPMLiveListConfig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PMLiveListConfig xmlns="ce158f47-44db-4673-8451-72a44dd83abb" xsi:nil="true"/>
  </documentManagement>
</p:properties>
</file>

<file path=customXml/itemProps1.xml><?xml version="1.0" encoding="utf-8"?>
<ds:datastoreItem xmlns:ds="http://schemas.openxmlformats.org/officeDocument/2006/customXml" ds:itemID="{359812E6-C670-4F6D-9EF9-DC830187BFFF}"/>
</file>

<file path=customXml/itemProps2.xml><?xml version="1.0" encoding="utf-8"?>
<ds:datastoreItem xmlns:ds="http://schemas.openxmlformats.org/officeDocument/2006/customXml" ds:itemID="{736EB5D6-DCA7-4B25-837D-AF44DF073536}"/>
</file>

<file path=customXml/itemProps3.xml><?xml version="1.0" encoding="utf-8"?>
<ds:datastoreItem xmlns:ds="http://schemas.openxmlformats.org/officeDocument/2006/customXml" ds:itemID="{400A8FE1-151B-4EC2-BA9B-079485FA92C8}"/>
</file>

<file path=docProps/app.xml><?xml version="1.0" encoding="utf-8"?>
<Properties xmlns="http://schemas.openxmlformats.org/officeDocument/2006/extended-properties" xmlns:vt="http://schemas.openxmlformats.org/officeDocument/2006/docPropsVTypes">
  <Template>newScale Services Sales Status - Ash 050311</Template>
  <TotalTime>63440</TotalTime>
  <Words>1198</Words>
  <Application>Microsoft Macintosh PowerPoint</Application>
  <PresentationFormat>On-screen Show (4:3)</PresentationFormat>
  <Paragraphs>179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newScale Services Sales Status - Ash 050311</vt:lpstr>
      <vt:lpstr>StadiumVision Mobile SDK  Overview For  App Developers</vt:lpstr>
      <vt:lpstr>StadiumVision Mobile - Overview</vt:lpstr>
      <vt:lpstr>SDK Overview</vt:lpstr>
      <vt:lpstr>Android Overview</vt:lpstr>
      <vt:lpstr>SVM Client Integration Overview</vt:lpstr>
      <vt:lpstr>StadiumVision Mobile Classes</vt:lpstr>
      <vt:lpstr>Video Player Activity Inheritance</vt:lpstr>
      <vt:lpstr>StadiumVisionMobile API</vt:lpstr>
      <vt:lpstr>Video Player API</vt:lpstr>
      <vt:lpstr>App Developer Responsibilities (1 / 2)</vt:lpstr>
      <vt:lpstr>App Developer Responsibilities (2 / 2)</vt:lpstr>
      <vt:lpstr>Data Channel API</vt:lpstr>
      <vt:lpstr>iOS Overview</vt:lpstr>
      <vt:lpstr>Client App Integration Overview</vt:lpstr>
      <vt:lpstr>StadiumVision Mobile Classes</vt:lpstr>
      <vt:lpstr>Video View Controller Inheritance</vt:lpstr>
      <vt:lpstr>StadiumVisionMobile API</vt:lpstr>
      <vt:lpstr>Video Player API</vt:lpstr>
      <vt:lpstr>SVM API for Data Channel Feature</vt:lpstr>
      <vt:lpstr>What the SDK Handles</vt:lpstr>
      <vt:lpstr>PowerPoint Presentation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Inlet Product &amp; Services Mapping Overview</dc:title>
  <dc:creator>Renee Kuan (rkuan)</dc:creator>
  <cp:lastModifiedBy>Bill Seed</cp:lastModifiedBy>
  <cp:revision>469</cp:revision>
  <dcterms:created xsi:type="dcterms:W3CDTF">2011-12-15T02:56:59Z</dcterms:created>
  <dcterms:modified xsi:type="dcterms:W3CDTF">2012-04-05T18:43:36Z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0x010100BD38C2383CCA7D42940BB78DA7EA9017</vt:lpwstr>
  </property>
</Properties>
</file>